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21"/>
  </p:notesMasterIdLst>
  <p:sldIdLst>
    <p:sldId id="256" r:id="rId4"/>
    <p:sldId id="257" r:id="rId5"/>
    <p:sldId id="258" r:id="rId6"/>
    <p:sldId id="273" r:id="rId7"/>
    <p:sldId id="259" r:id="rId8"/>
    <p:sldId id="269" r:id="rId9"/>
    <p:sldId id="272" r:id="rId10"/>
    <p:sldId id="271" r:id="rId11"/>
    <p:sldId id="274" r:id="rId12"/>
    <p:sldId id="264" r:id="rId13"/>
    <p:sldId id="263" r:id="rId14"/>
    <p:sldId id="262" r:id="rId15"/>
    <p:sldId id="265" r:id="rId16"/>
    <p:sldId id="261" r:id="rId17"/>
    <p:sldId id="270" r:id="rId18"/>
    <p:sldId id="26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3CE4B-3EEC-4727-A773-9D3B3E5D8529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0C69F-62AD-45EE-9C06-82BC6009E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1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5969-E441-46CE-83E8-F4D94C413E87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60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jpe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654982-ECE3-4B5B-8E77-B72776F88895}" type="datetime1">
              <a:rPr lang="ru-RU" smtClean="0">
                <a:solidFill>
                  <a:prstClr val="white"/>
                </a:solidFill>
              </a:rPr>
              <a:pPr/>
              <a:t>21.04.2017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F8198-9114-4FB0-9D23-06A30A0AC4A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64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89FF-C488-4330-89BA-6B8DC53F0B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5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B8708-D45F-4B89-B047-EC7B00E0CFD2}" type="datetime1">
              <a:rPr lang="ru-RU" smtClean="0">
                <a:solidFill>
                  <a:prstClr val="white"/>
                </a:solidFill>
              </a:rPr>
              <a:pPr/>
              <a:t>21.04.2017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F8198-9114-4FB0-9D23-06A30A0AC4A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226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C647-B502-47F2-B896-5CE1E04EC7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43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1F40-1874-4F64-B44F-20A15D634C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63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C10C-38E3-437F-9E9F-5F0FBF4DE2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58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9FE9-C4C4-421C-8420-5EF5B26BD7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531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648-08FD-4020-86D2-F789BB84DA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8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0340" y="1265637"/>
            <a:ext cx="4615916" cy="3461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0FC-C1F1-489B-B61D-C32AA09ED9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112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4735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355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BFD4-C34C-408C-90A3-E4D108ADFA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Рисунок 2"/>
          <p:cNvSpPr>
            <a:spLocks noGrp="1"/>
          </p:cNvSpPr>
          <p:nvPr>
            <p:ph type="pic" idx="13"/>
          </p:nvPr>
        </p:nvSpPr>
        <p:spPr>
          <a:xfrm>
            <a:off x="323528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half" idx="14"/>
          </p:nvPr>
        </p:nvSpPr>
        <p:spPr>
          <a:xfrm>
            <a:off x="4716016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306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нотексто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179512" y="1125538"/>
            <a:ext cx="8784976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4365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егчённый универс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0"/>
          </p:nvPr>
        </p:nvSpPr>
        <p:spPr>
          <a:xfrm>
            <a:off x="467544" y="1773238"/>
            <a:ext cx="8136904" cy="4824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7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аздел основного образования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0"/>
            <a:ext cx="69482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349500"/>
            <a:ext cx="21605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139952" y="2348880"/>
            <a:ext cx="5004048" cy="2160240"/>
          </a:xfrm>
          <a:solidFill>
            <a:srgbClr val="00A2E5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Рисунок 7" descr="VG_logo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124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1979712" y="2276872"/>
            <a:ext cx="216024" cy="72008"/>
          </a:xfrm>
          <a:prstGeom prst="rtTriangle">
            <a:avLst/>
          </a:prstGeom>
          <a:solidFill>
            <a:srgbClr val="005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нотексто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179512" y="1125538"/>
            <a:ext cx="8784976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7448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текстом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021288"/>
            <a:ext cx="133164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195736" y="0"/>
            <a:ext cx="69482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7" descr="VG_logo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24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752" y="260350"/>
            <a:ext cx="4969098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с текстом.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339975" y="1412875"/>
            <a:ext cx="6624638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 слайда. Основной текст слайда. Основной текст слайда. Содержание учебника для 5 класса, в первую очередь, направлено на развитие познавательного интереса учащихся к объектам и процессам окружающего мира и познавательной активности по отношению к ним, включение учащихся в практическую деятельность по применению изучаемого материала с целью моделирования объектов и процессов. Учителю географии на уроках в 5 классе необходимо обратить внимание на постепенный переход от формирования представлений, которые преобладают в начальной школе, к формированию понятий в основной школе.</a:t>
            </a:r>
          </a:p>
        </p:txBody>
      </p:sp>
      <p:pic>
        <p:nvPicPr>
          <p:cNvPr id="10" name="Рисунок 9" descr="VGlogo_basic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021288"/>
            <a:ext cx="5773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852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основного образования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0"/>
            <a:ext cx="69482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349500"/>
            <a:ext cx="21605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VG_logo1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85233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139952" y="2348880"/>
            <a:ext cx="5004048" cy="2160240"/>
          </a:xfrm>
          <a:solidFill>
            <a:srgbClr val="00A2E5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1979712" y="2276872"/>
            <a:ext cx="216024" cy="72008"/>
          </a:xfrm>
          <a:prstGeom prst="rtTriangle">
            <a:avLst/>
          </a:prstGeom>
          <a:solidFill>
            <a:srgbClr val="005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8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654982-ECE3-4B5B-8E77-B72776F88895}" type="datetime1">
              <a:rPr lang="ru-RU" smtClean="0">
                <a:solidFill>
                  <a:prstClr val="white"/>
                </a:solidFill>
              </a:rPr>
              <a:pPr/>
              <a:t>21.04.2017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F8198-9114-4FB0-9D23-06A30A0AC4A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6180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C89FF-C488-4330-89BA-6B8DC53F0B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2B8708-D45F-4B89-B047-EC7B00E0CFD2}" type="datetime1">
              <a:rPr lang="ru-RU" smtClean="0">
                <a:solidFill>
                  <a:prstClr val="white"/>
                </a:solidFill>
              </a:rPr>
              <a:pPr/>
              <a:t>21.04.2017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2F8198-9114-4FB0-9D23-06A30A0AC4A1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438"/>
            <a:ext cx="9144000" cy="10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7808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5C647-B502-47F2-B896-5CE1E04EC7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49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1F40-1874-4F64-B44F-20A15D634C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8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4C10C-38E3-437F-9E9F-5F0FBF4DE2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5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9FE9-C4C4-421C-8420-5EF5B26BD7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3905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08520" y="0"/>
            <a:ext cx="92525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4648-08FD-4020-86D2-F789BB84DA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 userDrawn="1"/>
        </p:nvSpPr>
        <p:spPr>
          <a:xfrm>
            <a:off x="-108520" y="6748988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-108520" y="0"/>
            <a:ext cx="9252520" cy="108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59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0340" y="1265637"/>
            <a:ext cx="4615916" cy="34619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D0FC-C1F1-489B-B61D-C32AA09ED96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7597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04735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8355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DBFD4-C34C-408C-90A3-E4D108ADFA8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Рисунок 2"/>
          <p:cNvSpPr>
            <a:spLocks noGrp="1"/>
          </p:cNvSpPr>
          <p:nvPr>
            <p:ph type="pic" idx="13"/>
          </p:nvPr>
        </p:nvSpPr>
        <p:spPr>
          <a:xfrm>
            <a:off x="323528" y="1265638"/>
            <a:ext cx="4103634" cy="307772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Текст 3"/>
          <p:cNvSpPr>
            <a:spLocks noGrp="1"/>
          </p:cNvSpPr>
          <p:nvPr>
            <p:ph type="body" sz="half" idx="14"/>
          </p:nvPr>
        </p:nvSpPr>
        <p:spPr>
          <a:xfrm>
            <a:off x="4716016" y="4437112"/>
            <a:ext cx="4089629" cy="1645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7051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нотексто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179512" y="1125538"/>
            <a:ext cx="8784976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9632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егчённый универс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864096"/>
          </a:xfrm>
        </p:spPr>
        <p:txBody>
          <a:bodyPr/>
          <a:lstStyle>
            <a:lvl1pPr algn="ctr">
              <a:defRPr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0"/>
          </p:nvPr>
        </p:nvSpPr>
        <p:spPr>
          <a:xfrm>
            <a:off x="467544" y="1773238"/>
            <a:ext cx="8136904" cy="48241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4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аздел основного образования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0"/>
            <a:ext cx="69482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349500"/>
            <a:ext cx="21605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139952" y="2348880"/>
            <a:ext cx="5004048" cy="2160240"/>
          </a:xfrm>
          <a:solidFill>
            <a:srgbClr val="00A2E5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7" name="Рисунок 7" descr="VG_logo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2656"/>
            <a:ext cx="124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ый треугольник 7"/>
          <p:cNvSpPr/>
          <p:nvPr/>
        </p:nvSpPr>
        <p:spPr>
          <a:xfrm flipH="1">
            <a:off x="1979712" y="2276872"/>
            <a:ext cx="216024" cy="72008"/>
          </a:xfrm>
          <a:prstGeom prst="rtTriangle">
            <a:avLst/>
          </a:prstGeom>
          <a:solidFill>
            <a:srgbClr val="005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нотекстов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48072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980728"/>
            <a:ext cx="9144000" cy="58772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0"/>
          </p:nvPr>
        </p:nvSpPr>
        <p:spPr>
          <a:xfrm>
            <a:off x="179512" y="1125538"/>
            <a:ext cx="8784976" cy="5616575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53498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текстом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0" y="6021288"/>
            <a:ext cx="1331640" cy="576064"/>
          </a:xfrm>
          <a:prstGeom prst="rect">
            <a:avLst/>
          </a:prstGeom>
          <a:solidFill>
            <a:srgbClr val="00A2E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195736" y="0"/>
            <a:ext cx="69482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" name="Рисунок 7" descr="VG_logo3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1246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Текст 16"/>
          <p:cNvSpPr>
            <a:spLocks noGrp="1"/>
          </p:cNvSpPr>
          <p:nvPr>
            <p:ph type="body" sz="quarter" idx="11" hasCustomPrompt="1"/>
          </p:nvPr>
        </p:nvSpPr>
        <p:spPr>
          <a:xfrm>
            <a:off x="2339752" y="260350"/>
            <a:ext cx="4969098" cy="93662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с текстом.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2339975" y="1412875"/>
            <a:ext cx="6624638" cy="5329238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dirty="0" smtClean="0"/>
              <a:t>Подзаголовок</a:t>
            </a:r>
          </a:p>
          <a:p>
            <a:pPr lvl="1"/>
            <a:r>
              <a:rPr lang="ru-RU" dirty="0" smtClean="0"/>
              <a:t>Основной текст слайда. Основной текст слайда. Основной текст слайда. Содержание учебника для 5 класса, в первую очередь, направлено на развитие познавательного интереса учащихся к объектам и процессам окружающего мира и познавательной активности по отношению к ним, включение учащихся в практическую деятельность по применению изучаемого материала с целью моделирования объектов и процессов. Учителю географии на уроках в 5 классе необходимо обратить внимание на постепенный переход от формирования представлений, которые преобладают в начальной школе, к формированию понятий в основной школе.</a:t>
            </a:r>
          </a:p>
        </p:txBody>
      </p:sp>
      <p:pic>
        <p:nvPicPr>
          <p:cNvPr id="10" name="Рисунок 9" descr="VGlogo_basic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021288"/>
            <a:ext cx="5773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4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аздел основного образования">
    <p:bg>
      <p:bgPr>
        <a:blipFill dpi="0" rotWithShape="1">
          <a:blip r:embed="rId2" cstate="print">
            <a:lum/>
          </a:blip>
          <a:srcRect/>
          <a:stretch>
            <a:fillRect l="-2000" r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95736" y="0"/>
            <a:ext cx="694826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9" descr="VGlogo_bas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2349500"/>
            <a:ext cx="2160587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VG_logo1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185233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4139952" y="2348880"/>
            <a:ext cx="5004048" cy="2160240"/>
          </a:xfrm>
          <a:solidFill>
            <a:srgbClr val="00A2E5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7" name="Прямоугольный треугольник 6"/>
          <p:cNvSpPr/>
          <p:nvPr/>
        </p:nvSpPr>
        <p:spPr>
          <a:xfrm flipH="1">
            <a:off x="1979712" y="2276872"/>
            <a:ext cx="216024" cy="72008"/>
          </a:xfrm>
          <a:prstGeom prst="rtTriangle">
            <a:avLst/>
          </a:prstGeom>
          <a:solidFill>
            <a:srgbClr val="0054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9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1269EC-3210-4374-B3DF-2043D6FFD07E}" type="datetimeFigureOut">
              <a:rPr lang="ru-RU" smtClean="0"/>
              <a:t>21.04.2017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3877385-7C79-4136-A463-25DD0622611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9F7D-DDB0-4D63-942B-73224E0808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9532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0" y="6748988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9F7D-DDB0-4D63-942B-73224E0808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9532" y="6328588"/>
            <a:ext cx="3276364" cy="26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0" y="6748988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10901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8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ru.wikipedia.org/wiki/%D0%95%D0%B4%D0%B8%D0%BD%D0%B0%D1%8F_%D0%A0%D0%BE%D1%81%D1%81%D0%B8%D1%8F" TargetMode="External"/><Relationship Id="rId7" Type="http://schemas.openxmlformats.org/officeDocument/2006/relationships/hyperlink" Target="https://ru.wikipedia.org/wiki/%D0%A4%D0%B0%D0%BA%D1%83%D0%BB%D1%8C%D1%82%D0%B5%D1%82_%D0%B3%D0%BE%D1%81%D1%83%D0%B4%D0%B0%D1%80%D1%81%D1%82%D0%B2%D0%B5%D0%BD%D0%BD%D0%BE%D0%B3%D0%BE_%D1%83%D0%BF%D1%80%D0%B0%D0%B2%D0%BB%D0%B5%D0%BD%D0%B8%D1%8F_%D0%9C%D0%93%D0%A3" TargetMode="External"/><Relationship Id="rId2" Type="http://schemas.openxmlformats.org/officeDocument/2006/relationships/hyperlink" Target="https://ru.wikipedia.org/wiki/%D0%93%D0%BE%D1%81%D1%83%D0%B4%D0%B0%D1%80%D1%81%D1%82%D0%B2%D0%B5%D0%BD%D0%BD%D0%B0%D1%8F_%D0%B4%D1%83%D0%BC%D0%B0_%D0%A4%D0%B5%D0%B4%D0%B5%D1%80%D0%B0%D0%BB%D1%8C%D0%BD%D0%BE%D0%B3%D0%BE_%D1%81%D0%BE%D0%B1%D1%80%D0%B0%D0%BD%D0%B8%D1%8F_%D0%A0%D0%BE%D1%81%D1%81%D0%B8%D0%B9%D1%81%D0%BA%D0%BE%D0%B9_%D0%A4%D0%B5%D0%B4%D0%B5%D1%80%D0%B0%D1%86%D0%B8%D0%B8_VI_%D1%81%D0%BE%D0%B7%D1%8B%D0%B2%D0%B0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ru.wikipedia.org/wiki/%D0%94%D0%BE%D0%BA%D1%82%D0%BE%D1%80_%D0%BD%D0%B0%D1%83%D0%BA" TargetMode="External"/><Relationship Id="rId5" Type="http://schemas.openxmlformats.org/officeDocument/2006/relationships/hyperlink" Target="https://ru.wikipedia.org/wiki/%D0%9D%D0%B8%D0%BA%D0%BE%D0%BD%D0%BE%D0%B2,_%D0%92%D1%8F%D1%87%D0%B5%D1%81%D0%BB%D0%B0%D0%B2_%D0%90%D0%BB%D0%B5%D0%BA%D1%81%D0%B5%D0%B5%D0%B2%D0%B8%D1%87#cite_note-1" TargetMode="External"/><Relationship Id="rId4" Type="http://schemas.openxmlformats.org/officeDocument/2006/relationships/hyperlink" Target="https://ru.wikipedia.org/wiki/%D0%9A%D0%BE%D0%BC%D0%B8%D1%82%D0%B5%D1%82%D1%8B_%D0%93%D0%BE%D1%81%D1%83%D0%B4%D0%B0%D1%80%D1%81%D1%82%D0%B2%D0%B5%D0%BD%D0%BD%D0%BE%D0%B9_%D0%B4%D1%83%D0%BC%D1%8B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онцепция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преподавания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обществознания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РОССИЙСКОЙ ФЕДЕРАЦИИ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 страниц)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70C0"/>
                </a:solidFill>
              </a:rPr>
              <a:t>Соболева О.Б.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636662" cy="92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информационных ресурсов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цифровые инструменты организации индивидуальной или совместной деятельности обучающихся (учебные компьютерные игры, тренажеры, электронные экскурсии и модели, сетевые инструменты проектной деятельности)</a:t>
            </a:r>
          </a:p>
          <a:p>
            <a:endParaRPr lang="ru-RU" dirty="0" smtClean="0"/>
          </a:p>
          <a:p>
            <a:r>
              <a:rPr lang="ru-RU" dirty="0" smtClean="0"/>
              <a:t>сетевые (Интернет) модули для самостоятельного углубленного изучения отдельных тем и разделов</a:t>
            </a:r>
          </a:p>
          <a:p>
            <a:endParaRPr lang="ru-RU" dirty="0" smtClean="0"/>
          </a:p>
          <a:p>
            <a:r>
              <a:rPr lang="ru-RU" dirty="0" smtClean="0"/>
              <a:t>библиотеки электронных ресурсов по темам (учебных текстов, графических, аудио- и видео- материалов)</a:t>
            </a:r>
          </a:p>
          <a:p>
            <a:endParaRPr lang="ru-RU" dirty="0" smtClean="0"/>
          </a:p>
          <a:p>
            <a:r>
              <a:rPr lang="ru-RU" dirty="0" smtClean="0"/>
              <a:t>банки современных средств диагностики результатов обучения</a:t>
            </a:r>
          </a:p>
          <a:p>
            <a:endParaRPr lang="ru-RU" dirty="0" smtClean="0"/>
          </a:p>
          <a:p>
            <a:r>
              <a:rPr lang="ru-RU" dirty="0" smtClean="0"/>
              <a:t>создание открытой профессиональной социальной сети, содержащей методические материалы, профессиональные форумы, онлайн курсы повышения квалификации, описание лучших практик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71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 взаимосвязи с программами воспитания и использование возможностей социальной среды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интеграция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программами воспитания 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социализации</a:t>
            </a:r>
            <a:r>
              <a:rPr lang="ru-RU" sz="2800" dirty="0" err="1" smtClean="0"/>
              <a:t>бучающихся</a:t>
            </a:r>
            <a:r>
              <a:rPr lang="ru-RU" sz="2800" dirty="0" smtClean="0"/>
              <a:t> на уровне тематического планирования мероприятий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связь рабочих программ по предмету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социальной активностью</a:t>
            </a:r>
            <a:r>
              <a:rPr lang="ru-RU" sz="2800" dirty="0" smtClean="0"/>
              <a:t> обучающихся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опора </a:t>
            </a:r>
            <a:r>
              <a:rPr lang="ru-RU" sz="2800" dirty="0"/>
              <a:t>на всю совокупность доступных ресурсов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среды </a:t>
            </a:r>
            <a:r>
              <a:rPr lang="ru-RU" sz="2800" dirty="0"/>
              <a:t>(научных </a:t>
            </a:r>
            <a:r>
              <a:rPr lang="ru-RU" sz="2800" dirty="0" smtClean="0"/>
              <a:t>организаций, экспертных </a:t>
            </a:r>
            <a:r>
              <a:rPr lang="ru-RU" sz="2800" dirty="0"/>
              <a:t>центров, </a:t>
            </a:r>
            <a:r>
              <a:rPr lang="ru-RU" sz="2800" dirty="0" smtClean="0"/>
              <a:t>СМИ, </a:t>
            </a:r>
            <a:r>
              <a:rPr lang="ru-RU" sz="2800" dirty="0"/>
              <a:t>музеев, библиотек, </a:t>
            </a:r>
            <a:r>
              <a:rPr lang="ru-RU" sz="2800" dirty="0" smtClean="0"/>
              <a:t>театров….)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 smtClean="0"/>
              <a:t>для углубленного </a:t>
            </a:r>
            <a:r>
              <a:rPr lang="ru-RU" sz="2800" dirty="0"/>
              <a:t>уровня </a:t>
            </a:r>
            <a:r>
              <a:rPr lang="ru-RU" sz="2800" dirty="0" smtClean="0"/>
              <a:t>– использование ресурсов </a:t>
            </a:r>
            <a:r>
              <a:rPr lang="ru-RU" sz="2800" dirty="0"/>
              <a:t>программ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профориентации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96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кадров 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ru-RU" dirty="0" smtClean="0"/>
              <a:t>модернизировать программы высшего образования по обществоведческим профилям; </a:t>
            </a:r>
          </a:p>
          <a:p>
            <a:r>
              <a:rPr lang="ru-RU" dirty="0" smtClean="0"/>
              <a:t>совершенствовать систему дополнительного профессионального образования учителей обществознания; </a:t>
            </a:r>
          </a:p>
          <a:p>
            <a:r>
              <a:rPr lang="ru-RU" dirty="0" smtClean="0"/>
              <a:t>совершенствовать систему оценки качества работы учителей обществознания, в том числе аттестацию; </a:t>
            </a:r>
          </a:p>
          <a:p>
            <a:r>
              <a:rPr lang="ru-RU" b="1" dirty="0" smtClean="0"/>
              <a:t>устранить избыточные требования </a:t>
            </a:r>
            <a:r>
              <a:rPr lang="ru-RU" dirty="0" smtClean="0"/>
              <a:t>к планированию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отчетности</a:t>
            </a:r>
            <a:r>
              <a:rPr lang="ru-RU" dirty="0" smtClean="0"/>
              <a:t> в работе учителя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06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совершенствования  УМК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синтез социальной теории и социальной практики</a:t>
            </a:r>
            <a:endParaRPr lang="ru-RU" dirty="0"/>
          </a:p>
          <a:p>
            <a:r>
              <a:rPr lang="ru-RU" dirty="0" smtClean="0"/>
              <a:t>дифференциация и индивидуализация обучения</a:t>
            </a:r>
          </a:p>
          <a:p>
            <a:r>
              <a:rPr lang="ru-RU" dirty="0" smtClean="0"/>
              <a:t>сочетание обязательного и вариативного компонентов программы</a:t>
            </a:r>
          </a:p>
          <a:p>
            <a:r>
              <a:rPr lang="ru-RU" dirty="0" smtClean="0"/>
              <a:t>приоритетное развитие самостоятельной работы </a:t>
            </a:r>
          </a:p>
          <a:p>
            <a:r>
              <a:rPr lang="ru-RU" dirty="0" smtClean="0"/>
              <a:t>использование электронных и мультимедийных технологий, современных средств диагностики достижений результатов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сохранение различных линий учебников и УМК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реальной возможности их выбора учителем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371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 ЧЕРТЫ: 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/>
              <a:t>начало </a:t>
            </a:r>
            <a:r>
              <a:rPr lang="ru-RU" sz="2600" b="1" dirty="0"/>
              <a:t>курса не с 7-8 класса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/>
              <a:t>непрерывность </a:t>
            </a:r>
            <a:r>
              <a:rPr lang="ru-RU" sz="2600" b="1" dirty="0"/>
              <a:t>обществоведческого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 smtClean="0"/>
              <a:t>обязательность </a:t>
            </a:r>
            <a:r>
              <a:rPr lang="ru-RU" sz="2600" b="1" dirty="0"/>
              <a:t>предмета в 10-11 </a:t>
            </a:r>
            <a:r>
              <a:rPr lang="ru-RU" sz="2600" b="1" dirty="0" smtClean="0"/>
              <a:t>классе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/>
              <a:t>с</a:t>
            </a:r>
            <a:r>
              <a:rPr lang="ru-RU" sz="2600" b="1" dirty="0" smtClean="0"/>
              <a:t>охранение </a:t>
            </a:r>
            <a:r>
              <a:rPr lang="ru-RU" sz="2600" b="1" dirty="0"/>
              <a:t>профильного курса «</a:t>
            </a:r>
            <a:r>
              <a:rPr lang="ru-RU" sz="2600" b="1" dirty="0" smtClean="0"/>
              <a:t>Обществознание</a:t>
            </a:r>
            <a:r>
              <a:rPr lang="ru-RU" sz="2600" b="1" dirty="0"/>
              <a:t>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/>
              <a:t>с</a:t>
            </a:r>
            <a:r>
              <a:rPr lang="ru-RU" sz="2600" b="1" dirty="0" smtClean="0"/>
              <a:t>оотнесение с возрастными особенностями учащихся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/>
              <a:t>у</a:t>
            </a:r>
            <a:r>
              <a:rPr lang="ru-RU" sz="2600" b="1" dirty="0" smtClean="0"/>
              <a:t>странение ножниц ФГОС и ЕГЭ, </a:t>
            </a:r>
            <a:r>
              <a:rPr lang="ru-RU" sz="2600" b="1" dirty="0" err="1" smtClean="0"/>
              <a:t>практикоориентированность</a:t>
            </a:r>
            <a:r>
              <a:rPr lang="ru-RU" sz="2600" b="1" dirty="0" smtClean="0"/>
              <a:t> для базового уровня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b="1" dirty="0"/>
              <a:t>т</a:t>
            </a:r>
            <a:r>
              <a:rPr lang="ru-RU" sz="2600" b="1" dirty="0" smtClean="0"/>
              <a:t>ребование сократить бюрократическое давление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55345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/>
          <a:lstStyle/>
          <a:p>
            <a:pPr algn="l"/>
            <a:r>
              <a:rPr lang="ru-RU" b="1" dirty="0" smtClean="0"/>
              <a:t>	Дорожная карта - 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Концепция должна быть: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утверждена министерством </a:t>
            </a:r>
          </a:p>
          <a:p>
            <a:pPr marL="0" indent="0">
              <a:buNone/>
            </a:pPr>
            <a:r>
              <a:rPr lang="ru-RU" b="1" dirty="0" smtClean="0"/>
              <a:t>образования и науки РФ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b="1" dirty="0" smtClean="0"/>
              <a:t>включена в Государственную программу «Развития образования»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сопровождена обновлением всего комплекса установленных законодательством документов ( ФГОС, ПООП ФПУ…) !!!!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с</a:t>
            </a:r>
            <a:r>
              <a:rPr lang="ru-RU" b="1" dirty="0" smtClean="0"/>
              <a:t>опровождена новыми УМК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F8198-9114-4FB0-9D23-06A30A0AC4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3789"/>
            <a:ext cx="3822606" cy="22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932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1268760"/>
            <a:ext cx="497889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b="0" dirty="0" smtClean="0"/>
              <a:t>депутат</a:t>
            </a:r>
            <a:r>
              <a:rPr lang="ru-RU" b="0" dirty="0"/>
              <a:t> </a:t>
            </a:r>
            <a:r>
              <a:rPr lang="ru-RU" b="0" dirty="0">
                <a:hlinkClick r:id="rId2" tooltip="Государственная дума Федерального собрания Российской Федерации VI созыва"/>
              </a:rPr>
              <a:t>Государственной думы </a:t>
            </a:r>
            <a:r>
              <a:rPr lang="ru-RU" b="0" dirty="0"/>
              <a:t> от «</a:t>
            </a:r>
            <a:r>
              <a:rPr lang="ru-RU" b="0" dirty="0">
                <a:hlinkClick r:id="rId3" tooltip="Единая Россия"/>
              </a:rPr>
              <a:t>Единой </a:t>
            </a:r>
            <a:r>
              <a:rPr lang="ru-RU" b="0" dirty="0" smtClean="0">
                <a:hlinkClick r:id="rId3" tooltip="Единая Россия"/>
              </a:rPr>
              <a:t>России</a:t>
            </a:r>
            <a:r>
              <a:rPr lang="ru-RU" b="0" dirty="0" smtClean="0"/>
              <a:t>» </a:t>
            </a:r>
          </a:p>
          <a:p>
            <a:endParaRPr lang="ru-RU" b="0" dirty="0" smtClean="0"/>
          </a:p>
          <a:p>
            <a:r>
              <a:rPr lang="ru-RU" b="0" dirty="0" smtClean="0"/>
              <a:t>председатель</a:t>
            </a:r>
            <a:r>
              <a:rPr lang="ru-RU" b="0" dirty="0"/>
              <a:t> </a:t>
            </a:r>
            <a:r>
              <a:rPr lang="ru-RU" b="0" dirty="0">
                <a:hlinkClick r:id="rId4" tooltip="Комитеты Государственной думы"/>
              </a:rPr>
              <a:t>Комитета по образованию и </a:t>
            </a:r>
            <a:r>
              <a:rPr lang="ru-RU" b="0" dirty="0" smtClean="0">
                <a:hlinkClick r:id="rId4" tooltip="Комитеты Государственной думы"/>
              </a:rPr>
              <a:t>науке</a:t>
            </a:r>
            <a:r>
              <a:rPr lang="ru-RU" b="0" dirty="0" smtClean="0"/>
              <a:t> </a:t>
            </a:r>
          </a:p>
          <a:p>
            <a:endParaRPr lang="ru-RU" b="0" dirty="0" smtClean="0"/>
          </a:p>
          <a:p>
            <a:r>
              <a:rPr lang="ru-RU" b="0" dirty="0" smtClean="0"/>
              <a:t>член </a:t>
            </a:r>
            <a:r>
              <a:rPr lang="ru-RU" b="0" dirty="0"/>
              <a:t>Высшего совета партии «</a:t>
            </a:r>
            <a:r>
              <a:rPr lang="ru-RU" b="0" dirty="0">
                <a:hlinkClick r:id="rId3" tooltip="Единая Россия"/>
              </a:rPr>
              <a:t>Единая Россия</a:t>
            </a:r>
            <a:r>
              <a:rPr lang="ru-RU" b="0" dirty="0" smtClean="0"/>
              <a:t>»</a:t>
            </a:r>
            <a:r>
              <a:rPr lang="ru-RU" b="0" baseline="30000" dirty="0" smtClean="0">
                <a:hlinkClick r:id="rId5"/>
              </a:rPr>
              <a:t>[</a:t>
            </a:r>
            <a:endParaRPr lang="ru-RU" b="0" baseline="30000" dirty="0" smtClean="0"/>
          </a:p>
          <a:p>
            <a:endParaRPr lang="ru-RU" b="0" baseline="30000" dirty="0" smtClean="0"/>
          </a:p>
          <a:p>
            <a:r>
              <a:rPr lang="ru-RU" b="0" dirty="0" smtClean="0">
                <a:hlinkClick r:id="rId6" tooltip="Доктор наук"/>
              </a:rPr>
              <a:t>доктор </a:t>
            </a:r>
            <a:r>
              <a:rPr lang="ru-RU" b="0" dirty="0">
                <a:hlinkClick r:id="rId6" tooltip="Доктор наук"/>
              </a:rPr>
              <a:t>исторических наук</a:t>
            </a:r>
            <a:r>
              <a:rPr lang="ru-RU" b="0" dirty="0"/>
              <a:t>, профессор, декан </a:t>
            </a:r>
            <a:r>
              <a:rPr lang="ru-RU" b="0" dirty="0">
                <a:hlinkClick r:id="rId7" tooltip="Факультет государственного управления МГУ"/>
              </a:rPr>
              <a:t>факультета государственного управления </a:t>
            </a:r>
            <a:r>
              <a:rPr lang="ru-RU" b="0" dirty="0" smtClean="0">
                <a:hlinkClick r:id="rId7" tooltip="Факультет государственного управления МГУ"/>
              </a:rPr>
              <a:t>МГУ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853136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200" dirty="0">
                <a:solidFill>
                  <a:srgbClr val="0070C0"/>
                </a:solidFill>
              </a:rPr>
              <a:t>а</a:t>
            </a:r>
            <a:r>
              <a:rPr lang="ru-RU" sz="2200" dirty="0" smtClean="0">
                <a:solidFill>
                  <a:srgbClr val="0070C0"/>
                </a:solidFill>
              </a:rPr>
              <a:t>втор </a:t>
            </a:r>
            <a:r>
              <a:rPr lang="ru-RU" sz="2200" dirty="0" smtClean="0">
                <a:solidFill>
                  <a:srgbClr val="C00000"/>
                </a:solidFill>
              </a:rPr>
              <a:t>УЖЕ</a:t>
            </a:r>
            <a:r>
              <a:rPr lang="ru-RU" sz="2200" dirty="0" smtClean="0">
                <a:solidFill>
                  <a:srgbClr val="0070C0"/>
                </a:solidFill>
              </a:rPr>
              <a:t> подготовленных «отличных» новых учебников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828010"/>
          </a:xfrm>
        </p:spPr>
        <p:txBody>
          <a:bodyPr>
            <a:normAutofit/>
          </a:bodyPr>
          <a:lstStyle/>
          <a:p>
            <a:r>
              <a:rPr lang="ru-RU" sz="2000" dirty="0" err="1"/>
              <a:t>Вячесла́в</a:t>
            </a: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err="1" smtClean="0"/>
              <a:t>Алексе́евич</a:t>
            </a:r>
            <a:r>
              <a:rPr lang="ru-RU" sz="2000" dirty="0" smtClean="0"/>
              <a:t>      </a:t>
            </a:r>
            <a:r>
              <a:rPr lang="ru-RU" dirty="0" err="1" smtClean="0"/>
              <a:t>Ни́конов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7" y="1196752"/>
            <a:ext cx="3238081" cy="366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433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ИТОГ: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Официально Концепция окончательно еще не принята, и Правительством не подписана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 2017 году на  2 года заморожен Федеральный перечень учебников</a:t>
            </a:r>
          </a:p>
          <a:p>
            <a:pPr algn="ctr"/>
            <a:endParaRPr lang="ru-RU" dirty="0" smtClean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В 2019 (или раньше) вам надо будет сделать выбор – по каким учебникам обучать обществознанию в соответствии с новой Концепцией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2987824" y="3573016"/>
            <a:ext cx="23042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35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8" y="213939"/>
            <a:ext cx="5074553" cy="644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64704"/>
            <a:ext cx="4463409" cy="33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1" y="213939"/>
            <a:ext cx="359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ИСТОРИЯ ПРИНЯТИЯ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5" y="4221088"/>
            <a:ext cx="4680520" cy="247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17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36904" cy="5400600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6131024" cy="464095"/>
          </a:xfrm>
        </p:spPr>
        <p:txBody>
          <a:bodyPr/>
          <a:lstStyle/>
          <a:p>
            <a:r>
              <a:rPr lang="ru-RU" sz="2400" dirty="0" smtClean="0"/>
              <a:t>ИЗМЕНЕНИЯ</a:t>
            </a:r>
            <a:r>
              <a:rPr lang="ru-RU" dirty="0" smtClean="0"/>
              <a:t>: что поменялось?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099440"/>
              </p:ext>
            </p:extLst>
          </p:nvPr>
        </p:nvGraphicFramePr>
        <p:xfrm>
          <a:off x="683568" y="980727"/>
          <a:ext cx="7848871" cy="5137028"/>
        </p:xfrm>
        <a:graphic>
          <a:graphicData uri="http://schemas.openxmlformats.org/drawingml/2006/table">
            <a:tbl>
              <a:tblPr firstRow="1" firstCol="1" bandRow="1"/>
              <a:tblGrid>
                <a:gridCol w="2497368"/>
                <a:gridCol w="2720361"/>
                <a:gridCol w="2631142"/>
              </a:tblGrid>
              <a:tr h="10295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По ФГОС </a:t>
                      </a:r>
                      <a:r>
                        <a:rPr lang="ru-RU" sz="2400" b="1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ФПУ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Первая 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Концепция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Новая </a:t>
                      </a:r>
                      <a:endParaRPr lang="ru-RU" sz="24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Концепция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5 -11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8 -10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класс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6 -11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95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концентрическая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линейная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концентрическая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интегрированное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модульное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модульное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6-9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любое 10-11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курс по выбору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курс по выбору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обязательный курс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!!!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профиля 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профиль есть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профиль </a:t>
                      </a:r>
                      <a:r>
                        <a:rPr lang="ru-RU" sz="2400" b="1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есть</a:t>
                      </a:r>
                      <a:r>
                        <a:rPr lang="ru-RU" sz="2400" b="1" baseline="0" dirty="0" smtClean="0">
                          <a:solidFill>
                            <a:srgbClr val="00B05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!!!</a:t>
                      </a:r>
                      <a:endParaRPr lang="ru-RU" sz="24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3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ИНТЕГРАЛЬНЫЙ </a:t>
            </a:r>
            <a:br>
              <a:rPr lang="ru-RU" sz="2400" dirty="0" smtClean="0"/>
            </a:br>
            <a:r>
              <a:rPr lang="ru-RU" sz="2400" dirty="0" smtClean="0"/>
              <a:t>ХАРАКТР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392129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ОПРЕДЕЛЯЕТСЯ ТРИАДОЙ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«ЛИЧНОСТЬ – ОБЩЕСТВО – ГОСУДАРСТВО»</a:t>
            </a: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endParaRPr lang="ru-RU" sz="2400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НЕ ИСКЛЮЧАЕТ ВОЗМОЖНОСТИ ЕГО ИЗУЧЕНИЯ БЛОКАМИ- МОДУЛЯМИ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7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683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СОДЕРЖАНИЯ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075240" cy="547260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(6 класс?): человек; от малой группы и межличностных отношений к глобальному миру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(7 класс?): социальные нормы; социокультурное многообразие общества; социализация; социальная структура общества; политическое устройство РФ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(8 класс?): правовая сфера жизни общества; Конституция РФ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70C0"/>
                </a:solidFill>
              </a:rPr>
              <a:t>(9 класс?): экономическая сфера жизни общества; основы финансовой грамотности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14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10-11 класс </a:t>
            </a:r>
            <a:br>
              <a:rPr lang="ru-RU" sz="2400" dirty="0" smtClean="0"/>
            </a:br>
            <a:r>
              <a:rPr lang="ru-RU" sz="2400" dirty="0" smtClean="0"/>
              <a:t>базовый уровень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931224" cy="446449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ЗАКРЕПЛЕНИЕ РАНЕЕ ИЗУЧЕННОГО МАТЕРИАЛА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РАСШИРЕНИЕ ПОЛЯ ИНТЕРПРЕТАЦИИ ОБЩЕСТВЕННЫХ ЯВЛЕНИЙ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УГЛУБЛЕНИЕ ТЕОРЕТИЧЕСКОЙ КОНЦЕПТУАЛИЗАЦИИ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УСИЛЕНИЕ СПОСОБНОСТИ ПРАКТИЧЕСКОГО ПРИМЕНЕНИЯ ЗНАНИЙ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РАЗВИТИЕ СПОСОБНОСТЕЙ САМОСТОЯТЕЛЬНОГО ПОЛУЧЕНИЯ ЗНАНИЙ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0070C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ПРАКТИЧЕСКИХ ЗАДАЧ СОЦИАЛИЗАЦИИ И ЦЕЛОСТНОЙ КАРТИНЫ МИРА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60648"/>
            <a:ext cx="392130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81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6477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УЧЕБНИКИ  НАШЕЙ ЛИНИИ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Обществознание соболева 5 класс"/>
          <p:cNvPicPr>
            <a:picLocks noGr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1325241"/>
            <a:ext cx="2433129" cy="24479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 descr="http://www.vgf.ru/Portals/0/Images/Proekty/4216_200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69" y="908720"/>
            <a:ext cx="1905000" cy="2476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 descr="http://www.vgf.ru/Portals/0/Images/Proekty/2270_200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00" y="1311713"/>
            <a:ext cx="1905000" cy="2476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http://www.vgf.ru/Portals/0/Images/Proekty/2269_20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44924"/>
            <a:ext cx="1905000" cy="24003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gf.ru/Portals/0/Images/Proekty/2268_200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621845"/>
            <a:ext cx="1905000" cy="24765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vgf.ru/Portals/0/Images/Proekty/3057_20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96" y="3945074"/>
            <a:ext cx="1905000" cy="24765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gf.ru/Portals/0/Images/Proekty/2605_200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61" y="4149080"/>
            <a:ext cx="1905000" cy="24765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vgf.ru/Portals/0/Images/Proekty/2972_200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52636"/>
            <a:ext cx="1760984" cy="250940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36" y="156331"/>
            <a:ext cx="1901825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71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10-11 класс</a:t>
            </a:r>
            <a:br>
              <a:rPr lang="ru-RU" sz="2800" dirty="0" smtClean="0"/>
            </a:br>
            <a:r>
              <a:rPr lang="ru-RU" sz="2800" dirty="0" smtClean="0"/>
              <a:t>углубленный </a:t>
            </a:r>
            <a:br>
              <a:rPr lang="ru-RU" sz="2800" dirty="0" smtClean="0"/>
            </a:br>
            <a:r>
              <a:rPr lang="ru-RU" sz="2800" dirty="0" smtClean="0"/>
              <a:t>уровень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7620000" cy="3849291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ОРИЕНТАЦИЯ НА ПРОФЕССИЮ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ОРИЕНТАЦИЯ НА СДАЧУ ЕГЭ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МОДУЛЬНОЕ ИЗУЧЕНИЕ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ФОРМИРОВАНИЕ РАЗВИТЫХ ИССЛЕДОВАТЕЛЬСКИХ И ПРОЕКТНЫХ КОМПЕТЕНЦИЙ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ОСНОВЫ СОЦИАЛЬНЫХ НАУК: СОЦИОЛОГИЯ, ЮРИСПРУДЕНЦИЯ, ПОЛИТОЛОГИ, ЭКОНОМИКА, ФИЛОСОФИЯ; ПСИХОЛОГИЯ, КУЛЬТУРОЛОГИЯ; РУССКАЯ </a:t>
            </a:r>
            <a:r>
              <a:rPr lang="ru-RU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ФИЛОСОФИЯ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8252"/>
            <a:ext cx="4674201" cy="167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73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Совершенствование методики ОБУЧЕНИЯ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040560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у</a:t>
            </a:r>
            <a:r>
              <a:rPr lang="ru-RU" sz="2200" dirty="0" smtClean="0">
                <a:solidFill>
                  <a:srgbClr val="0070C0"/>
                </a:solidFill>
              </a:rPr>
              <a:t>точнить требования к результатам по ступеням обучения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д</a:t>
            </a:r>
            <a:r>
              <a:rPr lang="ru-RU" sz="2200" dirty="0" smtClean="0">
                <a:solidFill>
                  <a:srgbClr val="0070C0"/>
                </a:solidFill>
              </a:rPr>
              <a:t>етализировать </a:t>
            </a:r>
            <a:r>
              <a:rPr lang="ru-RU" sz="2200" dirty="0">
                <a:solidFill>
                  <a:srgbClr val="0070C0"/>
                </a:solidFill>
              </a:rPr>
              <a:t>требования </a:t>
            </a:r>
            <a:r>
              <a:rPr lang="ru-RU" sz="2200" dirty="0" smtClean="0">
                <a:solidFill>
                  <a:srgbClr val="0070C0"/>
                </a:solidFill>
              </a:rPr>
              <a:t>к результатам на </a:t>
            </a:r>
            <a:r>
              <a:rPr lang="ru-RU" sz="2200" dirty="0">
                <a:solidFill>
                  <a:srgbClr val="0070C0"/>
                </a:solidFill>
              </a:rPr>
              <a:t>разных </a:t>
            </a:r>
            <a:r>
              <a:rPr lang="ru-RU" sz="2200" dirty="0" smtClean="0">
                <a:solidFill>
                  <a:srgbClr val="0070C0"/>
                </a:solidFill>
              </a:rPr>
              <a:t>уровнях обучения</a:t>
            </a:r>
            <a:endParaRPr lang="ru-RU" sz="22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у</a:t>
            </a:r>
            <a:r>
              <a:rPr lang="ru-RU" sz="2200" dirty="0" smtClean="0">
                <a:solidFill>
                  <a:srgbClr val="0070C0"/>
                </a:solidFill>
              </a:rPr>
              <a:t>силить </a:t>
            </a:r>
            <a:r>
              <a:rPr lang="ru-RU" sz="2200" dirty="0" err="1" smtClean="0">
                <a:solidFill>
                  <a:srgbClr val="0070C0"/>
                </a:solidFill>
              </a:rPr>
              <a:t>межпредметные</a:t>
            </a:r>
            <a:r>
              <a:rPr lang="ru-RU" sz="2200" dirty="0" smtClean="0">
                <a:solidFill>
                  <a:srgbClr val="0070C0"/>
                </a:solidFill>
              </a:rPr>
              <a:t> связи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а</a:t>
            </a:r>
            <a:r>
              <a:rPr lang="ru-RU" sz="2200" dirty="0" smtClean="0">
                <a:solidFill>
                  <a:srgbClr val="0070C0"/>
                </a:solidFill>
              </a:rPr>
              <a:t>ктивно использовать дополнительную литературу и </a:t>
            </a:r>
            <a:r>
              <a:rPr lang="ru-RU" sz="2200" dirty="0" err="1" smtClean="0">
                <a:solidFill>
                  <a:srgbClr val="0070C0"/>
                </a:solidFill>
              </a:rPr>
              <a:t>ЭОРы</a:t>
            </a:r>
            <a:endParaRPr lang="ru-RU" sz="2200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с</a:t>
            </a:r>
            <a:r>
              <a:rPr lang="ru-RU" sz="2200" dirty="0" smtClean="0">
                <a:solidFill>
                  <a:srgbClr val="0070C0"/>
                </a:solidFill>
              </a:rPr>
              <a:t>овершенствовать </a:t>
            </a:r>
            <a:r>
              <a:rPr lang="ru-RU" sz="2200" dirty="0" err="1" smtClean="0">
                <a:solidFill>
                  <a:srgbClr val="0070C0"/>
                </a:solidFill>
              </a:rPr>
              <a:t>КИМы</a:t>
            </a:r>
            <a:r>
              <a:rPr lang="ru-RU" sz="2200" dirty="0" smtClean="0">
                <a:solidFill>
                  <a:srgbClr val="0070C0"/>
                </a:solidFill>
              </a:rPr>
              <a:t> ГИА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70C0"/>
                </a:solidFill>
              </a:rPr>
              <a:t>о</a:t>
            </a:r>
            <a:r>
              <a:rPr lang="ru-RU" sz="2200" dirty="0" smtClean="0">
                <a:solidFill>
                  <a:srgbClr val="0070C0"/>
                </a:solidFill>
              </a:rPr>
              <a:t>беспечить учет участия в социальных проекта ( в волонтерских отрядах)  в портфолио и при приеме в вуз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dirty="0" smtClean="0">
                <a:solidFill>
                  <a:srgbClr val="0070C0"/>
                </a:solidFill>
              </a:rPr>
              <a:t>развивать и повышать уровень предметных  олимпиад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53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rgbClr val="0070C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kern="1200" cap="none" spc="0" normalizeH="0" baseline="0" noProof="0" dirty="0" smtClean="0">
            <a:ln>
              <a:noFill/>
            </a:ln>
            <a:solidFill>
              <a:srgbClr val="0070C0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148</TotalTime>
  <Words>633</Words>
  <Application>Microsoft Office PowerPoint</Application>
  <PresentationFormat>Экран (4:3)</PresentationFormat>
  <Paragraphs>140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Главная</vt:lpstr>
      <vt:lpstr>1_Тема Office</vt:lpstr>
      <vt:lpstr>Тема Office</vt:lpstr>
      <vt:lpstr>НОВАЯ Концепция  преподавания  обществознания В РОССИЙСКОЙ ФЕДЕРАЦИИ (11 страниц)</vt:lpstr>
      <vt:lpstr>Презентация PowerPoint</vt:lpstr>
      <vt:lpstr>Презентация PowerPoint</vt:lpstr>
      <vt:lpstr>ИНТЕГРАЛЬНЫЙ  ХАРАКТР</vt:lpstr>
      <vt:lpstr>СТРУКТУРА СОДЕРЖАНИЯ</vt:lpstr>
      <vt:lpstr>10-11 класс  базовый уровень</vt:lpstr>
      <vt:lpstr>УЧЕБНИКИ  НАШЕЙ ЛИНИИ</vt:lpstr>
      <vt:lpstr>10-11 класс углубленный  уровень</vt:lpstr>
      <vt:lpstr>Совершенствование методики ОБУЧЕНИЯ</vt:lpstr>
      <vt:lpstr>Развитие информационных ресурсов</vt:lpstr>
      <vt:lpstr>Усиление взаимосвязи с программами воспитания и использование возможностей социальной среды</vt:lpstr>
      <vt:lpstr>Подготовка кадров </vt:lpstr>
      <vt:lpstr>Направления совершенствования  УМК</vt:lpstr>
      <vt:lpstr>ПОЗИТИВНЫЕ ЧЕРТЫ: </vt:lpstr>
      <vt:lpstr> Дорожная карта - ?</vt:lpstr>
      <vt:lpstr>Вячесла́в      Алексе́евич      Ни́конов</vt:lpstr>
      <vt:lpstr>ИТОГ: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Концепция  преподавания  обществознания</dc:title>
  <dc:creator>КраЛюТе</dc:creator>
  <cp:lastModifiedBy>КраЛюТе</cp:lastModifiedBy>
  <cp:revision>15</cp:revision>
  <dcterms:created xsi:type="dcterms:W3CDTF">2017-04-20T18:52:44Z</dcterms:created>
  <dcterms:modified xsi:type="dcterms:W3CDTF">2017-04-20T21:22:29Z</dcterms:modified>
</cp:coreProperties>
</file>