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70" r:id="rId9"/>
    <p:sldId id="271" r:id="rId10"/>
    <p:sldId id="272" r:id="rId11"/>
    <p:sldId id="273" r:id="rId12"/>
    <p:sldId id="261" r:id="rId13"/>
    <p:sldId id="262" r:id="rId14"/>
    <p:sldId id="264" r:id="rId15"/>
    <p:sldId id="265" r:id="rId16"/>
    <p:sldId id="266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C58B7A4-58A7-4968-B20D-89DA01886CE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81D75DE-EFB1-407E-80FA-47BA50D1FF1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Смирнова Вероника Александровна, учитель истории и обществознания </a:t>
            </a:r>
          </a:p>
          <a:p>
            <a:r>
              <a:rPr lang="ru-RU" sz="2800" dirty="0" smtClean="0"/>
              <a:t>ГБОУ СОШ № 121 Калининского района Санкт-Петербурга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425177"/>
          </a:xfrm>
        </p:spPr>
        <p:txBody>
          <a:bodyPr/>
          <a:lstStyle/>
          <a:p>
            <a:r>
              <a:rPr lang="ru-RU" sz="4000" dirty="0"/>
              <a:t>Использование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правовых </a:t>
            </a:r>
            <a:r>
              <a:rPr lang="ru-RU" sz="4000" dirty="0"/>
              <a:t>задач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 </a:t>
            </a:r>
            <a:r>
              <a:rPr lang="ru-RU" sz="4000" dirty="0"/>
              <a:t>уроках обществознания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</a:t>
            </a:r>
            <a:r>
              <a:rPr lang="ru-RU" sz="4000" dirty="0"/>
              <a:t>свете введения ФГОС</a:t>
            </a:r>
          </a:p>
        </p:txBody>
      </p:sp>
    </p:spTree>
    <p:extLst>
      <p:ext uri="{BB962C8B-B14F-4D97-AF65-F5344CB8AC3E}">
        <p14:creationId xmlns:p14="http://schemas.microsoft.com/office/powerpoint/2010/main" val="25312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олимпиадных задач 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Требуется секретарь женского пола приятной наружности в возрасте не старше 25 лет, не имеющая вредных привычек, владеющая навыками работы на компьютере и двумя иностранными языками (желательно английским и немецким). Обязательно наличие российского гражданства, высшего образования и прописки (регистрации) в </a:t>
            </a:r>
            <a:r>
              <a:rPr lang="ru-RU" sz="2000" dirty="0" smtClean="0"/>
              <a:t>Санкт-Петербурге.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1. Законно ли предъявление требований, изложенных в объявлении?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Какие из указанных требований не могут быть предъявлены работодателем ни при каких условиях и почему?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В каких случаях предъявление требований к полу и возрасту претендента на вакантную должность не будет противоречить законодательству?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4.В </a:t>
            </a:r>
            <a:r>
              <a:rPr lang="ru-RU" sz="2000" dirty="0"/>
              <a:t>каких случаях предъявление требований к гражданству претендента на вакантную должность не будет противоречить законодательству?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олимпиадных задач 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А. в возрасте 17 лет на улице около станции метро в 23:15 минут включил на полную мощность магнитофон. Подошедшие сотрудники патрульно- постовой службы полиции потребовали прекратить воспроизведение и проследовать за ними в дежурную часть. А. считает оба данных требования сотрудников полиции незаконными.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Могут </a:t>
            </a:r>
            <a:r>
              <a:rPr lang="ru-RU" sz="2000" dirty="0"/>
              <a:t>ли правила соблюдения тишины в общественном месте регулироваться при помощи правовых норм?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Законно ли требование сотрудников полиции к А. выключить громкую музыки?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Подлежит </a:t>
            </a:r>
            <a:r>
              <a:rPr lang="ru-RU" sz="2000" dirty="0"/>
              <a:t>ли А. привлечению к юридической </a:t>
            </a:r>
            <a:r>
              <a:rPr lang="ru-RU" sz="2000" dirty="0" smtClean="0"/>
              <a:t>ответственности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Могут </a:t>
            </a:r>
            <a:r>
              <a:rPr lang="ru-RU" sz="2000" dirty="0"/>
              <a:t>ли сотрудники полиции у А. конфисковать магнитофон в этой ситуации?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2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Личностные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fontAlgn="t"/>
            <a:r>
              <a:rPr lang="ru-RU" sz="2400" dirty="0"/>
              <a:t>воспитание российской гражданской </a:t>
            </a:r>
            <a:r>
              <a:rPr lang="ru-RU" sz="2400" dirty="0" smtClean="0"/>
              <a:t>идентичности</a:t>
            </a:r>
            <a:endParaRPr lang="ru-RU" sz="2400" dirty="0"/>
          </a:p>
          <a:p>
            <a:pPr fontAlgn="t"/>
            <a:r>
              <a:rPr lang="ru-RU" sz="2400" dirty="0"/>
              <a:t>формирование ответственного отношения к учению и труду</a:t>
            </a:r>
          </a:p>
          <a:p>
            <a:pPr fontAlgn="t"/>
            <a:r>
              <a:rPr lang="ru-RU" sz="2400" dirty="0"/>
              <a:t>формирование целостного  современного мировоззрения</a:t>
            </a:r>
          </a:p>
          <a:p>
            <a:pPr fontAlgn="t"/>
            <a:r>
              <a:rPr lang="ru-RU" sz="2400" dirty="0" smtClean="0"/>
              <a:t>формирование </a:t>
            </a:r>
            <a:r>
              <a:rPr lang="ru-RU" sz="2400" dirty="0"/>
              <a:t>уважительного отношения и готовности к взаимодействию с представителями других культур</a:t>
            </a:r>
          </a:p>
          <a:p>
            <a:pPr fontAlgn="t"/>
            <a:r>
              <a:rPr lang="ru-RU" sz="2400" dirty="0" smtClean="0"/>
              <a:t>освоение </a:t>
            </a:r>
            <a:r>
              <a:rPr lang="ru-RU" sz="2400" dirty="0" err="1"/>
              <a:t>возрастосообразных</a:t>
            </a:r>
            <a:r>
              <a:rPr lang="ru-RU" sz="2400" dirty="0"/>
              <a:t> социальных ролей</a:t>
            </a:r>
          </a:p>
          <a:p>
            <a:pPr fontAlgn="t"/>
            <a:r>
              <a:rPr lang="ru-RU" sz="2400" dirty="0" smtClean="0"/>
              <a:t>формирование </a:t>
            </a:r>
            <a:r>
              <a:rPr lang="ru-RU" sz="2400" dirty="0"/>
              <a:t>способности к взаимодействию </a:t>
            </a:r>
          </a:p>
        </p:txBody>
      </p:sp>
    </p:spTree>
    <p:extLst>
      <p:ext uri="{BB962C8B-B14F-4D97-AF65-F5344CB8AC3E}">
        <p14:creationId xmlns:p14="http://schemas.microsoft.com/office/powerpoint/2010/main" val="11695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МЕТАПРЕДМЕТНЫЕ  </a:t>
            </a:r>
            <a:r>
              <a:rPr lang="ru-RU" sz="2800" dirty="0"/>
              <a:t>регулятивные</a:t>
            </a:r>
            <a:r>
              <a:rPr lang="ru-RU" sz="2800" dirty="0" smtClean="0"/>
              <a:t> </a:t>
            </a:r>
            <a:r>
              <a:rPr lang="ru-RU" sz="2800" dirty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>
            <a:noAutofit/>
          </a:bodyPr>
          <a:lstStyle/>
          <a:p>
            <a:pPr fontAlgn="t"/>
            <a:r>
              <a:rPr lang="ru-RU" sz="2800" dirty="0"/>
              <a:t>умение определять цели познавательной деятельности</a:t>
            </a:r>
          </a:p>
          <a:p>
            <a:pPr fontAlgn="t"/>
            <a:r>
              <a:rPr lang="ru-RU" sz="2800" dirty="0"/>
              <a:t>умение самостоятельно планировать пути достижения целей</a:t>
            </a:r>
          </a:p>
          <a:p>
            <a:pPr fontAlgn="t"/>
            <a:r>
              <a:rPr lang="ru-RU" sz="2800" dirty="0"/>
              <a:t>умение осуществлять контроль и коррекцию своей деятельности</a:t>
            </a:r>
          </a:p>
          <a:p>
            <a:pPr fontAlgn="t"/>
            <a:r>
              <a:rPr lang="ru-RU" sz="2800" dirty="0"/>
              <a:t>умение оценивать выполнение задачи</a:t>
            </a:r>
          </a:p>
          <a:p>
            <a:pPr fontAlgn="t"/>
            <a:r>
              <a:rPr lang="ru-RU" sz="2800" dirty="0"/>
              <a:t>самоконтроль</a:t>
            </a:r>
          </a:p>
          <a:p>
            <a:pPr fontAlgn="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78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МЕТАПРЕДМЕТНЫЕ  познавательные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>
            <a:noAutofit/>
          </a:bodyPr>
          <a:lstStyle/>
          <a:p>
            <a:pPr fontAlgn="t"/>
            <a:r>
              <a:rPr lang="ru-RU" sz="3200" dirty="0"/>
              <a:t>владение понятийным мышлением</a:t>
            </a:r>
          </a:p>
          <a:p>
            <a:pPr fontAlgn="t"/>
            <a:r>
              <a:rPr lang="ru-RU" sz="3200" dirty="0"/>
              <a:t>владение знаковым  мышлением</a:t>
            </a:r>
          </a:p>
          <a:p>
            <a:pPr fontAlgn="t"/>
            <a:r>
              <a:rPr lang="ru-RU" sz="3200" dirty="0"/>
              <a:t>смысловое чтение</a:t>
            </a:r>
          </a:p>
          <a:p>
            <a:pPr fontAlgn="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29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МЕТАПРЕДМЕТНЫЕ  коммуникативные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>
            <a:noAutofit/>
          </a:bodyPr>
          <a:lstStyle/>
          <a:p>
            <a:pPr fontAlgn="t"/>
            <a:r>
              <a:rPr lang="ru-RU" sz="3200" dirty="0"/>
              <a:t>умение организовывать сотрудничество</a:t>
            </a:r>
          </a:p>
          <a:p>
            <a:pPr fontAlgn="t"/>
            <a:r>
              <a:rPr lang="ru-RU" sz="3200" dirty="0"/>
              <a:t>речевые умения</a:t>
            </a:r>
          </a:p>
          <a:p>
            <a:pPr fontAlgn="t"/>
            <a:r>
              <a:rPr lang="ru-RU" sz="3200" dirty="0"/>
              <a:t>ИКТ– компетенция</a:t>
            </a:r>
          </a:p>
          <a:p>
            <a:pPr fontAlgn="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72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ПРЕДМЕТНЫЕ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>
            <a:noAutofit/>
          </a:bodyPr>
          <a:lstStyle/>
          <a:p>
            <a:pPr fontAlgn="t"/>
            <a:r>
              <a:rPr lang="ru-RU" sz="2800" dirty="0" smtClean="0"/>
              <a:t>приверженность </a:t>
            </a:r>
            <a:r>
              <a:rPr lang="ru-RU" sz="2800" dirty="0"/>
              <a:t>конституционным ценностям</a:t>
            </a:r>
          </a:p>
          <a:p>
            <a:pPr fontAlgn="t"/>
            <a:r>
              <a:rPr lang="ru-RU" sz="2800" dirty="0" smtClean="0"/>
              <a:t>применение </a:t>
            </a:r>
            <a:r>
              <a:rPr lang="ru-RU" sz="2800" dirty="0"/>
              <a:t>знаний для решения жизненных задач в области социальных отношений</a:t>
            </a:r>
          </a:p>
          <a:p>
            <a:pPr fontAlgn="t"/>
            <a:r>
              <a:rPr lang="ru-RU" sz="2800" dirty="0"/>
              <a:t>формирование основ правосознания</a:t>
            </a:r>
          </a:p>
          <a:p>
            <a:pPr fontAlgn="t"/>
            <a:r>
              <a:rPr lang="ru-RU" sz="2800" dirty="0"/>
              <a:t>работа с социально значимой информацией</a:t>
            </a:r>
          </a:p>
          <a:p>
            <a:pPr fontAlgn="t"/>
            <a:r>
              <a:rPr lang="ru-RU" sz="2800" dirty="0"/>
              <a:t>интерес к социальному знанию</a:t>
            </a:r>
          </a:p>
          <a:p>
            <a:pPr fontAlgn="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26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Позитивное влияние </a:t>
            </a:r>
            <a:br>
              <a:rPr lang="ru-RU" dirty="0" smtClean="0"/>
            </a:br>
            <a:r>
              <a:rPr lang="ru-RU" dirty="0" smtClean="0"/>
              <a:t>использования правовых задач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Рост познавательного интереса </a:t>
            </a:r>
          </a:p>
          <a:p>
            <a:r>
              <a:rPr lang="ru-RU" sz="2800" dirty="0" smtClean="0"/>
              <a:t>Формирование правосознания и правовой культуры</a:t>
            </a:r>
          </a:p>
          <a:p>
            <a:r>
              <a:rPr lang="ru-RU" sz="2800" dirty="0" smtClean="0"/>
              <a:t>Критическое отношение к источникам </a:t>
            </a:r>
          </a:p>
          <a:p>
            <a:r>
              <a:rPr lang="ru-RU" sz="2800" dirty="0" smtClean="0"/>
              <a:t>Развитие коммуникативных навыков (со сверстниками, родственниками и официальными лицами) </a:t>
            </a:r>
          </a:p>
          <a:p>
            <a:r>
              <a:rPr lang="ru-RU" sz="2800" smtClean="0"/>
              <a:t>Профориентация 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7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10872" cy="1143000"/>
          </a:xfrm>
        </p:spPr>
        <p:txBody>
          <a:bodyPr/>
          <a:lstStyle/>
          <a:p>
            <a:r>
              <a:rPr lang="ru-RU" dirty="0" smtClean="0"/>
              <a:t>Особенности права как объекта изучения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Динамичность </a:t>
            </a:r>
          </a:p>
          <a:p>
            <a:r>
              <a:rPr lang="ru-RU" sz="3600" dirty="0" smtClean="0"/>
              <a:t>Системность </a:t>
            </a:r>
          </a:p>
          <a:p>
            <a:r>
              <a:rPr lang="ru-RU" sz="3600" dirty="0" smtClean="0"/>
              <a:t>Формальная определенность </a:t>
            </a:r>
          </a:p>
          <a:p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=</a:t>
            </a:r>
            <a:r>
              <a:rPr lang="en-US" sz="3600" dirty="0" smtClean="0"/>
              <a:t>&gt;</a:t>
            </a:r>
            <a:r>
              <a:rPr lang="ru-RU" sz="3600" dirty="0" smtClean="0"/>
              <a:t> Особенности изучения права в свете введения ФГОС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972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системно-</a:t>
            </a:r>
            <a:r>
              <a:rPr lang="ru-RU" sz="2800" b="1" dirty="0" err="1"/>
              <a:t>деятельностный</a:t>
            </a:r>
            <a:r>
              <a:rPr lang="ru-RU" sz="2800" b="1" dirty="0"/>
              <a:t> </a:t>
            </a:r>
            <a:r>
              <a:rPr lang="ru-RU" sz="2800" b="1" dirty="0" smtClean="0"/>
              <a:t>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65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знания </a:t>
            </a:r>
            <a:r>
              <a:rPr lang="ru-RU" sz="2400" dirty="0"/>
              <a:t>не передаются в готовом виде, а добываются самими обучающимися в процессе познавательной деятельности </a:t>
            </a:r>
            <a:r>
              <a:rPr lang="ru-RU" sz="2400" dirty="0" smtClean="0"/>
              <a:t>(поиск информации в НПА) 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/>
              <a:t>задания должны быть непосредственно связанны с проблемами реальной </a:t>
            </a:r>
            <a:r>
              <a:rPr lang="ru-RU" sz="2400" dirty="0" smtClean="0"/>
              <a:t>жизни (задачи могут быть сформулированы как учителем, так и учениками на основании личного опыта) </a:t>
            </a:r>
            <a:endParaRPr lang="ru-RU" sz="2400" dirty="0"/>
          </a:p>
          <a:p>
            <a:r>
              <a:rPr lang="ru-RU" sz="2400" dirty="0"/>
              <a:t>взаимодействие обучающегося с учителем и одноклассниками принимает характер сотрудничества</a:t>
            </a:r>
          </a:p>
          <a:p>
            <a:r>
              <a:rPr lang="ru-RU" sz="2400" dirty="0"/>
              <a:t>ученики активно участвуют в выборе методов обучения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73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права как раздела обществознания в школе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вводные теоретические уроки (с использованием примеров для отработки классификаций) 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рактические уроки (задача-поиск решения-ответ-усвоение материала)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Высокая эффективность и практическая полезность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15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задач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задачи-вопросы (поиск корректной информации) </a:t>
            </a:r>
          </a:p>
          <a:p>
            <a:r>
              <a:rPr lang="ru-RU" sz="2800" dirty="0" smtClean="0"/>
              <a:t>задачи-проблемы (выработка алгоритма) </a:t>
            </a:r>
          </a:p>
          <a:p>
            <a:r>
              <a:rPr lang="ru-RU" sz="2800" dirty="0" smtClean="0"/>
              <a:t>задачи-провокации (в формулировке уже есть ошибка, </a:t>
            </a:r>
            <a:r>
              <a:rPr lang="ru-RU" sz="2800" dirty="0" err="1" smtClean="0"/>
              <a:t>многовариантность</a:t>
            </a:r>
            <a:r>
              <a:rPr lang="ru-RU" sz="2800" dirty="0" smtClean="0"/>
              <a:t> решения при формальной  определенности)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52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задач-вопросов  	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 smtClean="0"/>
              <a:t>Кем </a:t>
            </a:r>
            <a:r>
              <a:rPr lang="ru-RU" sz="2000" dirty="0"/>
              <a:t>освобождается от должности Председатель Правительства РФ?</a:t>
            </a:r>
          </a:p>
          <a:p>
            <a:r>
              <a:rPr lang="ru-RU" sz="2000" dirty="0" smtClean="0"/>
              <a:t>На </a:t>
            </a:r>
            <a:r>
              <a:rPr lang="ru-RU" sz="2000" dirty="0"/>
              <a:t>кого распространяется обязанность по защите </a:t>
            </a:r>
            <a:r>
              <a:rPr lang="ru-RU" sz="2000" dirty="0" smtClean="0"/>
              <a:t>Отечества </a:t>
            </a:r>
            <a:r>
              <a:rPr lang="ru-RU" sz="2000" dirty="0"/>
              <a:t>в соответствии с российской Конституцией?</a:t>
            </a:r>
          </a:p>
          <a:p>
            <a:r>
              <a:rPr lang="ru-RU" sz="2000" dirty="0" smtClean="0"/>
              <a:t>С </a:t>
            </a:r>
            <a:r>
              <a:rPr lang="ru-RU" sz="2000" dirty="0"/>
              <a:t>какого возраста гражданин может быть избран депутатом Государственной Думы?</a:t>
            </a:r>
          </a:p>
          <a:p>
            <a:r>
              <a:rPr lang="ru-RU" sz="2000" dirty="0" smtClean="0"/>
              <a:t>Кто </a:t>
            </a:r>
            <a:r>
              <a:rPr lang="ru-RU" sz="2000" dirty="0"/>
              <a:t>осуществляет помилование в Российской Федерации</a:t>
            </a:r>
            <a:r>
              <a:rPr lang="ru-RU" sz="2000" dirty="0" smtClean="0"/>
              <a:t>?</a:t>
            </a:r>
          </a:p>
          <a:p>
            <a:r>
              <a:rPr lang="ru-RU" sz="2000" dirty="0"/>
              <a:t>Васе 15 лет. Он хочет устроиться на работу. Какие документы ему следует подготовить? </a:t>
            </a:r>
          </a:p>
          <a:p>
            <a:r>
              <a:rPr lang="ru-RU" sz="2000" dirty="0" smtClean="0"/>
              <a:t>Как следует поступить, если приобретенный в магазине телефон оказался бракованным?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5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задач-проблем  	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Гражданин А., находясь в разводе с женой, платил алименты на содержание своего несовершеннолетнего сына. Когда сыну исполнилось 30 лет, отец обратился к нему с просьбой о материальной помощи, поскольку он потерял трудоспособность по инвалидности. Сын отказался оказывать помощь отцу, мотивируя это тем, что отец находился в разводе с его матерью и не принимал непосредственного участия в его воспитании.  </a:t>
            </a:r>
            <a:r>
              <a:rPr lang="ru-RU" sz="2000" dirty="0" smtClean="0"/>
              <a:t>Как следует поступить отцу? На какие нормы он может ссылаться? </a:t>
            </a:r>
          </a:p>
          <a:p>
            <a:r>
              <a:rPr lang="ru-RU" sz="2000" dirty="0"/>
              <a:t>Молодые люди Настя (19 лет) и Виктор (17 лет) решили пожениться</a:t>
            </a:r>
            <a:r>
              <a:rPr lang="ru-RU" sz="2000" dirty="0" smtClean="0"/>
              <a:t>. Какие действия им следует предпринять для регистрации брака? Какие препятствия могут возникнуть на их пути? </a:t>
            </a:r>
          </a:p>
          <a:p>
            <a:r>
              <a:rPr lang="ru-RU" sz="2000" dirty="0"/>
              <a:t>Окуневу, заключившему трудовой договор в возрасте 17 лет, была установлена сокращенная продолжительность рабочего времени – 35 часов </a:t>
            </a:r>
            <a:r>
              <a:rPr lang="ru-RU" sz="2000" dirty="0" err="1"/>
              <a:t>внеделю</a:t>
            </a:r>
            <a:r>
              <a:rPr lang="ru-RU" sz="2000" dirty="0"/>
              <a:t>. Получив заработную плату за первый месяц работы, Окунев обнаружил, что заработок начислен ему с учетом отработанного времени.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6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задач-провокаций	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Иван и Мария собирались пожениться. Однако накануне свадьбы Мария узнала о том, что Иван выплачивает алименты на содержание своей престарелой матери. Мария отказалась заключать брак с Иваном. Почему? </a:t>
            </a:r>
          </a:p>
          <a:p>
            <a:r>
              <a:rPr lang="ru-RU" sz="2000" dirty="0" smtClean="0"/>
              <a:t>Антон и Татьяна поженились полгода назад. Однако недавно Татьяна узнала, что Антон на момент их свадьбы уже был женат. Какие действия следует предпринять Татьяне? Какие правовые пути решения у этой  ситуации? </a:t>
            </a:r>
          </a:p>
          <a:p>
            <a:r>
              <a:rPr lang="ru-RU" sz="2000" dirty="0" smtClean="0"/>
              <a:t>Елена вышла замуж за Тимофея, страдающего психическим заболеванием. У Тимофея в собственности  квартира. Родственники Тимофея решили, что Елена вступила в брак, чтобы заполучить квартиру, и подали в суд иск о признании брака недействительным. Какое решение и на каких основаниях вынесет суд. 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6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олимпиадных задач 		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Отец </a:t>
            </a:r>
            <a:r>
              <a:rPr lang="ru-RU" sz="2000" dirty="0"/>
              <a:t>Игоря Потапова предъявил своей бывшей жене Потаповой иск о лишении ее родительских прав в отношении пятилетнего сына Игоря в связи со злоупотреблением Потаповой спиртными напитками. Потапову не раз видели в состоянии алкогольного опьянения соседи, а также воспитатель детского садика, в который ходит Игорь.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Является </a:t>
            </a:r>
            <a:r>
              <a:rPr lang="ru-RU" sz="2000" dirty="0"/>
              <a:t>ли злоупотребление спиртными напитками основанием лишения родительских прав?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Может ли отец ребенка заявлять требование о лишении матери ребенка родительских прав или такой иск может предъявить только прокурор или органы опеки и попечительства?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Каковы </a:t>
            </a:r>
            <a:r>
              <a:rPr lang="ru-RU" sz="2000" dirty="0"/>
              <a:t>последствия лишения матери Игоря родительских прав</a:t>
            </a:r>
            <a:r>
              <a:rPr lang="ru-RU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Может </a:t>
            </a:r>
            <a:r>
              <a:rPr lang="ru-RU" sz="2000" dirty="0"/>
              <a:t>ли родитель, лишенный родительских прав, быть восстановлен в родительских правах?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5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164</TotalTime>
  <Words>962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Использование  правовых задач  на уроках обществознания  в свете введения ФГОС</vt:lpstr>
      <vt:lpstr>Особенности права как объекта изучения</vt:lpstr>
      <vt:lpstr>системно-деятельностный подход</vt:lpstr>
      <vt:lpstr>Изучение права как раздела обществознания в школе  </vt:lpstr>
      <vt:lpstr>Классификация задач </vt:lpstr>
      <vt:lpstr>Примеры задач-вопросов        </vt:lpstr>
      <vt:lpstr>Примеры задач-проблем        </vt:lpstr>
      <vt:lpstr>Примеры задач-провокаций      </vt:lpstr>
      <vt:lpstr>Примеры олимпиадных задач      </vt:lpstr>
      <vt:lpstr>Примеры олимпиадных задач      </vt:lpstr>
      <vt:lpstr>Примеры олимпиадных задач      </vt:lpstr>
      <vt:lpstr>Личностные результаты</vt:lpstr>
      <vt:lpstr>МЕТАПРЕДМЕТНЫЕ  регулятивные результаты</vt:lpstr>
      <vt:lpstr>МЕТАПРЕДМЕТНЫЕ  познавательные результаты</vt:lpstr>
      <vt:lpstr>МЕТАПРЕДМЕТНЫЕ  коммуникативные результаты</vt:lpstr>
      <vt:lpstr>ПРЕДМЕТНЫЕ результаты</vt:lpstr>
      <vt:lpstr>Позитивное влияние  использования правовых задач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правовых задач  на уроках обществознания  в свете введения ФГОС</dc:title>
  <dc:creator>Вероника</dc:creator>
  <cp:lastModifiedBy>Вероника</cp:lastModifiedBy>
  <cp:revision>11</cp:revision>
  <dcterms:created xsi:type="dcterms:W3CDTF">2017-04-21T07:11:15Z</dcterms:created>
  <dcterms:modified xsi:type="dcterms:W3CDTF">2017-04-21T09:58:46Z</dcterms:modified>
</cp:coreProperties>
</file>