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3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F47D4D-5E0B-4B9A-9696-3C5294B2ECFC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86A420-A457-479D-BB41-F2AD8B98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077072"/>
            <a:ext cx="3275856" cy="1512168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Подготовила: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Кравченко Кристина </a:t>
            </a:r>
          </a:p>
          <a:p>
            <a:r>
              <a:rPr lang="ru-RU" dirty="0" smtClean="0"/>
              <a:t>студентка 3 курса, факультет ФИСН, </a:t>
            </a:r>
            <a:endParaRPr lang="ru-RU" dirty="0"/>
          </a:p>
        </p:txBody>
      </p:sp>
      <p:pic>
        <p:nvPicPr>
          <p:cNvPr id="15362" name="Picture 2" descr="http://komunitaspagi.com/wp-content/uploads/2015/07/children-v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9608"/>
            <a:ext cx="4416026" cy="3528392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95536" y="188640"/>
            <a:ext cx="7416824" cy="302433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669674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ИНФОГРАФИКА КАК ЭФФЕКТИВНЫЙ МЕТОД  ОБУЧЕНИЯ СОВРЕМЕННОГО ШКОЛЬНИКА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заполнения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638630/v638630142/37b80/j4E1OMHa0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8091" y="-493836"/>
            <a:ext cx="5331792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1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638425/v638425511/30432/t6cqlueev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435363" y="2492896"/>
            <a:ext cx="2520280" cy="15841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20 %</a:t>
            </a:r>
          </a:p>
          <a:p>
            <a:pPr algn="ctr"/>
            <a:r>
              <a:rPr lang="ru-RU" dirty="0" smtClean="0"/>
              <a:t>Из того, что прочитали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55576" y="2132856"/>
            <a:ext cx="1872208" cy="1440160"/>
          </a:xfrm>
          <a:prstGeom prst="ellipse">
            <a:avLst/>
          </a:prstGeom>
          <a:solidFill>
            <a:srgbClr val="7030A0"/>
          </a:solidFill>
          <a:ln>
            <a:solidFill>
              <a:srgbClr val="00823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10 %</a:t>
            </a:r>
            <a:r>
              <a:rPr lang="ru-RU" dirty="0" smtClean="0"/>
              <a:t> из того, что слышали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76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составления инфографики</a:t>
            </a:r>
            <a:endParaRPr lang="ru-RU" dirty="0"/>
          </a:p>
        </p:txBody>
      </p:sp>
      <p:pic>
        <p:nvPicPr>
          <p:cNvPr id="3074" name="Picture 2" descr="http://cpm.kz/upload/main/809/etapy-infografik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3" t="22346" r="3681" b="9490"/>
          <a:stretch/>
        </p:blipFill>
        <p:spPr bwMode="auto">
          <a:xfrm>
            <a:off x="611560" y="1484784"/>
            <a:ext cx="7893906" cy="46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638425/v638425511/30424/iSF-gbBEg_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7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6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108720"/>
          </a:xfrm>
        </p:spPr>
        <p:txBody>
          <a:bodyPr/>
          <a:lstStyle/>
          <a:p>
            <a:r>
              <a:rPr lang="ru-RU" dirty="0" smtClean="0"/>
              <a:t>Инфографика в образовательном процессе: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1198" y="2708920"/>
            <a:ext cx="722317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Облегчает понимание сложного материала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3946" y="5517232"/>
            <a:ext cx="722317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Формирует навыки работы с учебным материалом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287" y="4581128"/>
            <a:ext cx="722317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Учит формулировать выводы, из анализа информации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5569" y="3616641"/>
            <a:ext cx="722317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Помогает устанавливать причинно-следственные связи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494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     Спасибо за внимание!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38" name="Picture 14" descr="http://weclipart.com/gimg/9E0FEF11C4AB68C5/36057516-Stickman-Illustration-Featuring-Kids-Huddled-Together-While-Listening-to-the-Teacher-Reading-a-Story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34798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c.pics.livejournal.com/wait_olenkahip/74474778/257/25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736" y="932723"/>
            <a:ext cx="4464496" cy="3072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 rot="1275304">
            <a:off x="6767258" y="312367"/>
            <a:ext cx="2130226" cy="1986135"/>
          </a:xfrm>
          <a:prstGeom prst="cloudCallout">
            <a:avLst>
              <a:gd name="adj1" fmla="val -50701"/>
              <a:gd name="adj2" fmla="val 566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6" name="Picture 10" descr="http://risovach.ru/upload/2013/02/mem/ha-ha-ha_11762721_orig_.jpg"/>
          <p:cNvPicPr>
            <a:picLocks noChangeAspect="1" noChangeArrowheads="1"/>
          </p:cNvPicPr>
          <p:nvPr/>
        </p:nvPicPr>
        <p:blipFill>
          <a:blip r:embed="rId3" cstate="print"/>
          <a:srcRect l="4725" t="12600" r="7076" b="11801"/>
          <a:stretch>
            <a:fillRect/>
          </a:stretch>
        </p:blipFill>
        <p:spPr bwMode="auto">
          <a:xfrm>
            <a:off x="6848053" y="392470"/>
            <a:ext cx="192759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https://thumbs.dreamstime.com/z/falling-stock-market-image-44325754.jpg"/>
          <p:cNvPicPr>
            <a:picLocks noChangeAspect="1" noChangeArrowheads="1"/>
          </p:cNvPicPr>
          <p:nvPr/>
        </p:nvPicPr>
        <p:blipFill>
          <a:blip r:embed="rId4" cstate="print"/>
          <a:srcRect l="26165" t="8632" r="6153" b="7927"/>
          <a:stretch>
            <a:fillRect/>
          </a:stretch>
        </p:blipFill>
        <p:spPr bwMode="auto">
          <a:xfrm flipH="1">
            <a:off x="576752" y="3603335"/>
            <a:ext cx="1584176" cy="2088232"/>
          </a:xfrm>
          <a:prstGeom prst="rect">
            <a:avLst/>
          </a:prstGeom>
          <a:noFill/>
        </p:spPr>
      </p:pic>
      <p:pic>
        <p:nvPicPr>
          <p:cNvPr id="14350" name="Picture 14" descr="http://smooches4pooches.org/12/young-children-playing-cartoon-619.jpg"/>
          <p:cNvPicPr>
            <a:picLocks noChangeAspect="1" noChangeArrowheads="1"/>
          </p:cNvPicPr>
          <p:nvPr/>
        </p:nvPicPr>
        <p:blipFill>
          <a:blip r:embed="rId5" cstate="print"/>
          <a:srcRect l="9661" r="18568" b="12429"/>
          <a:stretch>
            <a:fillRect/>
          </a:stretch>
        </p:blipFill>
        <p:spPr bwMode="auto">
          <a:xfrm>
            <a:off x="3779912" y="4005064"/>
            <a:ext cx="1584176" cy="1970699"/>
          </a:xfrm>
          <a:prstGeom prst="rect">
            <a:avLst/>
          </a:prstGeom>
          <a:noFill/>
        </p:spPr>
      </p:pic>
      <p:pic>
        <p:nvPicPr>
          <p:cNvPr id="14352" name="Picture 16" descr="http://toonclips.com/600/6720.jpg"/>
          <p:cNvPicPr>
            <a:picLocks noChangeAspect="1" noChangeArrowheads="1"/>
          </p:cNvPicPr>
          <p:nvPr/>
        </p:nvPicPr>
        <p:blipFill>
          <a:blip r:embed="rId6" cstate="print"/>
          <a:srcRect l="16915" r="18025" b="2981"/>
          <a:stretch>
            <a:fillRect/>
          </a:stretch>
        </p:blipFill>
        <p:spPr bwMode="auto">
          <a:xfrm>
            <a:off x="6848053" y="3629099"/>
            <a:ext cx="1383115" cy="2129997"/>
          </a:xfrm>
          <a:prstGeom prst="rect">
            <a:avLst/>
          </a:prstGeom>
          <a:noFill/>
        </p:spPr>
      </p:pic>
      <p:sp>
        <p:nvSpPr>
          <p:cNvPr id="13" name="Стрелка вниз 12"/>
          <p:cNvSpPr/>
          <p:nvPr/>
        </p:nvSpPr>
        <p:spPr>
          <a:xfrm rot="2582065">
            <a:off x="2241270" y="331237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571427">
            <a:off x="6266879" y="3419015"/>
            <a:ext cx="425648" cy="394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27784" y="39247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Потеря интереса к процессу обучения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970" y="565259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Падение авторитета учителя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98668" y="59682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Нарушения дисциплины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5759096"/>
            <a:ext cx="267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Неусвоение учебного материала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12232" y="23488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Классические методы: пересказ учебника, зазубривание фактов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547664" y="1340768"/>
            <a:ext cx="2232248" cy="208823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Глупый или другой?</a:t>
            </a:r>
            <a:endParaRPr lang="ru-RU" dirty="0"/>
          </a:p>
        </p:txBody>
      </p:sp>
      <p:pic>
        <p:nvPicPr>
          <p:cNvPr id="13314" name="Picture 2" descr="https://previews.123rf.com/images/lenm/lenm0911/lenm091100078/5938643-Kid-Thinking-Stock-Vector-thinking-child-cartoon.jpg"/>
          <p:cNvPicPr>
            <a:picLocks noChangeAspect="1" noChangeArrowheads="1"/>
          </p:cNvPicPr>
          <p:nvPr/>
        </p:nvPicPr>
        <p:blipFill>
          <a:blip r:embed="rId2" cstate="print"/>
          <a:srcRect b="41667"/>
          <a:stretch>
            <a:fillRect/>
          </a:stretch>
        </p:blipFill>
        <p:spPr bwMode="auto">
          <a:xfrm>
            <a:off x="971600" y="3717032"/>
            <a:ext cx="1435729" cy="2016224"/>
          </a:xfrm>
          <a:prstGeom prst="rect">
            <a:avLst/>
          </a:prstGeom>
          <a:noFill/>
        </p:spPr>
      </p:pic>
      <p:pic>
        <p:nvPicPr>
          <p:cNvPr id="13316" name="Picture 4" descr="http://www.smartstudymethods.com/wp-content/uploads/2013/10/How-to-remember-what-you-study-image-v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443788" cy="3456384"/>
          </a:xfrm>
          <a:prstGeom prst="rect">
            <a:avLst/>
          </a:prstGeom>
          <a:noFill/>
        </p:spPr>
      </p:pic>
      <p:pic>
        <p:nvPicPr>
          <p:cNvPr id="13318" name="Picture 6" descr="https://yt3.ggpht.com/-gddgmWqThKw/AAAAAAAAAAI/AAAAAAAAAAA/1UPePAyerTU/s900-c-k-no-mo-rj-c0xffffff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28800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571391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Глазами учителей и родителей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8052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самом деле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Клиповое мышление</a:t>
            </a:r>
            <a:endParaRPr lang="ru-RU" dirty="0"/>
          </a:p>
        </p:txBody>
      </p:sp>
      <p:pic>
        <p:nvPicPr>
          <p:cNvPr id="16386" name="Picture 2" descr="http://www.skiniy.com.ua/wp-content/uploads/2016/08/27-1024x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2964651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63688" y="119675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восприятие </a:t>
            </a:r>
            <a:r>
              <a:rPr lang="ru-RU" dirty="0"/>
              <a:t>информации через короткие </a:t>
            </a:r>
            <a:r>
              <a:rPr lang="ru-RU" dirty="0" smtClean="0"/>
              <a:t>     образы </a:t>
            </a:r>
            <a:r>
              <a:rPr lang="ru-RU" dirty="0"/>
              <a:t>и послания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9888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Предпосылки возникновения: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899592" y="4941168"/>
            <a:ext cx="252028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Ускорение </a:t>
            </a:r>
            <a:r>
              <a:rPr lang="ru-RU" sz="1600" b="1" dirty="0">
                <a:solidFill>
                  <a:schemeClr val="bg1"/>
                </a:solidFill>
              </a:rPr>
              <a:t>темпов жизни и </a:t>
            </a:r>
            <a:r>
              <a:rPr lang="ru-RU" sz="1600" b="1" dirty="0" smtClean="0">
                <a:solidFill>
                  <a:schemeClr val="bg1"/>
                </a:solidFill>
              </a:rPr>
              <a:t>рост </a:t>
            </a:r>
            <a:r>
              <a:rPr lang="ru-RU" sz="1600" b="1" dirty="0">
                <a:solidFill>
                  <a:schemeClr val="bg1"/>
                </a:solidFill>
              </a:rPr>
              <a:t>объема </a:t>
            </a:r>
            <a:r>
              <a:rPr lang="ru-RU" sz="1600" b="1" dirty="0" smtClean="0">
                <a:solidFill>
                  <a:schemeClr val="bg1"/>
                </a:solidFill>
              </a:rPr>
              <a:t>информации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2492896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Потребность </a:t>
            </a:r>
            <a:r>
              <a:rPr lang="ru-RU" sz="1600" b="1" dirty="0">
                <a:solidFill>
                  <a:schemeClr val="bg1"/>
                </a:solidFill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актуальности информации и скорости ее поступления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436096" y="5013176"/>
            <a:ext cx="252028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Увеличение </a:t>
            </a:r>
            <a:r>
              <a:rPr lang="ru-RU" sz="1600" b="1" dirty="0">
                <a:solidFill>
                  <a:schemeClr val="bg1"/>
                </a:solidFill>
              </a:rPr>
              <a:t>разнообразия поступающей информации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39777" y="2492896"/>
            <a:ext cx="273630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Увеличение </a:t>
            </a:r>
            <a:r>
              <a:rPr lang="ru-RU" sz="1600" b="1" dirty="0">
                <a:solidFill>
                  <a:schemeClr val="bg1"/>
                </a:solidFill>
              </a:rPr>
              <a:t>количества дел, которыми один человек занимается одновременно</a:t>
            </a:r>
          </a:p>
        </p:txBody>
      </p:sp>
      <p:sp>
        <p:nvSpPr>
          <p:cNvPr id="14" name="Стрелка влево 13"/>
          <p:cNvSpPr/>
          <p:nvPr/>
        </p:nvSpPr>
        <p:spPr>
          <a:xfrm rot="3261807">
            <a:off x="5224437" y="4956471"/>
            <a:ext cx="53997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8215018">
            <a:off x="3018239" y="4858462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9885931">
            <a:off x="5834320" y="3603995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156293">
            <a:off x="2447754" y="3802842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Проявления клипового мышления</a:t>
            </a:r>
            <a:endParaRPr lang="ru-RU" dirty="0"/>
          </a:p>
        </p:txBody>
      </p:sp>
      <p:pic>
        <p:nvPicPr>
          <p:cNvPr id="17410" name="Picture 2" descr="http://image.shutterstock.com/z/stock-vector-choice-between-good-and-evil-hand-drawn-funny-cartoon-character-vector-illustration-228191476.jpg"/>
          <p:cNvPicPr>
            <a:picLocks noChangeAspect="1" noChangeArrowheads="1"/>
          </p:cNvPicPr>
          <p:nvPr/>
        </p:nvPicPr>
        <p:blipFill>
          <a:blip r:embed="rId2" cstate="print"/>
          <a:srcRect l="35000" t="11290" r="30000" b="16129"/>
          <a:stretch>
            <a:fillRect/>
          </a:stretch>
        </p:blipFill>
        <p:spPr bwMode="auto">
          <a:xfrm>
            <a:off x="3419872" y="1628800"/>
            <a:ext cx="21602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age.shutterstock.com/z/stock-vector-choice-between-good-and-evil-hand-drawn-funny-cartoon-character-vector-illustration-228191476.jpg"/>
          <p:cNvPicPr>
            <a:picLocks noChangeAspect="1" noChangeArrowheads="1"/>
          </p:cNvPicPr>
          <p:nvPr/>
        </p:nvPicPr>
        <p:blipFill>
          <a:blip r:embed="rId2" cstate="print"/>
          <a:srcRect l="8166" t="9677" r="68500" b="46774"/>
          <a:stretch>
            <a:fillRect/>
          </a:stretch>
        </p:blipFill>
        <p:spPr bwMode="auto">
          <a:xfrm>
            <a:off x="1187624" y="1268760"/>
            <a:ext cx="144016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mage.shutterstock.com/z/stock-vector-choice-between-good-and-evil-hand-drawn-funny-cartoon-character-vector-illustration-228191476.jpg"/>
          <p:cNvPicPr>
            <a:picLocks noChangeAspect="1" noChangeArrowheads="1"/>
          </p:cNvPicPr>
          <p:nvPr/>
        </p:nvPicPr>
        <p:blipFill>
          <a:blip r:embed="rId2" cstate="print"/>
          <a:srcRect l="70000" t="8065" r="4333" b="46774"/>
          <a:stretch>
            <a:fillRect/>
          </a:stretch>
        </p:blipFill>
        <p:spPr bwMode="auto">
          <a:xfrm>
            <a:off x="6228184" y="1268760"/>
            <a:ext cx="15841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3212976"/>
            <a:ext cx="244827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 низкая концентрация внимания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149080"/>
            <a:ext cx="244827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 снижение способности  к анализу информации 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229200"/>
            <a:ext cx="244827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 неспособность к длительному восприятию текстовой информации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3284984"/>
            <a:ext cx="244827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+ большая скорость обработки информации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4293096"/>
            <a:ext cx="244827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+ образное восприятие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5301208"/>
            <a:ext cx="244827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+ способность к многозадачности</a:t>
            </a:r>
            <a:endParaRPr lang="ru-RU" sz="1600" dirty="0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4211960" y="2537520"/>
            <a:ext cx="648072" cy="79928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http://3.bp.blogspot.com/-_GlYWGvwb7U/VPtS3gmFPEI/AAAAAAAADWQ/CIZ03A6rJSY/s1600/project%2Bpayday.png"/>
          <p:cNvPicPr>
            <a:picLocks noChangeAspect="1" noChangeArrowheads="1"/>
          </p:cNvPicPr>
          <p:nvPr/>
        </p:nvPicPr>
        <p:blipFill>
          <a:blip r:embed="rId3" cstate="print"/>
          <a:srcRect l="28033" t="11013" r="28916" b="6890"/>
          <a:stretch>
            <a:fillRect/>
          </a:stretch>
        </p:blipFill>
        <p:spPr bwMode="auto">
          <a:xfrm>
            <a:off x="4211960" y="5085184"/>
            <a:ext cx="71744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1.hqtexture.com/92/9174/1395404804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52" t="34043" r="14535" b="32546"/>
          <a:stretch>
            <a:fillRect/>
          </a:stretch>
        </p:blipFill>
        <p:spPr bwMode="auto">
          <a:xfrm>
            <a:off x="2483768" y="3068960"/>
            <a:ext cx="412845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Круглая лента лицом вверх 6"/>
          <p:cNvSpPr/>
          <p:nvPr/>
        </p:nvSpPr>
        <p:spPr>
          <a:xfrm>
            <a:off x="0" y="404664"/>
            <a:ext cx="9289032" cy="108012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Инфографика</a:t>
            </a:r>
            <a:endParaRPr lang="ru-RU" sz="3600" b="1" dirty="0"/>
          </a:p>
        </p:txBody>
      </p:sp>
      <p:sp>
        <p:nvSpPr>
          <p:cNvPr id="10" name="Выноска 1 9"/>
          <p:cNvSpPr/>
          <p:nvPr/>
        </p:nvSpPr>
        <p:spPr>
          <a:xfrm>
            <a:off x="6084168" y="2204864"/>
            <a:ext cx="1872208" cy="792088"/>
          </a:xfrm>
          <a:prstGeom prst="borderCallout1">
            <a:avLst>
              <a:gd name="adj1" fmla="val 23663"/>
              <a:gd name="adj2" fmla="val -2098"/>
              <a:gd name="adj3" fmla="val 117412"/>
              <a:gd name="adj4" fmla="val -409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/>
              <a:t>четкая </a:t>
            </a:r>
            <a:r>
              <a:rPr lang="ru-RU" sz="2000" b="1" dirty="0"/>
              <a:t>структура</a:t>
            </a:r>
          </a:p>
          <a:p>
            <a:pPr algn="ctr"/>
            <a:endParaRPr lang="ru-RU" dirty="0"/>
          </a:p>
        </p:txBody>
      </p:sp>
      <p:sp>
        <p:nvSpPr>
          <p:cNvPr id="11" name="Выноска 1 10"/>
          <p:cNvSpPr/>
          <p:nvPr/>
        </p:nvSpPr>
        <p:spPr>
          <a:xfrm flipH="1">
            <a:off x="395536" y="2204864"/>
            <a:ext cx="2376264" cy="936104"/>
          </a:xfrm>
          <a:prstGeom prst="borderCallout1">
            <a:avLst>
              <a:gd name="adj1" fmla="val 23663"/>
              <a:gd name="adj2" fmla="val -2098"/>
              <a:gd name="adj3" fmla="val 112500"/>
              <a:gd name="adj4" fmla="val -383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ассоциативная </a:t>
            </a:r>
            <a:r>
              <a:rPr lang="ru-RU" sz="2000" b="1" dirty="0"/>
              <a:t>связь с информацией</a:t>
            </a:r>
            <a:endParaRPr lang="ru-RU" b="1" dirty="0"/>
          </a:p>
        </p:txBody>
      </p:sp>
      <p:sp>
        <p:nvSpPr>
          <p:cNvPr id="13" name="Выноска 1 12"/>
          <p:cNvSpPr/>
          <p:nvPr/>
        </p:nvSpPr>
        <p:spPr>
          <a:xfrm>
            <a:off x="6732240" y="3140968"/>
            <a:ext cx="2160240" cy="936104"/>
          </a:xfrm>
          <a:prstGeom prst="borderCallout1">
            <a:avLst>
              <a:gd name="adj1" fmla="val 23663"/>
              <a:gd name="adj2" fmla="val -2098"/>
              <a:gd name="adj3" fmla="val 119193"/>
              <a:gd name="adj4" fmla="val -422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/>
              <a:t>целостное представление темы</a:t>
            </a:r>
          </a:p>
          <a:p>
            <a:pPr algn="ctr"/>
            <a:endParaRPr lang="ru-RU" dirty="0"/>
          </a:p>
        </p:txBody>
      </p:sp>
      <p:sp>
        <p:nvSpPr>
          <p:cNvPr id="14" name="Выноска 1 13"/>
          <p:cNvSpPr/>
          <p:nvPr/>
        </p:nvSpPr>
        <p:spPr>
          <a:xfrm>
            <a:off x="3491880" y="1628800"/>
            <a:ext cx="1944216" cy="1080120"/>
          </a:xfrm>
          <a:prstGeom prst="borderCallout1">
            <a:avLst>
              <a:gd name="adj1" fmla="val 191412"/>
              <a:gd name="adj2" fmla="val 51331"/>
              <a:gd name="adj3" fmla="val 99530"/>
              <a:gd name="adj4" fmla="val 432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красочная </a:t>
            </a:r>
            <a:r>
              <a:rPr lang="ru-RU" sz="2000" b="1" dirty="0"/>
              <a:t>образная подача </a:t>
            </a:r>
          </a:p>
        </p:txBody>
      </p:sp>
      <p:pic>
        <p:nvPicPr>
          <p:cNvPr id="19460" name="Picture 4" descr="http://www.schoolage.ru/uploads/agencies/50/dokument/razd.saita/obrazovanie/fgos5.jpg"/>
          <p:cNvPicPr>
            <a:picLocks noChangeAspect="1" noChangeArrowheads="1"/>
          </p:cNvPicPr>
          <p:nvPr/>
        </p:nvPicPr>
        <p:blipFill>
          <a:blip r:embed="rId3" cstate="print"/>
          <a:srcRect l="8731" t="9091" r="60973" b="25000"/>
          <a:stretch>
            <a:fillRect/>
          </a:stretch>
        </p:blipFill>
        <p:spPr bwMode="auto">
          <a:xfrm>
            <a:off x="539552" y="4581128"/>
            <a:ext cx="18722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www.schoolage.ru/uploads/agencies/50/dokument/razd.saita/obrazovanie/fgos5.jpg"/>
          <p:cNvPicPr>
            <a:picLocks noChangeAspect="1" noChangeArrowheads="1"/>
          </p:cNvPicPr>
          <p:nvPr/>
        </p:nvPicPr>
        <p:blipFill>
          <a:blip r:embed="rId3" cstate="print"/>
          <a:srcRect l="59426" t="9091" r="9113" b="25000"/>
          <a:stretch>
            <a:fillRect/>
          </a:stretch>
        </p:blipFill>
        <p:spPr bwMode="auto">
          <a:xfrm>
            <a:off x="6660232" y="4581128"/>
            <a:ext cx="194421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51520" y="4437112"/>
            <a:ext cx="252028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2" name="Picture 16" descr="http://www.playcast.ru/uploads/2015/08/31/148855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229200"/>
            <a:ext cx="3456384" cy="143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Инфографика в преподавании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118072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Даты в картинках</a:t>
            </a:r>
          </a:p>
          <a:p>
            <a:r>
              <a:rPr lang="ru-RU" dirty="0" smtClean="0"/>
              <a:t>Процесс и перспектива</a:t>
            </a:r>
            <a:endParaRPr lang="ru-RU" dirty="0"/>
          </a:p>
        </p:txBody>
      </p:sp>
      <p:pic>
        <p:nvPicPr>
          <p:cNvPr id="20482" name="Picture 2" descr="http://vendoroz.narod.ru/pic/MTEX/big/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456384" cy="5307794"/>
          </a:xfrm>
          <a:prstGeom prst="rect">
            <a:avLst/>
          </a:prstGeom>
          <a:noFill/>
        </p:spPr>
      </p:pic>
      <p:pic>
        <p:nvPicPr>
          <p:cNvPr id="20484" name="Picture 4" descr="http://history-of-world.ru/wp-content/uploads/2017/03/d0bfd0b5d180d0b8d0bed0b4d1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65" y="1308969"/>
            <a:ext cx="8643908" cy="519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Классическое текстовое представление учебного материала</a:t>
            </a:r>
            <a:endParaRPr lang="ru-RU" dirty="0"/>
          </a:p>
        </p:txBody>
      </p:sp>
      <p:pic>
        <p:nvPicPr>
          <p:cNvPr id="4" name="Рисунок 3" descr="D:\Users\vit\Desktop\1111.jpg"/>
          <p:cNvPicPr/>
          <p:nvPr/>
        </p:nvPicPr>
        <p:blipFill>
          <a:blip r:embed="rId2" cstate="print"/>
          <a:srcRect b="6028"/>
          <a:stretch>
            <a:fillRect/>
          </a:stretch>
        </p:blipFill>
        <p:spPr bwMode="auto">
          <a:xfrm>
            <a:off x="899592" y="1556792"/>
            <a:ext cx="752941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179513" y="1194819"/>
            <a:ext cx="8856984" cy="533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Февральская революция (23 февраля – 3 марта 1917)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Инфографическое представление материала</a:t>
            </a:r>
            <a:endParaRPr lang="ru-RU" sz="3200" b="1" dirty="0"/>
          </a:p>
        </p:txBody>
      </p:sp>
      <p:sp>
        <p:nvSpPr>
          <p:cNvPr id="21554" name="Горизонтальный свиток 14"/>
          <p:cNvSpPr>
            <a:spLocks noChangeArrowheads="1"/>
          </p:cNvSpPr>
          <p:nvPr/>
        </p:nvSpPr>
        <p:spPr bwMode="auto">
          <a:xfrm>
            <a:off x="5220071" y="4581128"/>
            <a:ext cx="1340669" cy="1227074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Манифест об отречении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марта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66" name="Рисунок 5" descr="depositphotos_42623357-stock-illustration-funny-cartoon-worker-builder-plumber"/>
          <p:cNvPicPr>
            <a:picLocks noChangeAspect="1" noChangeArrowheads="1"/>
          </p:cNvPicPr>
          <p:nvPr/>
        </p:nvPicPr>
        <p:blipFill>
          <a:blip r:embed="rId2" cstate="print"/>
          <a:srcRect l="20000" t="5144" r="21143" b="6287"/>
          <a:stretch>
            <a:fillRect/>
          </a:stretch>
        </p:blipFill>
        <p:spPr bwMode="auto">
          <a:xfrm>
            <a:off x="6256735" y="2808034"/>
            <a:ext cx="608013" cy="898525"/>
          </a:xfrm>
          <a:prstGeom prst="rect">
            <a:avLst/>
          </a:prstGeom>
          <a:noFill/>
        </p:spPr>
      </p:pic>
      <p:sp>
        <p:nvSpPr>
          <p:cNvPr id="21569" name="Стрелка вправо 7"/>
          <p:cNvSpPr>
            <a:spLocks noChangeArrowheads="1"/>
          </p:cNvSpPr>
          <p:nvPr/>
        </p:nvSpPr>
        <p:spPr bwMode="auto">
          <a:xfrm rot="-1915654">
            <a:off x="5210749" y="2437155"/>
            <a:ext cx="642937" cy="180975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64" name="Стрелка вправо 8"/>
          <p:cNvSpPr>
            <a:spLocks noChangeArrowheads="1"/>
          </p:cNvSpPr>
          <p:nvPr/>
        </p:nvSpPr>
        <p:spPr bwMode="auto">
          <a:xfrm rot="1492655">
            <a:off x="5228455" y="2934206"/>
            <a:ext cx="639763" cy="180975"/>
          </a:xfrm>
          <a:prstGeom prst="rightArrow">
            <a:avLst>
              <a:gd name="adj1" fmla="val 50000"/>
              <a:gd name="adj2" fmla="val 55972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72" name="Выгнутая вправо стрелка 9"/>
          <p:cNvSpPr>
            <a:spLocks noChangeArrowheads="1"/>
          </p:cNvSpPr>
          <p:nvPr/>
        </p:nvSpPr>
        <p:spPr bwMode="auto">
          <a:xfrm>
            <a:off x="8055257" y="1894914"/>
            <a:ext cx="885825" cy="3394472"/>
          </a:xfrm>
          <a:prstGeom prst="curvedLeftArrow">
            <a:avLst>
              <a:gd name="adj1" fmla="val 24994"/>
              <a:gd name="adj2" fmla="val 50004"/>
              <a:gd name="adj3" fmla="val 25000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60" name="Рисунок 15" descr="gerb-rdfr_1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50824"/>
            <a:ext cx="936104" cy="994611"/>
          </a:xfrm>
          <a:prstGeom prst="rect">
            <a:avLst/>
          </a:prstGeom>
          <a:noFill/>
        </p:spPr>
      </p:pic>
      <p:pic>
        <p:nvPicPr>
          <p:cNvPr id="21549" name="Рисунок 16" descr="depositphotos_42623357-stock-illustration-funny-cartoon-worker-builder-plumber"/>
          <p:cNvPicPr>
            <a:picLocks noChangeAspect="1" noChangeArrowheads="1"/>
          </p:cNvPicPr>
          <p:nvPr/>
        </p:nvPicPr>
        <p:blipFill>
          <a:blip r:embed="rId4" cstate="print"/>
          <a:srcRect l="20000" t="5144" r="21143" b="6287"/>
          <a:stretch>
            <a:fillRect/>
          </a:stretch>
        </p:blipFill>
        <p:spPr bwMode="auto">
          <a:xfrm>
            <a:off x="4066436" y="5105909"/>
            <a:ext cx="648072" cy="966661"/>
          </a:xfrm>
          <a:prstGeom prst="rect">
            <a:avLst/>
          </a:prstGeom>
          <a:noFill/>
        </p:spPr>
      </p:pic>
      <p:sp>
        <p:nvSpPr>
          <p:cNvPr id="21553" name="Прямоугольник 17"/>
          <p:cNvSpPr>
            <a:spLocks noChangeArrowheads="1"/>
          </p:cNvSpPr>
          <p:nvPr/>
        </p:nvSpPr>
        <p:spPr bwMode="auto">
          <a:xfrm>
            <a:off x="3845087" y="4800451"/>
            <a:ext cx="1152525" cy="2127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ДВОЕВЛАСТИЕ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61" name="Рисунок 20" descr="image425"/>
          <p:cNvPicPr>
            <a:picLocks noChangeAspect="1" noChangeArrowheads="1"/>
          </p:cNvPicPr>
          <p:nvPr/>
        </p:nvPicPr>
        <p:blipFill>
          <a:blip r:embed="rId5" cstate="print"/>
          <a:srcRect l="20348" r="23573" b="90941"/>
          <a:stretch>
            <a:fillRect/>
          </a:stretch>
        </p:blipFill>
        <p:spPr bwMode="auto">
          <a:xfrm>
            <a:off x="2555776" y="4869160"/>
            <a:ext cx="1272578" cy="288032"/>
          </a:xfrm>
          <a:prstGeom prst="rect">
            <a:avLst/>
          </a:prstGeom>
          <a:noFill/>
        </p:spPr>
      </p:pic>
      <p:sp>
        <p:nvSpPr>
          <p:cNvPr id="21550" name="Прямая соединительная линия 21"/>
          <p:cNvSpPr>
            <a:spLocks noChangeShapeType="1"/>
          </p:cNvSpPr>
          <p:nvPr/>
        </p:nvSpPr>
        <p:spPr bwMode="auto">
          <a:xfrm flipH="1">
            <a:off x="613182" y="4831487"/>
            <a:ext cx="314590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65" name="Рисунок 4" descr="573854_360_203_source"/>
          <p:cNvPicPr>
            <a:picLocks noChangeAspect="1" noChangeArrowheads="1"/>
          </p:cNvPicPr>
          <p:nvPr/>
        </p:nvPicPr>
        <p:blipFill>
          <a:blip r:embed="rId6" cstate="print"/>
          <a:srcRect l="20378" t="9723" r="11305"/>
          <a:stretch>
            <a:fillRect/>
          </a:stretch>
        </p:blipFill>
        <p:spPr bwMode="auto">
          <a:xfrm>
            <a:off x="3739710" y="2135494"/>
            <a:ext cx="1160524" cy="864096"/>
          </a:xfrm>
          <a:prstGeom prst="rect">
            <a:avLst/>
          </a:prstGeom>
          <a:noFill/>
        </p:spPr>
      </p:pic>
      <p:pic>
        <p:nvPicPr>
          <p:cNvPr id="21567" name="Рисунок 3" descr="rush-money"/>
          <p:cNvPicPr>
            <a:picLocks noChangeAspect="1" noChangeArrowheads="1"/>
          </p:cNvPicPr>
          <p:nvPr/>
        </p:nvPicPr>
        <p:blipFill>
          <a:blip r:embed="rId7" cstate="print"/>
          <a:srcRect l="10611" t="16743" r="34244"/>
          <a:stretch>
            <a:fillRect/>
          </a:stretch>
        </p:blipFill>
        <p:spPr bwMode="auto">
          <a:xfrm>
            <a:off x="1979712" y="2199935"/>
            <a:ext cx="1510920" cy="792088"/>
          </a:xfrm>
          <a:prstGeom prst="rect">
            <a:avLst/>
          </a:prstGeom>
          <a:noFill/>
        </p:spPr>
      </p:pic>
      <p:pic>
        <p:nvPicPr>
          <p:cNvPr id="21568" name="Рисунок 1" descr="13779993-Factory-and-much-smoke-Stock-Vector-factory-building-industry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291825" y="2171913"/>
            <a:ext cx="1130749" cy="1008112"/>
          </a:xfrm>
          <a:prstGeom prst="rect">
            <a:avLst/>
          </a:prstGeom>
          <a:noFill/>
        </p:spPr>
      </p:pic>
      <p:pic>
        <p:nvPicPr>
          <p:cNvPr id="21551" name="Рисунок 12" descr="nikolai2"/>
          <p:cNvPicPr>
            <a:picLocks noChangeAspect="1" noChangeArrowheads="1"/>
          </p:cNvPicPr>
          <p:nvPr/>
        </p:nvPicPr>
        <p:blipFill>
          <a:blip r:embed="rId9" cstate="print"/>
          <a:srcRect l="10938" r="14844" b="14958"/>
          <a:stretch>
            <a:fillRect/>
          </a:stretch>
        </p:blipFill>
        <p:spPr bwMode="auto">
          <a:xfrm>
            <a:off x="6826691" y="4728546"/>
            <a:ext cx="864096" cy="1286212"/>
          </a:xfrm>
          <a:prstGeom prst="rect">
            <a:avLst/>
          </a:prstGeom>
          <a:noFill/>
        </p:spPr>
      </p:pic>
      <p:pic>
        <p:nvPicPr>
          <p:cNvPr id="21555" name="Рисунок 13" descr="43775398_42183900_IB00_I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3884" y="4037982"/>
            <a:ext cx="926903" cy="623441"/>
          </a:xfrm>
          <a:prstGeom prst="rect">
            <a:avLst/>
          </a:prstGeom>
          <a:noFill/>
        </p:spPr>
      </p:pic>
      <p:pic>
        <p:nvPicPr>
          <p:cNvPr id="21557" name="Рисунок 11" descr="iU2R4RD0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45088" y="3915345"/>
            <a:ext cx="306162" cy="665570"/>
          </a:xfrm>
          <a:prstGeom prst="rect">
            <a:avLst/>
          </a:prstGeom>
          <a:noFill/>
        </p:spPr>
      </p:pic>
      <p:pic>
        <p:nvPicPr>
          <p:cNvPr id="21556" name="Рисунок 10" descr="iU2R4RD0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43445" y="4136836"/>
            <a:ext cx="315838" cy="699641"/>
          </a:xfrm>
          <a:prstGeom prst="rect">
            <a:avLst/>
          </a:prstGeom>
          <a:noFill/>
        </p:spPr>
      </p:pic>
      <p:pic>
        <p:nvPicPr>
          <p:cNvPr id="21574" name="Рисунок 6" descr="74249_590x371"/>
          <p:cNvPicPr>
            <a:picLocks noChangeAspect="1" noChangeArrowheads="1"/>
          </p:cNvPicPr>
          <p:nvPr/>
        </p:nvPicPr>
        <p:blipFill>
          <a:blip r:embed="rId12" cstate="print">
            <a:grayscl/>
          </a:blip>
          <a:srcRect l="29895" t="4530" r="38411" b="41100"/>
          <a:stretch>
            <a:fillRect/>
          </a:stretch>
        </p:blipFill>
        <p:spPr bwMode="auto">
          <a:xfrm>
            <a:off x="6136586" y="1742418"/>
            <a:ext cx="848313" cy="915034"/>
          </a:xfrm>
          <a:prstGeom prst="rect">
            <a:avLst/>
          </a:prstGeom>
          <a:noFill/>
        </p:spPr>
      </p:pic>
      <p:pic>
        <p:nvPicPr>
          <p:cNvPr id="21570" name="Picture 66" descr="http://stockfresh.com/files/f/freesoulproduction/m/39/6613183_stock-vector-vector-white-bread-slices.jpg"/>
          <p:cNvPicPr>
            <a:picLocks noChangeAspect="1" noChangeArrowheads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1379603" y="2028485"/>
            <a:ext cx="469900" cy="342900"/>
          </a:xfrm>
          <a:prstGeom prst="rect">
            <a:avLst/>
          </a:prstGeom>
          <a:noFill/>
        </p:spPr>
      </p:pic>
      <p:sp>
        <p:nvSpPr>
          <p:cNvPr id="21547" name="AutoShape 43"/>
          <p:cNvSpPr>
            <a:spLocks noChangeShapeType="1"/>
          </p:cNvSpPr>
          <p:nvPr/>
        </p:nvSpPr>
        <p:spPr bwMode="auto">
          <a:xfrm flipH="1">
            <a:off x="4716015" y="5085184"/>
            <a:ext cx="500633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-3454400" y="1930400"/>
            <a:ext cx="952500" cy="373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Путиловский завод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1" name="Arc 67"/>
          <p:cNvSpPr>
            <a:spLocks/>
          </p:cNvSpPr>
          <p:nvPr/>
        </p:nvSpPr>
        <p:spPr bwMode="auto">
          <a:xfrm rot="-14302974" flipH="1" flipV="1">
            <a:off x="1384991" y="2131603"/>
            <a:ext cx="482613" cy="8021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52" name="AutoShape 48"/>
          <p:cNvSpPr>
            <a:spLocks noChangeShapeType="1"/>
          </p:cNvSpPr>
          <p:nvPr/>
        </p:nvSpPr>
        <p:spPr bwMode="auto">
          <a:xfrm flipH="1" flipV="1">
            <a:off x="4788024" y="4221088"/>
            <a:ext cx="499046" cy="4948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59" name="AutoShape 55"/>
          <p:cNvSpPr>
            <a:spLocks noChangeShapeType="1"/>
          </p:cNvSpPr>
          <p:nvPr/>
        </p:nvSpPr>
        <p:spPr bwMode="auto">
          <a:xfrm>
            <a:off x="6877103" y="4122753"/>
            <a:ext cx="663575" cy="5222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58" name="AutoShape 54"/>
          <p:cNvSpPr>
            <a:spLocks noChangeShapeType="1"/>
          </p:cNvSpPr>
          <p:nvPr/>
        </p:nvSpPr>
        <p:spPr bwMode="auto">
          <a:xfrm flipV="1">
            <a:off x="6815507" y="4122753"/>
            <a:ext cx="720080" cy="57606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75" name="Rectangle 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0" y="30108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0" name="Rectangle 76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8" y="1920050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18-23 февр.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13" y="3114652"/>
            <a:ext cx="13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Путиловский завод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1676" y="1673358"/>
            <a:ext cx="653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Хлеба!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Мира!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554" y="296149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Вооруженное восстание, переход армии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6134" y="1940886"/>
            <a:ext cx="1098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26-27 февр.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0555" y="2961492"/>
            <a:ext cx="190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Захват Таврического дворца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894914"/>
            <a:ext cx="896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27 февр</a:t>
            </a:r>
            <a:r>
              <a:rPr lang="ru-RU" sz="1200" i="1" dirty="0" smtClean="0">
                <a:solidFill>
                  <a:schemeClr val="bg1"/>
                </a:solidFill>
              </a:rPr>
              <a:t>.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794" y="1738270"/>
            <a:ext cx="10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Временный Комитет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4748" y="283029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Петросовет рабочих и солдатских депутатов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3413" y="357631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Гучков и Шульгин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7133" y="6014757"/>
            <a:ext cx="220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Последний император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33313" y="604207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Петросовет рабочих и солдатских депутатов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89047" y="3473825"/>
            <a:ext cx="2304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Временное правительство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>
            <a:stCxn id="21568" idx="3"/>
          </p:cNvCxnSpPr>
          <p:nvPr/>
        </p:nvCxnSpPr>
        <p:spPr>
          <a:xfrm>
            <a:off x="1422574" y="2675969"/>
            <a:ext cx="4722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90632" y="2595979"/>
            <a:ext cx="2490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560742" y="5157192"/>
            <a:ext cx="2659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375</TotalTime>
  <Words>274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ИНФОГРАФИКА КАК ЭФФЕКТИВНЫЙ МЕТОД  ОБУЧЕНИЯ СОВРЕМЕННОГО ШКОЛЬНИКА </vt:lpstr>
      <vt:lpstr>Слайд 2</vt:lpstr>
      <vt:lpstr>    Глупый или другой?</vt:lpstr>
      <vt:lpstr>   Клиповое мышление</vt:lpstr>
      <vt:lpstr>Проявления клипового мышления</vt:lpstr>
      <vt:lpstr>Слайд 6</vt:lpstr>
      <vt:lpstr>Инфографика в преподавании истории</vt:lpstr>
      <vt:lpstr>Классическое текстовое представление учебного материала</vt:lpstr>
      <vt:lpstr>Инфографическое представление материала</vt:lpstr>
      <vt:lpstr>Пример заполнения</vt:lpstr>
      <vt:lpstr>Слайд 11</vt:lpstr>
      <vt:lpstr>Этапы составления инфографики</vt:lpstr>
      <vt:lpstr>Слайд 13</vt:lpstr>
      <vt:lpstr>Выводы</vt:lpstr>
      <vt:lpstr>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ИНФОГРАФИКА КАК ЭФФЕКТИВНЫЙ МЕТОД  ОБУЧЕНИЯ СОВРЕМЕННОГО ШКОЛЬНИКА</dc:title>
  <dc:creator>asus</dc:creator>
  <cp:lastModifiedBy>asus</cp:lastModifiedBy>
  <cp:revision>32</cp:revision>
  <dcterms:created xsi:type="dcterms:W3CDTF">2017-04-19T09:02:03Z</dcterms:created>
  <dcterms:modified xsi:type="dcterms:W3CDTF">2017-04-21T05:42:03Z</dcterms:modified>
</cp:coreProperties>
</file>