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2" r:id="rId4"/>
    <p:sldId id="256" r:id="rId5"/>
    <p:sldId id="259" r:id="rId6"/>
    <p:sldId id="260" r:id="rId7"/>
    <p:sldId id="277" r:id="rId8"/>
    <p:sldId id="278" r:id="rId9"/>
    <p:sldId id="279" r:id="rId10"/>
    <p:sldId id="262" r:id="rId11"/>
    <p:sldId id="276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9" autoAdjust="0"/>
    <p:restoredTop sz="94660"/>
  </p:normalViewPr>
  <p:slideViewPr>
    <p:cSldViewPr>
      <p:cViewPr varScale="1">
        <p:scale>
          <a:sx n="83" d="100"/>
          <a:sy n="83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2.9893100389975502E-3"/>
                  <c:y val="3.7423607326466945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19050" cap="flat" cmpd="sng" algn="ctr">
                <a:solidFill>
                  <a:schemeClr val="accent5">
                    <a:shade val="75000"/>
                    <a:lumMod val="9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История и обществознание</c:v>
                </c:pt>
                <c:pt idx="1">
                  <c:v>Биология</c:v>
                </c:pt>
                <c:pt idx="2">
                  <c:v>Русский</c:v>
                </c:pt>
                <c:pt idx="3">
                  <c:v>Ни на одном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48</c:v>
                </c:pt>
                <c:pt idx="2">
                  <c:v>70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489792"/>
        <c:axId val="144462592"/>
      </c:barChart>
      <c:catAx>
        <c:axId val="5148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4462592"/>
        <c:crosses val="autoZero"/>
        <c:auto val="1"/>
        <c:lblAlgn val="ctr"/>
        <c:lblOffset val="100"/>
        <c:noMultiLvlLbl val="0"/>
      </c:catAx>
      <c:valAx>
        <c:axId val="14446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48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Lbls>
            <c:spPr>
              <a:solidFill>
                <a:schemeClr val="lt1"/>
              </a:solidFill>
              <a:ln w="19050" cap="flat" cmpd="sng" algn="ctr">
                <a:solidFill>
                  <a:schemeClr val="accent1">
                    <a:shade val="75000"/>
                    <a:lumMod val="9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История и обществознание</c:v>
                </c:pt>
                <c:pt idx="1">
                  <c:v>Русский язык</c:v>
                </c:pt>
                <c:pt idx="2">
                  <c:v>Математика</c:v>
                </c:pt>
                <c:pt idx="3">
                  <c:v>Английский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63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История и обществознание</c:v>
                </c:pt>
                <c:pt idx="1">
                  <c:v>Русский язык</c:v>
                </c:pt>
                <c:pt idx="2">
                  <c:v>Математика</c:v>
                </c:pt>
                <c:pt idx="3">
                  <c:v>Английский язык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История и обществознание</c:v>
                </c:pt>
                <c:pt idx="1">
                  <c:v>Русский язык</c:v>
                </c:pt>
                <c:pt idx="2">
                  <c:v>Математика</c:v>
                </c:pt>
                <c:pt idx="3">
                  <c:v>Английский язык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000832"/>
        <c:axId val="199002368"/>
      </c:barChart>
      <c:catAx>
        <c:axId val="19900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002368"/>
        <c:crosses val="autoZero"/>
        <c:auto val="1"/>
        <c:lblAlgn val="ctr"/>
        <c:lblOffset val="100"/>
        <c:noMultiLvlLbl val="0"/>
      </c:catAx>
      <c:valAx>
        <c:axId val="19900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00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1"/>
            <c:bubble3D val="0"/>
            <c:explosion val="0"/>
          </c:dPt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Довольны</c:v>
                </c:pt>
                <c:pt idx="1">
                  <c:v>Не довольны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Результаты</c:v>
                </c:pt>
              </c:strCache>
            </c:strRef>
          </c:tx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Совпадение результатов</c:v>
                </c:pt>
                <c:pt idx="1">
                  <c:v>Результаты завышены</c:v>
                </c:pt>
                <c:pt idx="2">
                  <c:v>Результаты занижены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18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  <a:round/>
        </a:ln>
      </c:spPr>
    </c:plotArea>
    <c:legend>
      <c:legendPos val="t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8072709435298209E-3"/>
          <c:y val="1.5800435113294511E-2"/>
          <c:w val="0.99236407819093542"/>
          <c:h val="9.470826424962861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>
          <a:latin typeface="Times New Roman"/>
        </a:defRPr>
      </a:pPr>
      <a:endParaRPr lang="ru-RU"/>
    </a:p>
  </c:txPr>
  <c:externalData r:id="rId2">
    <c:autoUpdate val="0"/>
  </c:externalData>
  <c:extLst>
    <c:ext uri="CC8EB2C9-7E31-499d-B8F2-F6CE61031016">
      <ho:hncChartStyle xmlns:ho="http://schemas.haansoft.com/office/8.0" layoutIndex="-1" colorIndex="-1" styleIndex="-1"/>
    </c:ext>
  </c:extLst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2A7B23-E9DD-4941-BF2D-E62E72BDB18D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DDE670-B85D-4689-93E0-6ADBB8B700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Картинки по запросу ученик и учебн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7" r="4443"/>
          <a:stretch/>
        </p:blipFill>
        <p:spPr bwMode="auto">
          <a:xfrm>
            <a:off x="34312" y="1052736"/>
            <a:ext cx="9012688" cy="5234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169277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Главное стремление человека – быть значимым</a:t>
            </a:r>
          </a:p>
          <a:p>
            <a:pPr algn="r"/>
            <a:r>
              <a:rPr lang="ru-RU" sz="3200" i="1" dirty="0" smtClean="0"/>
              <a:t>Джон </a:t>
            </a:r>
            <a:r>
              <a:rPr lang="ru-RU" sz="3200" i="1" dirty="0" err="1" smtClean="0"/>
              <a:t>Дьюи</a:t>
            </a:r>
            <a:endParaRPr lang="ru-RU" sz="3200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591780" y="2420888"/>
            <a:ext cx="3960440" cy="129614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4005064"/>
            <a:ext cx="8784976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Привлечение </a:t>
            </a:r>
            <a:r>
              <a:rPr lang="ru-RU" sz="3600" dirty="0"/>
              <a:t>ученика к оценке собственной деятельности является важным фактором в формировании рефлексивного умения</a:t>
            </a:r>
          </a:p>
        </p:txBody>
      </p:sp>
    </p:spTree>
    <p:extLst>
      <p:ext uri="{BB962C8B-B14F-4D97-AF65-F5344CB8AC3E}">
        <p14:creationId xmlns:p14="http://schemas.microsoft.com/office/powerpoint/2010/main" val="15148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Необычная контрольная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19" y="2060848"/>
            <a:ext cx="8784977" cy="4680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1) Страна пряностей – это </a:t>
            </a:r>
          </a:p>
          <a:p>
            <a:pPr marL="0" indent="0">
              <a:buNone/>
            </a:pPr>
            <a:r>
              <a:rPr lang="ru-RU" sz="2800" dirty="0" smtClean="0"/>
              <a:t>2) Первым </a:t>
            </a:r>
            <a:r>
              <a:rPr lang="ru-RU" sz="2800" dirty="0"/>
              <a:t>человеком открывшим морской торговый путь в Индию был</a:t>
            </a:r>
          </a:p>
          <a:p>
            <a:pPr marL="0" indent="0">
              <a:buNone/>
            </a:pPr>
            <a:r>
              <a:rPr lang="ru-RU" sz="2800" dirty="0"/>
              <a:t>3</a:t>
            </a:r>
            <a:r>
              <a:rPr lang="ru-RU" sz="2800" dirty="0" smtClean="0"/>
              <a:t>) </a:t>
            </a:r>
            <a:r>
              <a:rPr lang="ru-RU" sz="2800" dirty="0"/>
              <a:t>Первое кругосветное путешествие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совершил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4</a:t>
            </a:r>
            <a:r>
              <a:rPr lang="ru-RU" sz="2800" dirty="0" smtClean="0"/>
              <a:t>) </a:t>
            </a:r>
            <a:r>
              <a:rPr lang="ru-RU" sz="2800" dirty="0"/>
              <a:t>Первыми колониальными державами </a:t>
            </a:r>
            <a:r>
              <a:rPr lang="ru-RU" sz="2800" dirty="0" smtClean="0"/>
              <a:t>были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5</a:t>
            </a:r>
            <a:r>
              <a:rPr lang="ru-RU" sz="2800" dirty="0" smtClean="0"/>
              <a:t>) Америку открыл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188640"/>
            <a:ext cx="9001000" cy="1440160"/>
          </a:xfrm>
        </p:spPr>
        <p:txBody>
          <a:bodyPr/>
          <a:lstStyle/>
          <a:p>
            <a:r>
              <a:rPr lang="ru-RU" dirty="0" smtClean="0"/>
              <a:t>Продолжи на листе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988840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Индия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924944"/>
            <a:ext cx="3140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Васко</a:t>
            </a:r>
            <a:r>
              <a:rPr lang="ru-RU" sz="3600" b="1" dirty="0" smtClean="0"/>
              <a:t> да Гама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3933056"/>
            <a:ext cx="4012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Фернан</a:t>
            </a:r>
            <a:r>
              <a:rPr lang="ru-RU" sz="3600" b="1" dirty="0" smtClean="0"/>
              <a:t> Магеллан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902552"/>
            <a:ext cx="809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Испанская и Португальская империи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5052" y="5445224"/>
            <a:ext cx="1750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Колумб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780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892780"/>
              </p:ext>
            </p:extLst>
          </p:nvPr>
        </p:nvGraphicFramePr>
        <p:xfrm>
          <a:off x="251520" y="2247900"/>
          <a:ext cx="8784976" cy="442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368152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</a:rPr>
              <a:t>Поднимите руки те, кто пока доволен своим </a:t>
            </a:r>
            <a:r>
              <a:rPr lang="ru-RU" sz="3600" b="1" dirty="0" smtClean="0">
                <a:solidFill>
                  <a:schemeClr val="tx1"/>
                </a:solidFill>
              </a:rPr>
              <a:t>результатом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3999" cy="5688633"/>
          </a:xfrm>
        </p:spPr>
        <p:txBody>
          <a:bodyPr>
            <a:noAutofit/>
          </a:bodyPr>
          <a:lstStyle/>
          <a:p>
            <a:pPr lvl="0"/>
            <a:r>
              <a:rPr lang="ru-RU" sz="2500" dirty="0"/>
              <a:t>Большинство учащихся способны выявить в наиболее простом виде причины своих успехов и неудач;</a:t>
            </a:r>
          </a:p>
          <a:p>
            <a:pPr lvl="0"/>
            <a:r>
              <a:rPr lang="ru-RU" sz="2500" dirty="0"/>
              <a:t>Наиболее разнообразен перечень причин неудач, нежели </a:t>
            </a:r>
            <a:r>
              <a:rPr lang="ru-RU" sz="2500" dirty="0" smtClean="0"/>
              <a:t>успеха;</a:t>
            </a:r>
            <a:endParaRPr lang="ru-RU" sz="2500" dirty="0"/>
          </a:p>
          <a:p>
            <a:pPr lvl="0"/>
            <a:r>
              <a:rPr lang="ru-RU" sz="2500" dirty="0"/>
              <a:t>Некоторые ученики не способны регулировать собственную деятельность по </a:t>
            </a:r>
            <a:r>
              <a:rPr lang="ru-RU" sz="2500" dirty="0" smtClean="0"/>
              <a:t>подготовке: </a:t>
            </a:r>
            <a:r>
              <a:rPr lang="ru-RU" sz="2500" dirty="0"/>
              <a:t>«Я читал, но не запомнил», «Я усердно готовился, но все перемешалось в </a:t>
            </a:r>
            <a:r>
              <a:rPr lang="ru-RU" sz="2500" dirty="0" smtClean="0"/>
              <a:t>голове;</a:t>
            </a:r>
            <a:endParaRPr lang="ru-RU" sz="2500" dirty="0"/>
          </a:p>
          <a:p>
            <a:pPr lvl="0"/>
            <a:r>
              <a:rPr lang="ru-RU" sz="2500" dirty="0"/>
              <a:t>Часть учеников видят причины (не)удач не в собственной деятельности, а во внешних факторах, что доказывает указание в качестве причины: «Были слишком сложные/простые вопросы».</a:t>
            </a:r>
          </a:p>
          <a:p>
            <a:pPr marL="0" indent="0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6816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036497" cy="479715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1) «Необходимо готовиться, используя не только учебник, но и тетрадь, Интернет-ресурсы»;</a:t>
            </a:r>
          </a:p>
          <a:p>
            <a:r>
              <a:rPr lang="ru-RU" dirty="0"/>
              <a:t>2) «Нужно учиться выстраивать логические связи, так как иногда это позволяет найти ответы (например, расположить события в правильной последовательности)»;</a:t>
            </a:r>
          </a:p>
          <a:p>
            <a:r>
              <a:rPr lang="ru-RU" dirty="0"/>
              <a:t>3) «Необходимо быть внимательным на уроках и выполнять все задания».</a:t>
            </a:r>
          </a:p>
          <a:p>
            <a:r>
              <a:rPr lang="ru-RU" dirty="0" smtClean="0"/>
              <a:t>4) </a:t>
            </a:r>
            <a:r>
              <a:rPr lang="ru-RU" dirty="0"/>
              <a:t>Нужно вызубрить учебник: все даты, имена, </a:t>
            </a:r>
            <a:r>
              <a:rPr lang="ru-RU" dirty="0" smtClean="0"/>
              <a:t>события</a:t>
            </a:r>
          </a:p>
          <a:p>
            <a:r>
              <a:rPr lang="ru-RU" dirty="0" smtClean="0"/>
              <a:t>5) </a:t>
            </a:r>
            <a:r>
              <a:rPr lang="ru-RU" dirty="0"/>
              <a:t>Я все делал: читал, учил, поэтому не знаю из-за чего это у меня такой низкий результат. Я не виноват, просто были сложные </a:t>
            </a:r>
            <a:r>
              <a:rPr lang="ru-RU" dirty="0" smtClean="0"/>
              <a:t>вопросы</a:t>
            </a:r>
          </a:p>
          <a:p>
            <a:r>
              <a:rPr lang="ru-RU" dirty="0" smtClean="0"/>
              <a:t>6) История </a:t>
            </a:r>
            <a:r>
              <a:rPr lang="ru-RU" dirty="0"/>
              <a:t>– это слишком сложно, даже если я буду делать все, что было сейчас перечислено, у меня ничего не получится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368152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Что необходимо делать для того, чтобы в следующий раз быть результат был более высоким?</a:t>
            </a:r>
          </a:p>
        </p:txBody>
      </p:sp>
    </p:spTree>
    <p:extLst>
      <p:ext uri="{BB962C8B-B14F-4D97-AF65-F5344CB8AC3E}">
        <p14:creationId xmlns:p14="http://schemas.microsoft.com/office/powerpoint/2010/main" val="4139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этап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shape1025"/>
          <p:cNvGraphicFramePr/>
          <p:nvPr>
            <p:extLst>
              <p:ext uri="{D42A27DB-BD31-4B8C-83A1-F6EECF244321}">
                <p14:modId xmlns:p14="http://schemas.microsoft.com/office/powerpoint/2010/main" val="205256854"/>
              </p:ext>
            </p:extLst>
          </p:nvPr>
        </p:nvGraphicFramePr>
        <p:xfrm>
          <a:off x="251520" y="2035348"/>
          <a:ext cx="8496944" cy="482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45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1" cy="5472609"/>
          </a:xfrm>
        </p:spPr>
        <p:txBody>
          <a:bodyPr>
            <a:noAutofit/>
          </a:bodyPr>
          <a:lstStyle/>
          <a:p>
            <a:r>
              <a:rPr lang="ru-RU" sz="2300" dirty="0"/>
              <a:t>1) Совпадение результатов говорит о том, что ученик адекватно воспринимает свои результаты и был внимателен при сопоставлении ответов и подсчете баллов;</a:t>
            </a:r>
          </a:p>
          <a:p>
            <a:r>
              <a:rPr lang="ru-RU" sz="2300" dirty="0"/>
              <a:t>2) Несовпадение результатов вызвано невнимательностью учеников при подсчете баллов, а так же невнимательностью при проверке ответов (учителем были приведены на доске примеры того, когда ученик засчитывал свой ответ как правильный, что не соответствовала действительности, например: «Стюарты» - правильный ответ, «Стёрты» - ответ ученика);</a:t>
            </a:r>
          </a:p>
          <a:p>
            <a:r>
              <a:rPr lang="ru-RU" sz="2300" dirty="0"/>
              <a:t>3) Те, кто поставил себе большее количество баллов, имеют завышенную самооценку;</a:t>
            </a:r>
          </a:p>
          <a:p>
            <a:r>
              <a:rPr lang="ru-RU" sz="2300" dirty="0"/>
              <a:t>4) Те, кто поставил себе меньшее количество баллов имеют, заниженную самооценку или просто невнимательно отнеслись к выполнению задания.</a:t>
            </a:r>
          </a:p>
          <a:p>
            <a:endParaRPr lang="ru-RU" sz="2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93233" cy="643678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Путем анализа полученных данных ученики сделали следующие выводы: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5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dg-school6.ru/sites/default/files/img/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70" y="154624"/>
            <a:ext cx="3374392" cy="241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6529" y="2732727"/>
            <a:ext cx="3951723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7200" dirty="0" smtClean="0"/>
              <a:t>История</a:t>
            </a:r>
            <a:endParaRPr lang="ru-RU" sz="5400" dirty="0"/>
          </a:p>
        </p:txBody>
      </p:sp>
      <p:pic>
        <p:nvPicPr>
          <p:cNvPr id="3076" name="Picture 4" descr="Картинки по запросу старая кар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9779"/>
            <a:ext cx="3168352" cy="2161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load.wikimedia.org/wikipedia/commons/thumb/c/c4/Vasily_Surikov_-_%D0%91%D0%BE%D1%8F%D1%80%D1%8B%D0%BD%D1%8F_%D0%9C%D0%BE%D1%80%D0%BE%D0%B7%D0%BE%D0%B2%D0%B0_-_Google_Art_Project.jpg/400px-Vasily_Surikov_-_%D0%91%D0%BE%D1%8F%D1%80%D1%8B%D0%BD%D1%8F_%D0%9C%D0%BE%D1%80%D0%BE%D0%B7%D0%BE%D0%B2%D0%B0_-_Google_Art_Projec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698" r="12053" b="-698"/>
          <a:stretch/>
        </p:blipFill>
        <p:spPr bwMode="auto">
          <a:xfrm>
            <a:off x="0" y="243640"/>
            <a:ext cx="328948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s46.radikal.ru/i113/0811/87/c091f660907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99" y="4077072"/>
            <a:ext cx="3914142" cy="21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vetconsultplus.ru/images/Statistica-vetcons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77" y="3933056"/>
            <a:ext cx="3621782" cy="2726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512168"/>
          </a:xfrm>
        </p:spPr>
        <p:txBody>
          <a:bodyPr/>
          <a:lstStyle/>
          <a:p>
            <a:r>
              <a:rPr lang="ru-RU" sz="4000" dirty="0" smtClean="0"/>
              <a:t>Что для вас является самым сложным в изучении истории?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3140968"/>
            <a:ext cx="8784975" cy="362304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5 – все дается легко и просто</a:t>
            </a:r>
          </a:p>
          <a:p>
            <a:r>
              <a:rPr lang="ru-RU" sz="3200" dirty="0" smtClean="0"/>
              <a:t>107 – хронология (даты, последовательность событий)</a:t>
            </a:r>
          </a:p>
          <a:p>
            <a:r>
              <a:rPr lang="ru-RU" sz="3200" dirty="0" smtClean="0"/>
              <a:t>79 – работа с текстами</a:t>
            </a:r>
          </a:p>
          <a:p>
            <a:r>
              <a:rPr lang="ru-RU" sz="3200" dirty="0" smtClean="0"/>
              <a:t>31 – работа с картой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2204864"/>
            <a:ext cx="336348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/>
              <a:t>112 учеников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394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/>
              <a:t>Вывод</a:t>
            </a:r>
            <a:endParaRPr lang="ru-RU" sz="8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1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3" y="260649"/>
            <a:ext cx="7704856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Подобная деятельность учеников способна побудить интерес к самооценке собственной деятельности, способствует самоорганизации учебной деятельности и осознания причин успехов и неудач, так как ученики примеряют необычную для себя роль учителей.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2"/>
          <a:stretch/>
        </p:blipFill>
        <p:spPr bwMode="auto">
          <a:xfrm>
            <a:off x="1547664" y="2238908"/>
            <a:ext cx="5976664" cy="447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уче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60" y="2389096"/>
            <a:ext cx="3857354" cy="41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76872"/>
            <a:ext cx="8928991" cy="420498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Эмоциональная</a:t>
            </a:r>
          </a:p>
          <a:p>
            <a:r>
              <a:rPr lang="ru-RU" sz="4400" dirty="0" smtClean="0"/>
              <a:t>Рефлексия деятельности</a:t>
            </a:r>
          </a:p>
          <a:p>
            <a:r>
              <a:rPr lang="ru-RU" sz="4400" dirty="0" smtClean="0"/>
              <a:t>Рефлексия содержания учебного материала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Рефлексия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526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96944" cy="1969256"/>
          </a:xfrm>
        </p:spPr>
        <p:txBody>
          <a:bodyPr/>
          <a:lstStyle/>
          <a:p>
            <a:r>
              <a:rPr lang="ru-RU" sz="3600" dirty="0" smtClean="0"/>
              <a:t>Проблемы формирования рефлексивных умений на уроках истории</a:t>
            </a:r>
            <a:endParaRPr lang="ru-RU" sz="36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69262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Учитель истории ГБОУ школы №482</a:t>
            </a:r>
          </a:p>
          <a:p>
            <a:pPr algn="r"/>
            <a:r>
              <a:rPr lang="ru-RU" dirty="0" smtClean="0"/>
              <a:t>Выборгского района</a:t>
            </a:r>
          </a:p>
          <a:p>
            <a:pPr algn="r"/>
            <a:r>
              <a:rPr lang="ru-RU" dirty="0" smtClean="0"/>
              <a:t>Кононенко Елена</a:t>
            </a:r>
          </a:p>
          <a:p>
            <a:endParaRPr lang="en-US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75856" y="5661248"/>
            <a:ext cx="2808312" cy="732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г. Санкт-Петербург</a:t>
            </a:r>
          </a:p>
          <a:p>
            <a:r>
              <a:rPr lang="ru-RU" sz="2000" dirty="0" smtClean="0"/>
              <a:t>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98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№1. Зависимость от отметок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20160" y="1556792"/>
            <a:ext cx="8424936" cy="45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Поп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0"/>
            <a:ext cx="9180512" cy="122413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№2. Попустительское отношение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Картинки по запросу плохой уче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0" b="100000" l="31316" r="100000">
                        <a14:foregroundMark x1="59737" y1="33200" x2="59737" y2="33200"/>
                        <a14:foregroundMark x1="60789" y1="26400" x2="60789" y2="26400"/>
                        <a14:foregroundMark x1="73421" y1="33600" x2="73421" y2="33600"/>
                        <a14:foregroundMark x1="68684" y1="19600" x2="68684" y2="19600"/>
                        <a14:foregroundMark x1="33421" y1="97200" x2="33421" y2="97200"/>
                        <a14:foregroundMark x1="93947" y1="89200" x2="93947" y2="89200"/>
                        <a14:foregroundMark x1="97105" y1="70800" x2="97105" y2="70800"/>
                        <a14:foregroundMark x1="92895" y1="65200" x2="92895" y2="65200"/>
                        <a14:backgroundMark x1="35263" y1="55600" x2="35263" y2="5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2" t="2095"/>
          <a:stretch/>
        </p:blipFill>
        <p:spPr bwMode="auto">
          <a:xfrm>
            <a:off x="4130594" y="2201527"/>
            <a:ext cx="5013406" cy="465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1229418"/>
            <a:ext cx="4896544" cy="2847653"/>
          </a:xfrm>
          <a:prstGeom prst="wedgeRoundRectCallout">
            <a:avLst>
              <a:gd name="adj1" fmla="val 62455"/>
              <a:gd name="adj2" fmla="val 32443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Я – ученик (исполнитель), а он – учитель (начальник). Вот пусть и думает, что и как мне делать… Нам (ученикам) нельзя давать волю. Это что же за дисциплина тогда будет – </a:t>
            </a:r>
            <a:r>
              <a:rPr lang="ru-RU" sz="2400" dirty="0" smtClean="0"/>
              <a:t>анархия.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25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-113080" y="188640"/>
            <a:ext cx="9180512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solidFill>
                  <a:schemeClr val="tx1"/>
                </a:solidFill>
              </a:rPr>
              <a:t>№3. Работа учителя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124744"/>
            <a:ext cx="8726155" cy="4896543"/>
          </a:xfrm>
        </p:spPr>
        <p:txBody>
          <a:bodyPr/>
          <a:lstStyle/>
          <a:p>
            <a:r>
              <a:rPr lang="ru-RU" sz="3600" dirty="0" smtClean="0"/>
              <a:t>Ограниченность временных ресурсов </a:t>
            </a:r>
          </a:p>
          <a:p>
            <a:r>
              <a:rPr lang="ru-RU" sz="3600" dirty="0" smtClean="0"/>
              <a:t>Большое количество учеников в современных массовых школах</a:t>
            </a:r>
          </a:p>
          <a:p>
            <a:r>
              <a:rPr lang="ru-RU" sz="3600" dirty="0" smtClean="0"/>
              <a:t>Некомпетентность учителей</a:t>
            </a:r>
          </a:p>
          <a:p>
            <a:pPr marL="0" indent="0">
              <a:buNone/>
            </a:pPr>
            <a:endParaRPr lang="ru-RU" sz="3600" dirty="0" smtClean="0"/>
          </a:p>
          <a:p>
            <a:endParaRPr lang="ru-RU" sz="3600" dirty="0" smtClean="0"/>
          </a:p>
          <a:p>
            <a:endParaRPr lang="ru-RU" dirty="0"/>
          </a:p>
        </p:txBody>
      </p:sp>
      <p:pic>
        <p:nvPicPr>
          <p:cNvPr id="1026" name="Picture 2" descr="https://pp.userapi.com/c631929/v631929655/51730/cfd2YWgwQv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11887" r="3286" b="10937"/>
          <a:stretch/>
        </p:blipFill>
        <p:spPr bwMode="auto">
          <a:xfrm>
            <a:off x="1327574" y="2204864"/>
            <a:ext cx="7060850" cy="45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6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38778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каких уроках ты оцениваешь свою работу?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51216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Анкетирование в </a:t>
            </a:r>
            <a:r>
              <a:rPr lang="ru-RU" sz="3200" dirty="0">
                <a:solidFill>
                  <a:schemeClr val="tx1"/>
                </a:solidFill>
              </a:rPr>
              <a:t>ГБОУ школа № 555 "Белогорье"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с углублённым изучением английского языка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30227158"/>
              </p:ext>
            </p:extLst>
          </p:nvPr>
        </p:nvGraphicFramePr>
        <p:xfrm>
          <a:off x="179512" y="2636912"/>
          <a:ext cx="84969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0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404664"/>
            <a:ext cx="896448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Анкетирование в ГБОУ школа № 482 Выборгского района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46958"/>
              </p:ext>
            </p:extLst>
          </p:nvPr>
        </p:nvGraphicFramePr>
        <p:xfrm>
          <a:off x="0" y="2708920"/>
          <a:ext cx="9144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1"/>
          <p:cNvSpPr txBox="1">
            <a:spLocks/>
          </p:cNvSpPr>
          <p:nvPr/>
        </p:nvSpPr>
        <p:spPr>
          <a:xfrm>
            <a:off x="683568" y="2132856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На каких уроках ты оцениваешь свою работу?</a:t>
            </a:r>
          </a:p>
          <a:p>
            <a:pPr marL="0" indent="0">
              <a:buFont typeface="Wingdings" pitchFamily="2" charset="2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24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6350">
        <a:solidFill>
          <a:schemeClr val="phClr"/>
        </a:solidFill>
        <a:miter lim="800000"/>
      </a:ln>
      <a:ln w="12700">
        <a:solidFill>
          <a:schemeClr val="phClr"/>
        </a:solidFill>
        <a:miter lim="800000"/>
      </a:ln>
      <a:ln w="19050">
        <a:solidFill>
          <a:schemeClr val="phClr"/>
        </a:solidFill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131</TotalTime>
  <Words>648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Твердый переплет</vt:lpstr>
      <vt:lpstr>Презентация PowerPoint</vt:lpstr>
      <vt:lpstr>Презентация PowerPoint</vt:lpstr>
      <vt:lpstr>Рефлексия </vt:lpstr>
      <vt:lpstr>Проблемы формирования рефлексивных умений на уроках истории</vt:lpstr>
      <vt:lpstr>№1. Зависимость от отметок</vt:lpstr>
      <vt:lpstr>№2. Попустительское отношение</vt:lpstr>
      <vt:lpstr>Презентация PowerPoint</vt:lpstr>
      <vt:lpstr>Анкетирование в ГБОУ школа № 555 "Белогорье" с углублённым изучением английского языка</vt:lpstr>
      <vt:lpstr>Презентация PowerPoint</vt:lpstr>
      <vt:lpstr>Презентация PowerPoint</vt:lpstr>
      <vt:lpstr>Необычная контрольная работа</vt:lpstr>
      <vt:lpstr>I этап</vt:lpstr>
      <vt:lpstr>Продолжи на листе</vt:lpstr>
      <vt:lpstr>Поднимите руки те, кто пока доволен своим результатом</vt:lpstr>
      <vt:lpstr>Презентация PowerPoint</vt:lpstr>
      <vt:lpstr>Что необходимо делать для того, чтобы в следующий раз быть результат был более высоким?</vt:lpstr>
      <vt:lpstr>II этап</vt:lpstr>
      <vt:lpstr>Результаты</vt:lpstr>
      <vt:lpstr>Путем анализа полученных данных ученики сделали следующие выводы: </vt:lpstr>
      <vt:lpstr>Что для вас является самым сложным в изучении истории?</vt:lpstr>
      <vt:lpstr>Вывод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Кононенко</dc:creator>
  <cp:lastModifiedBy>Елена Кононенко</cp:lastModifiedBy>
  <cp:revision>15</cp:revision>
  <dcterms:created xsi:type="dcterms:W3CDTF">2017-01-19T03:50:25Z</dcterms:created>
  <dcterms:modified xsi:type="dcterms:W3CDTF">2017-04-05T04:47:49Z</dcterms:modified>
</cp:coreProperties>
</file>