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69" r:id="rId13"/>
    <p:sldId id="270" r:id="rId14"/>
    <p:sldId id="273" r:id="rId15"/>
    <p:sldId id="272" r:id="rId16"/>
    <p:sldId id="267" r:id="rId17"/>
    <p:sldId id="274" r:id="rId18"/>
    <p:sldId id="290" r:id="rId19"/>
    <p:sldId id="275" r:id="rId20"/>
    <p:sldId id="279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  <p:sldId id="293" r:id="rId31"/>
    <p:sldId id="287" r:id="rId32"/>
    <p:sldId id="288" r:id="rId33"/>
    <p:sldId id="289" r:id="rId34"/>
    <p:sldId id="292" r:id="rId35"/>
    <p:sldId id="291" r:id="rId36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Arial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Arial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Arial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Arial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Arial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Arial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Arial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Arial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Arial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114" d="100"/>
          <a:sy n="114" d="100"/>
        </p:scale>
        <p:origin x="-1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3075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3076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7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8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9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0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1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2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7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8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9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0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1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2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3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4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5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6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7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8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99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0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1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3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4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5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6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7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8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9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0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1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2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3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4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5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6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7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8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19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0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1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2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3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4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5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6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7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3128" name="Picture 5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2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981200"/>
            <a:ext cx="7772400" cy="11430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5814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131" name="Rectangle 5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endParaRPr lang="ru-RU"/>
          </a:p>
        </p:txBody>
      </p:sp>
      <p:sp>
        <p:nvSpPr>
          <p:cNvPr id="3132" name="Rectangle 6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endParaRPr lang="ru-RU"/>
          </a:p>
        </p:txBody>
      </p:sp>
      <p:sp>
        <p:nvSpPr>
          <p:cNvPr id="3133" name="Rectangle 6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fld id="{8E8487E9-FA73-8A44-A50B-F80A9DD3A6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50065-130B-7F4D-A59B-280C75BF37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39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457200"/>
            <a:ext cx="1943100" cy="5562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28600" y="457200"/>
            <a:ext cx="5676900" cy="5562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6BAA8-99B9-3542-AD70-27FE1D5F745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870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784FD-1719-C04C-A60A-A3D0868AD7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99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061815-0C8E-C74D-8B77-44A76FC7252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929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84096-EB3A-E14C-83FC-8A0ECD08715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3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04908-207B-D046-AF2B-C01E924B064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008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26A48E-1400-E949-80F8-4AE852357BB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9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78DEA-313A-7040-AB1B-AEA85149026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83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14FD0-50ED-5043-A514-BD2AD920444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58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29BE5E-163E-864D-A945-57DB6D0745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21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FD1FF-F0A7-4145-9DF1-4E64E0B6C20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47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grpSp>
          <p:nvGrpSpPr>
            <p:cNvPr id="2051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2052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3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4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5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6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7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8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59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0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1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3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4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5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6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7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8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9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0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1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2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3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4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5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6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7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8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79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0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1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2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3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4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5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6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7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8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9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0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1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2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3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4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5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6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7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8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99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0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1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2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3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2104" name="Picture 56"/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05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106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9050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10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/>
            </a:lvl1pPr>
          </a:lstStyle>
          <a:p>
            <a:endParaRPr lang="ru-RU"/>
          </a:p>
        </p:txBody>
      </p:sp>
      <p:sp>
        <p:nvSpPr>
          <p:cNvPr id="210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/>
            </a:lvl1pPr>
          </a:lstStyle>
          <a:p>
            <a:fld id="{D8CA8050-5BB2-DB47-AC38-79183716C5A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charset="0"/>
          <a:ea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Relationship Id="rId3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sz="quarter"/>
          </p:nvPr>
        </p:nvSpPr>
        <p:spPr>
          <a:xfrm>
            <a:off x="228600" y="1600200"/>
            <a:ext cx="7772400" cy="1524000"/>
          </a:xfrm>
        </p:spPr>
        <p:txBody>
          <a:bodyPr/>
          <a:lstStyle/>
          <a:p>
            <a:r>
              <a:rPr lang="ru-RU" sz="4000" b="1" u="none" dirty="0" smtClean="0">
                <a:latin typeface="Times New Roman"/>
                <a:cs typeface="Times New Roman"/>
              </a:rPr>
              <a:t>Проблемы оценки качества школьного исторического образования: </a:t>
            </a:r>
            <a:br>
              <a:rPr lang="ru-RU" sz="4000" b="1" u="none" dirty="0" smtClean="0">
                <a:latin typeface="Times New Roman"/>
                <a:cs typeface="Times New Roman"/>
              </a:rPr>
            </a:br>
            <a:r>
              <a:rPr lang="ru-RU" sz="4000" b="1" u="none" dirty="0" smtClean="0">
                <a:latin typeface="Times New Roman"/>
                <a:cs typeface="Times New Roman"/>
              </a:rPr>
              <a:t>от ВПР, НИКО к ЕГЭ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905000" y="4648200"/>
            <a:ext cx="6019800" cy="1447800"/>
          </a:xfrm>
        </p:spPr>
        <p:txBody>
          <a:bodyPr/>
          <a:lstStyle/>
          <a:p>
            <a:r>
              <a:rPr lang="ru-RU" sz="2400" i="1" dirty="0" smtClean="0">
                <a:latin typeface="Cambria"/>
                <a:cs typeface="Cambria"/>
              </a:rPr>
              <a:t>Искровская Людмила Владимировна, </a:t>
            </a:r>
            <a:r>
              <a:rPr lang="ru-RU" sz="2400" i="1" dirty="0" err="1" smtClean="0">
                <a:latin typeface="Cambria"/>
                <a:cs typeface="Cambria"/>
              </a:rPr>
              <a:t>к.п.н</a:t>
            </a:r>
            <a:r>
              <a:rPr lang="ru-RU" sz="2400" i="1" dirty="0" smtClean="0">
                <a:latin typeface="Cambria"/>
                <a:cs typeface="Cambria"/>
              </a:rPr>
              <a:t>., доцент кафедры методики обучения истории РГПУ им. А.И. Герцена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222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6577" y="838200"/>
            <a:ext cx="7772400" cy="531708"/>
          </a:xfrm>
        </p:spPr>
        <p:txBody>
          <a:bodyPr/>
          <a:lstStyle/>
          <a:p>
            <a:r>
              <a:rPr lang="ru-RU" sz="2400" b="1" noProof="1" smtClean="0"/>
              <a:t>Подходы к отбору содержания, разработке структуры варианта проверочной работы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sz="2400" noProof="1" smtClean="0"/>
              <a:t>Всероссийские проверочные работы основаны на системно-деятельностном, компетентностном и уровневом подходах. </a:t>
            </a:r>
          </a:p>
          <a:p>
            <a:pPr algn="just"/>
            <a:endParaRPr lang="ru-RU" sz="2400" noProof="1" smtClean="0"/>
          </a:p>
          <a:p>
            <a:pPr algn="just"/>
            <a:r>
              <a:rPr lang="ru-RU" sz="2400" noProof="1" smtClean="0"/>
              <a:t>В рамках ВПР наряду с предметными результатами обучения учеников основной школы оцениваются также метапредметные результаты, в том числе уровень сформированности универсальных учебных действий (УУД) и овладения межпредметными понятиями.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99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7775877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8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0"/>
            <a:ext cx="7126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14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95300"/>
            <a:ext cx="6692900" cy="58674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399"/>
            <a:ext cx="1676400" cy="22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6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6312"/>
            <a:ext cx="5561409" cy="68580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5181600"/>
            <a:ext cx="6146800" cy="160020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399"/>
            <a:ext cx="1676400" cy="225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84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6" y="381000"/>
            <a:ext cx="7137400" cy="22733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124200"/>
            <a:ext cx="7523418" cy="17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48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noProof="1" smtClean="0"/>
              <a:t>Коммуникативные действия: умение с достаточной полнотой и точностью выражать свои мысли в соответствии с задачами и условиями коммуникации, владение монологической и диалогической формами речи в соответствии с грамматическими и синтаксическими нормами родного языка.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 t="-28708" b="-28708"/>
          <a:stretch>
            <a:fillRect/>
          </a:stretch>
        </p:blipFill>
        <p:spPr>
          <a:xfrm>
            <a:off x="0" y="1676400"/>
            <a:ext cx="7772400" cy="4114800"/>
          </a:xfr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5410200"/>
            <a:ext cx="7772400" cy="4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7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45023" b="-45023"/>
          <a:stretch>
            <a:fillRect/>
          </a:stretch>
        </p:blipFill>
        <p:spPr>
          <a:xfrm>
            <a:off x="-1" y="-914400"/>
            <a:ext cx="8348133" cy="441960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7793182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116239" cy="4572000"/>
          </a:xfrm>
          <a:prstGeom prst="rect">
            <a:avLst/>
          </a:prstGeom>
        </p:spPr>
      </p:pic>
      <p:pic>
        <p:nvPicPr>
          <p:cNvPr id="7" name="Содержимое 3"/>
          <p:cNvPicPr>
            <a:picLocks noGrp="1" noChangeAspect="1"/>
          </p:cNvPicPr>
          <p:nvPr>
            <p:ph idx="1"/>
          </p:nvPr>
        </p:nvPicPr>
        <p:blipFill>
          <a:blip r:embed="rId3"/>
          <a:srcRect l="-82255" r="-82255"/>
          <a:stretch>
            <a:fillRect/>
          </a:stretch>
        </p:blipFill>
        <p:spPr>
          <a:xfrm>
            <a:off x="-1447800" y="838200"/>
            <a:ext cx="9211733" cy="4876800"/>
          </a:xfr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3374721" cy="46482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3913" y="2590800"/>
            <a:ext cx="306059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9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762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Национальное исследование качества образования (НИКО)</a:t>
            </a:r>
            <a:r>
              <a:rPr lang="en-US" sz="2400" b="1" dirty="0" smtClean="0">
                <a:solidFill>
                  <a:srgbClr val="FF0000"/>
                </a:solidFill>
              </a:rPr>
              <a:t> https://</a:t>
            </a:r>
            <a:r>
              <a:rPr lang="en-US" sz="2400" b="1" dirty="0" err="1" smtClean="0">
                <a:solidFill>
                  <a:srgbClr val="FF0000"/>
                </a:solidFill>
              </a:rPr>
              <a:t>www.eduniko.ru</a:t>
            </a:r>
            <a:r>
              <a:rPr lang="en-US" sz="2400" b="1" dirty="0" smtClean="0">
                <a:solidFill>
                  <a:srgbClr val="FF0000"/>
                </a:solidFill>
              </a:rPr>
              <a:t>/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990600"/>
            <a:ext cx="7772400" cy="5715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/>
              <a:t>Общероссийская </a:t>
            </a:r>
            <a:r>
              <a:rPr lang="ru-RU" sz="1800" dirty="0"/>
              <a:t>программа по оценке качества среднего </a:t>
            </a:r>
            <a:r>
              <a:rPr lang="ru-RU" sz="1800" dirty="0" smtClean="0"/>
              <a:t>образования, </a:t>
            </a:r>
            <a:r>
              <a:rPr lang="ru-RU" sz="1800" dirty="0"/>
              <a:t>начатая в 2014 году по инициативе </a:t>
            </a:r>
            <a:r>
              <a:rPr lang="ru-RU" sz="1800" dirty="0" err="1"/>
              <a:t>Рособрнадзора</a:t>
            </a:r>
            <a:r>
              <a:rPr lang="ru-RU" sz="1800" dirty="0" smtClean="0"/>
              <a:t>.</a:t>
            </a:r>
          </a:p>
          <a:p>
            <a:pPr marL="0" indent="0" algn="just">
              <a:buNone/>
            </a:pPr>
            <a:r>
              <a:rPr lang="ru-RU" sz="1800" dirty="0"/>
              <a:t>Исследования проводятся в целях развития единого образовательного пространства в Российской Федерации, совершенствования общероссийской системы оценки качества образования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 smtClean="0"/>
              <a:t>Мероприятия НИКО проводятся на выборке образовательных организаций (в среднем около 15 образовательных организаций, далее - ОО) от каждого участвующего в исследованиях субъекта Российской Федерации).</a:t>
            </a:r>
          </a:p>
          <a:p>
            <a:pPr algn="just"/>
            <a:r>
              <a:rPr lang="ru-RU" sz="1800" dirty="0" smtClean="0"/>
              <a:t>Результаты </a:t>
            </a:r>
            <a:r>
              <a:rPr lang="ru-RU" sz="1800" dirty="0"/>
              <a:t>исследований могут быть использованы ОО, муниципальными и региональными органами исполнительной власти, осуществляющими государственное управление в сфере образования, для анализа текущего состояния системы образования и формирования программ её развития</a:t>
            </a:r>
            <a:r>
              <a:rPr lang="ru-RU" sz="1800" dirty="0" smtClean="0"/>
              <a:t>.</a:t>
            </a:r>
          </a:p>
          <a:p>
            <a:pPr algn="just"/>
            <a:r>
              <a:rPr lang="ru-RU" sz="1800" dirty="0" smtClean="0"/>
              <a:t>Не </a:t>
            </a:r>
            <a:r>
              <a:rPr lang="ru-RU" sz="1800" dirty="0"/>
              <a:t>предусмотрено использование результатов указанных исследований для оценки деятельности ОО, учителей, муниципальных и региональных органов исполнительной власти, осуществляющих государственное управление в сфере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198758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1" dirty="0">
                <a:cs typeface="Times New Roman"/>
              </a:rPr>
              <a:t>Учебные достижения </a:t>
            </a:r>
            <a:r>
              <a:rPr lang="ru-RU" dirty="0">
                <a:cs typeface="Times New Roman"/>
              </a:rPr>
              <a:t>(результат обучения) – совокупность предметных знаний, представлений, умений, навыков и компетенций, сформированных в процессе систематического обучения в образовательном учреждении или при самостоятельном обучении по утвержденной программе.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706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1" y="312738"/>
            <a:ext cx="6705600" cy="1311275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charset="0"/>
              </a:rPr>
              <a:t>Проверяемые элементы исторической подготовки</a:t>
            </a:r>
            <a:r>
              <a:rPr lang="ru-RU" dirty="0"/>
              <a:t>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7620000" cy="41910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умение работать с иллюстративным материалом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умение анализировать исторический источник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знание исторической терминологии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знание выдающихся исторических деятелей 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умение работать с исторической картой (историко-географические знания)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умение устанавливать хронологические и причинно-следственные связи</a:t>
            </a:r>
          </a:p>
          <a:p>
            <a:pPr algn="just">
              <a:lnSpc>
                <a:spcPct val="90000"/>
              </a:lnSpc>
            </a:pPr>
            <a:r>
              <a:rPr lang="ru-RU" sz="2800" dirty="0">
                <a:latin typeface="Times New Roman" charset="0"/>
              </a:rPr>
              <a:t>знание истории культуры</a:t>
            </a:r>
          </a:p>
          <a:p>
            <a:pPr>
              <a:lnSpc>
                <a:spcPct val="90000"/>
              </a:lnSpc>
            </a:pPr>
            <a:endParaRPr lang="ru-RU" sz="28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586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468" b="-468"/>
          <a:stretch>
            <a:fillRect/>
          </a:stretch>
        </p:blipFill>
        <p:spPr>
          <a:xfrm>
            <a:off x="-5256" y="304800"/>
            <a:ext cx="7772400" cy="411480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800600"/>
            <a:ext cx="732443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5423" b="-5423"/>
          <a:stretch>
            <a:fillRect/>
          </a:stretch>
        </p:blipFill>
        <p:spPr>
          <a:xfrm>
            <a:off x="0" y="14115"/>
            <a:ext cx="7772400" cy="411480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075206"/>
            <a:ext cx="61849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5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 t="-139763" b="-139763"/>
          <a:stretch>
            <a:fillRect/>
          </a:stretch>
        </p:blipFill>
        <p:spPr>
          <a:xfrm>
            <a:off x="6436" y="-1066800"/>
            <a:ext cx="7772400" cy="4114800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447800"/>
            <a:ext cx="64516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азвание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ru-RU" sz="2800" b="1" dirty="0" smtClean="0"/>
              <a:t>КИМ НИКО по истории 2016 г.</a:t>
            </a:r>
            <a:endParaRPr lang="ru-RU" sz="28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4040188" cy="533399"/>
          </a:xfrm>
        </p:spPr>
        <p:txBody>
          <a:bodyPr/>
          <a:lstStyle/>
          <a:p>
            <a:pPr algn="ctr"/>
            <a:r>
              <a:rPr lang="ru-RU" dirty="0" smtClean="0"/>
              <a:t>6 класс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360" b="10360"/>
          <a:stretch>
            <a:fillRect/>
          </a:stretch>
        </p:blipFill>
        <p:spPr/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48200" y="1143000"/>
            <a:ext cx="4041775" cy="639762"/>
          </a:xfrm>
        </p:spPr>
        <p:txBody>
          <a:bodyPr/>
          <a:lstStyle/>
          <a:p>
            <a:pPr algn="ctr"/>
            <a:r>
              <a:rPr lang="ru-RU" dirty="0" smtClean="0"/>
              <a:t>8 класс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981200"/>
            <a:ext cx="4165624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5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азвание 6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14400"/>
          </a:xfrm>
        </p:spPr>
        <p:txBody>
          <a:bodyPr/>
          <a:lstStyle/>
          <a:p>
            <a:r>
              <a:rPr lang="ru-RU" sz="2400" b="1" dirty="0" smtClean="0"/>
              <a:t>КИМ НИКО по истории 2016 г.</a:t>
            </a:r>
            <a:endParaRPr lang="ru-RU" sz="2400" b="1" dirty="0"/>
          </a:p>
        </p:txBody>
      </p:sp>
      <p:pic>
        <p:nvPicPr>
          <p:cNvPr id="9" name="Содержимое 8"/>
          <p:cNvPicPr>
            <a:picLocks noGrp="1" noChangeAspect="1"/>
          </p:cNvPicPr>
          <p:nvPr>
            <p:ph idx="1"/>
          </p:nvPr>
        </p:nvPicPr>
        <p:blipFill>
          <a:blip r:embed="rId2"/>
          <a:srcRect t="-20966" b="-20966"/>
          <a:stretch>
            <a:fillRect/>
          </a:stretch>
        </p:blipFill>
        <p:spPr>
          <a:xfrm>
            <a:off x="-32773" y="609600"/>
            <a:ext cx="7772400" cy="4419600"/>
          </a:xfr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410754"/>
            <a:ext cx="63246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3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азвание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/>
              <a:t>Результаты НИКО по истории 2016 г.</a:t>
            </a:r>
            <a:endParaRPr lang="ru-RU" sz="36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28600" y="1524000"/>
            <a:ext cx="4040188" cy="639762"/>
          </a:xfrm>
        </p:spPr>
        <p:txBody>
          <a:bodyPr/>
          <a:lstStyle/>
          <a:p>
            <a:pPr algn="ctr"/>
            <a:r>
              <a:rPr lang="ru-RU" sz="3200" dirty="0" smtClean="0"/>
              <a:t>6 класс</a:t>
            </a:r>
            <a:endParaRPr lang="ru-RU" sz="3200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754" b="-32754"/>
          <a:stretch>
            <a:fillRect/>
          </a:stretch>
        </p:blipFill>
        <p:spPr>
          <a:xfrm>
            <a:off x="1" y="2333858"/>
            <a:ext cx="4267200" cy="41733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3200" dirty="0" smtClean="0"/>
              <a:t>8 класс</a:t>
            </a:r>
            <a:endParaRPr lang="ru-RU" sz="3200" dirty="0"/>
          </a:p>
        </p:txBody>
      </p:sp>
      <p:pic>
        <p:nvPicPr>
          <p:cNvPr id="9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67" b="-36567"/>
          <a:stretch>
            <a:fillRect/>
          </a:stretch>
        </p:blipFill>
        <p:spPr>
          <a:xfrm>
            <a:off x="4233284" y="2286000"/>
            <a:ext cx="4874487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860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986" y="152400"/>
            <a:ext cx="8162925" cy="1371600"/>
          </a:xfrm>
        </p:spPr>
        <p:txBody>
          <a:bodyPr/>
          <a:lstStyle/>
          <a:p>
            <a:r>
              <a:rPr lang="ru-RU" sz="3600" b="1" dirty="0" smtClean="0"/>
              <a:t>Результаты НИКО </a:t>
            </a:r>
            <a:br>
              <a:rPr lang="ru-RU" sz="3600" b="1" dirty="0" smtClean="0"/>
            </a:br>
            <a:r>
              <a:rPr lang="ru-RU" sz="3600" b="1" dirty="0" smtClean="0"/>
              <a:t>по истории 2016 г.</a:t>
            </a:r>
            <a:endParaRPr lang="ru-RU" sz="3600" b="1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dirty="0">
                <a:latin typeface="Times New Roman" charset="0"/>
              </a:rPr>
              <a:t>6 класс – 5,47 из 16 баллов (34,2%) </a:t>
            </a:r>
          </a:p>
          <a:p>
            <a:pPr algn="just"/>
            <a:r>
              <a:rPr lang="ru-RU" dirty="0">
                <a:latin typeface="Times New Roman" charset="0"/>
              </a:rPr>
              <a:t>Средняя отметка – 2,89</a:t>
            </a:r>
          </a:p>
          <a:p>
            <a:pPr algn="just"/>
            <a:endParaRPr lang="ru-RU" dirty="0">
              <a:latin typeface="Times New Roman" charset="0"/>
            </a:endParaRPr>
          </a:p>
          <a:p>
            <a:pPr algn="just"/>
            <a:r>
              <a:rPr lang="ru-RU" dirty="0">
                <a:latin typeface="Times New Roman" charset="0"/>
              </a:rPr>
              <a:t>8 класс – 5,35 из 20 баллов (26,7%)</a:t>
            </a:r>
          </a:p>
          <a:p>
            <a:pPr algn="just"/>
            <a:r>
              <a:rPr lang="ru-RU" dirty="0">
                <a:latin typeface="Times New Roman" charset="0"/>
              </a:rPr>
              <a:t>Средняя отметка – 2,64</a:t>
            </a:r>
          </a:p>
          <a:p>
            <a:endParaRPr lang="ru-RU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68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001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ambria"/>
                <a:cs typeface="Cambria"/>
              </a:rPr>
              <a:t>Единый государственный экзамен по ИСТОРИИ</a:t>
            </a:r>
            <a:br>
              <a:rPr lang="ru-RU" sz="2400" b="1" dirty="0" smtClean="0">
                <a:latin typeface="Cambria"/>
                <a:cs typeface="Cambria"/>
              </a:rPr>
            </a:br>
            <a:r>
              <a:rPr lang="ru-RU" sz="2400" b="1" dirty="0" smtClean="0">
                <a:latin typeface="Cambria"/>
                <a:cs typeface="Cambria"/>
              </a:rPr>
              <a:t>КИМ Задание 25</a:t>
            </a:r>
            <a:endParaRPr lang="ru-RU" sz="2400" b="1" dirty="0">
              <a:latin typeface="Cambria"/>
              <a:cs typeface="Cambria"/>
            </a:endParaRPr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rcRect l="-27244" r="-27244"/>
          <a:stretch>
            <a:fillRect/>
          </a:stretch>
        </p:blipFill>
        <p:spPr>
          <a:xfrm>
            <a:off x="-396552" y="944724"/>
            <a:ext cx="9819959" cy="5400600"/>
          </a:xfrm>
          <a:ln>
            <a:solidFill>
              <a:srgbClr val="4F81BD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2F8198-9114-4FB0-9D23-06A30A0AC4A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877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28600" y="228600"/>
            <a:ext cx="7772400" cy="990600"/>
          </a:xfrm>
        </p:spPr>
        <p:txBody>
          <a:bodyPr/>
          <a:lstStyle/>
          <a:p>
            <a:r>
              <a:rPr lang="ru-RU" sz="3200" b="1" dirty="0" smtClean="0"/>
              <a:t>Результаты выполнения задания 25 </a:t>
            </a:r>
            <a:br>
              <a:rPr lang="ru-RU" sz="3200" b="1" dirty="0" smtClean="0"/>
            </a:br>
            <a:r>
              <a:rPr lang="ru-RU" sz="3200" b="1" dirty="0" smtClean="0"/>
              <a:t>ЕГЭ по истории 2016 г.</a:t>
            </a:r>
            <a:endParaRPr lang="ru-RU" sz="32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7772400" cy="5334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К1 </a:t>
            </a:r>
            <a:r>
              <a:rPr lang="ru-RU" dirty="0"/>
              <a:t>(указание событий (явлений, процессов)) </a:t>
            </a:r>
            <a:r>
              <a:rPr lang="ru-RU" dirty="0" smtClean="0"/>
              <a:t>- 75,2% </a:t>
            </a:r>
            <a:r>
              <a:rPr lang="ru-RU" dirty="0" smtClean="0">
                <a:solidFill>
                  <a:srgbClr val="FF0000"/>
                </a:solidFill>
              </a:rPr>
              <a:t>(73,9%)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 smtClean="0"/>
              <a:t>К5 </a:t>
            </a:r>
            <a:r>
              <a:rPr lang="ru-RU" dirty="0"/>
              <a:t>(использование </a:t>
            </a:r>
            <a:r>
              <a:rPr lang="ru-RU" dirty="0" smtClean="0"/>
              <a:t>исторической </a:t>
            </a:r>
            <a:r>
              <a:rPr lang="ru-RU" dirty="0"/>
              <a:t>терминологии</a:t>
            </a:r>
            <a:r>
              <a:rPr lang="ru-RU" dirty="0" smtClean="0"/>
              <a:t>) - 71,7</a:t>
            </a:r>
            <a:r>
              <a:rPr lang="ru-RU" dirty="0"/>
              <a:t>% </a:t>
            </a:r>
            <a:r>
              <a:rPr lang="ru-RU" dirty="0" smtClean="0">
                <a:solidFill>
                  <a:srgbClr val="FF0000"/>
                </a:solidFill>
              </a:rPr>
              <a:t>(74,03%)</a:t>
            </a:r>
          </a:p>
          <a:p>
            <a:r>
              <a:rPr lang="ru-RU" dirty="0" smtClean="0"/>
              <a:t>К2 </a:t>
            </a:r>
            <a:r>
              <a:rPr lang="ru-RU" dirty="0"/>
              <a:t>(исторические личности и их роль в указанных событиях (явлениях, процессах) данного периода истории) </a:t>
            </a:r>
            <a:r>
              <a:rPr lang="ru-RU" b="1" u="sng" dirty="0" smtClean="0"/>
              <a:t>- 47,6%</a:t>
            </a:r>
            <a:r>
              <a:rPr lang="ru-RU" b="1" u="sng" dirty="0"/>
              <a:t> </a:t>
            </a:r>
            <a:r>
              <a:rPr lang="ru-RU" dirty="0" smtClean="0">
                <a:solidFill>
                  <a:srgbClr val="FF0000"/>
                </a:solidFill>
              </a:rPr>
              <a:t>(35,08%)</a:t>
            </a:r>
          </a:p>
          <a:p>
            <a:r>
              <a:rPr lang="ru-RU" dirty="0" smtClean="0"/>
              <a:t>К3 </a:t>
            </a:r>
            <a:r>
              <a:rPr lang="ru-RU" dirty="0"/>
              <a:t>(причинно-следственные связи</a:t>
            </a:r>
            <a:r>
              <a:rPr lang="ru-RU" dirty="0" smtClean="0"/>
              <a:t>) - </a:t>
            </a:r>
            <a:r>
              <a:rPr lang="ru-RU" b="1" u="sng" dirty="0"/>
              <a:t>42,3%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(40,74%)</a:t>
            </a:r>
          </a:p>
          <a:p>
            <a:r>
              <a:rPr lang="ru-RU" dirty="0" smtClean="0"/>
              <a:t>К4 </a:t>
            </a:r>
            <a:r>
              <a:rPr lang="ru-RU" dirty="0"/>
              <a:t>(оценка влияния данного периода на </a:t>
            </a:r>
            <a:r>
              <a:rPr lang="ru-RU" dirty="0" err="1"/>
              <a:t>дальнейшую</a:t>
            </a:r>
            <a:r>
              <a:rPr lang="ru-RU" dirty="0"/>
              <a:t> историю России</a:t>
            </a:r>
            <a:r>
              <a:rPr lang="ru-RU" dirty="0" smtClean="0"/>
              <a:t>) -  </a:t>
            </a:r>
            <a:r>
              <a:rPr lang="ru-RU" b="1" u="sng" dirty="0"/>
              <a:t>44,6</a:t>
            </a:r>
            <a:r>
              <a:rPr lang="ru-RU" b="1" u="sng" dirty="0" smtClean="0"/>
              <a:t>% </a:t>
            </a:r>
            <a:r>
              <a:rPr lang="ru-RU" dirty="0" smtClean="0">
                <a:solidFill>
                  <a:srgbClr val="FF0000"/>
                </a:solidFill>
              </a:rPr>
              <a:t>(50,76)</a:t>
            </a:r>
          </a:p>
          <a:p>
            <a:r>
              <a:rPr lang="ru-RU" dirty="0" smtClean="0"/>
              <a:t>К6 </a:t>
            </a:r>
            <a:r>
              <a:rPr lang="ru-RU" dirty="0"/>
              <a:t>(наличие/отсутствие фактических ошибок</a:t>
            </a:r>
            <a:r>
              <a:rPr lang="ru-RU" dirty="0" smtClean="0"/>
              <a:t>) – </a:t>
            </a:r>
            <a:r>
              <a:rPr lang="ru-RU" dirty="0"/>
              <a:t>36</a:t>
            </a:r>
            <a:r>
              <a:rPr lang="ru-RU" dirty="0" smtClean="0"/>
              <a:t>% </a:t>
            </a:r>
            <a:r>
              <a:rPr lang="ru-RU" dirty="0" smtClean="0">
                <a:solidFill>
                  <a:srgbClr val="FF0000"/>
                </a:solidFill>
              </a:rPr>
              <a:t>(26,27%)</a:t>
            </a:r>
          </a:p>
          <a:p>
            <a:r>
              <a:rPr lang="ru-RU" dirty="0" smtClean="0"/>
              <a:t>К7 </a:t>
            </a:r>
            <a:r>
              <a:rPr lang="ru-RU" dirty="0"/>
              <a:t>(форма изложения</a:t>
            </a:r>
            <a:r>
              <a:rPr lang="ru-RU" dirty="0" smtClean="0"/>
              <a:t>) - 54,8%</a:t>
            </a:r>
            <a:r>
              <a:rPr lang="ru-RU" dirty="0"/>
              <a:t> </a:t>
            </a:r>
            <a:r>
              <a:rPr lang="ru-RU" dirty="0" smtClean="0">
                <a:solidFill>
                  <a:srgbClr val="FF0000"/>
                </a:solidFill>
              </a:rPr>
              <a:t>(63,60)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30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/>
          </p:nvPr>
        </p:nvSpPr>
        <p:spPr>
          <a:xfrm>
            <a:off x="457200" y="274638"/>
            <a:ext cx="7467600" cy="585152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/>
                <a:cs typeface="Times New Roman"/>
              </a:rPr>
              <a:t>Требования Федеральных государственных образовательных стандартов</a:t>
            </a:r>
          </a:p>
          <a:p>
            <a:pPr marL="0" indent="0" algn="just">
              <a:buNone/>
            </a:pPr>
            <a:endParaRPr lang="ru-RU" sz="2400" b="1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400" b="1" dirty="0" smtClean="0">
                <a:latin typeface="Times New Roman"/>
                <a:cs typeface="Times New Roman"/>
              </a:rPr>
              <a:t>ПРЕДМЕТНЫЕ </a:t>
            </a:r>
            <a:r>
              <a:rPr lang="ru-RU" sz="2400" b="1" dirty="0" smtClean="0">
                <a:latin typeface="Times New Roman"/>
                <a:cs typeface="Times New Roman"/>
              </a:rPr>
              <a:t>РЕЗУЛЬТАТЫ – </a:t>
            </a:r>
            <a:r>
              <a:rPr lang="ru-RU" sz="2400" dirty="0" smtClean="0">
                <a:latin typeface="Times New Roman"/>
                <a:cs typeface="Times New Roman"/>
              </a:rPr>
              <a:t>специфические для данной предметной области </a:t>
            </a:r>
            <a:r>
              <a:rPr lang="ru-RU" sz="2400" u="sng" dirty="0" smtClean="0">
                <a:latin typeface="Times New Roman"/>
                <a:cs typeface="Times New Roman"/>
              </a:rPr>
              <a:t>умения</a:t>
            </a:r>
            <a:r>
              <a:rPr lang="ru-RU" sz="2400" dirty="0" smtClean="0">
                <a:latin typeface="Times New Roman"/>
                <a:cs typeface="Times New Roman"/>
              </a:rPr>
              <a:t>, </a:t>
            </a:r>
          </a:p>
          <a:p>
            <a:pPr marL="0" indent="0" algn="just">
              <a:buNone/>
            </a:pPr>
            <a:r>
              <a:rPr lang="ru-RU" sz="2400" u="sng" dirty="0" smtClean="0">
                <a:latin typeface="Times New Roman"/>
                <a:cs typeface="Times New Roman"/>
              </a:rPr>
              <a:t>виды деятельности </a:t>
            </a:r>
            <a:r>
              <a:rPr lang="ru-RU" sz="2400" dirty="0" smtClean="0">
                <a:latin typeface="Times New Roman"/>
                <a:cs typeface="Times New Roman"/>
              </a:rPr>
              <a:t>по получению нового знания в рамках учебного предмета, его преобразованию и применению в учебных, учебно-проектных и социально-проектных ситуациях,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/>
                <a:cs typeface="Times New Roman"/>
              </a:rPr>
              <a:t>научные представления о ключевых теориях, типах и видах отношений, </a:t>
            </a:r>
          </a:p>
          <a:p>
            <a:pPr marL="0" indent="0" algn="just">
              <a:buNone/>
            </a:pPr>
            <a:r>
              <a:rPr lang="ru-RU" sz="2400" u="sng" dirty="0" smtClean="0">
                <a:latin typeface="Times New Roman"/>
                <a:cs typeface="Times New Roman"/>
              </a:rPr>
              <a:t>владение</a:t>
            </a:r>
            <a:r>
              <a:rPr lang="ru-RU" sz="2400" dirty="0" smtClean="0">
                <a:latin typeface="Times New Roman"/>
                <a:cs typeface="Times New Roman"/>
              </a:rPr>
              <a:t> научной терминологией, ключевыми понятиями, </a:t>
            </a:r>
            <a:r>
              <a:rPr lang="ru-RU" sz="2400" u="sng" dirty="0" smtClean="0">
                <a:latin typeface="Times New Roman"/>
                <a:cs typeface="Times New Roman"/>
              </a:rPr>
              <a:t>методами и приемами</a:t>
            </a:r>
            <a:r>
              <a:rPr lang="ru-RU" sz="2400" dirty="0" smtClean="0">
                <a:latin typeface="Times New Roman"/>
                <a:cs typeface="Times New Roman"/>
              </a:rPr>
              <a:t>.</a:t>
            </a:r>
            <a:endParaRPr lang="ru-RU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22581817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Инструкция по оцениванию-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39" r="-16739"/>
          <a:stretch>
            <a:fillRect/>
          </a:stretch>
        </p:blipFill>
        <p:spPr>
          <a:xfrm>
            <a:off x="-1642534" y="152399"/>
            <a:ext cx="11548533" cy="6113929"/>
          </a:xfrm>
        </p:spPr>
      </p:pic>
    </p:spTree>
    <p:extLst>
      <p:ext uri="{BB962C8B-B14F-4D97-AF65-F5344CB8AC3E}">
        <p14:creationId xmlns:p14="http://schemas.microsoft.com/office/powerpoint/2010/main" val="188639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7543800" cy="6507162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b="1" dirty="0" smtClean="0"/>
              <a:t>Пример выполнения задания 25.  Период </a:t>
            </a:r>
            <a:r>
              <a:rPr lang="ru-RU" b="1" dirty="0"/>
              <a:t>1682-1725гг.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Этот период, когда власть принадлежала регентше Софье Алексеевне (до 1689г), а потом единолично правил Петр </a:t>
            </a:r>
            <a:r>
              <a:rPr lang="ru-RU" dirty="0" err="1"/>
              <a:t>I</a:t>
            </a:r>
            <a:r>
              <a:rPr lang="ru-RU" dirty="0"/>
              <a:t> Великий. В это время произошли события, связанные с коренными преобразованиями в жизни российского государства и общества, наиболее значимыми из них являются: борьба за власть после смерти царя Федора Алексеевича, а так же крымские походы Голицына, социальные движения (в частности. Астраханское восстание) и борьба России за выход к Балтийскому морю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Во время регентства Софьи были предприняты походы против Крымского ханства. Причиной данных событий является членство России в антитурецкой коалиции. Важную роль в Крымских походах сыграл командующий - В.В. Голицын. Его неумелое руководство и преимущество крымских татар привели к поражению русских. Последствием этих походов стало прекращение Россией уплаты крымскому хану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 Период правление Петра </a:t>
            </a:r>
            <a:r>
              <a:rPr lang="ru-RU" dirty="0" err="1"/>
              <a:t>I</a:t>
            </a:r>
            <a:r>
              <a:rPr lang="ru-RU" dirty="0"/>
              <a:t> характеризуется ростом социальных движений. Причиной их стало недовольство деятельностью властей по закрепощению крестьян, росту крестьянских повинностей и произвол местных властей. Ключевую роль в социальных движениях этого периода сыграл Булавин, который со своей армией разбил отряд царского войска. Но взять Азов ему не удалось, что подорвало авторитет предводителя. Среди восставших начались раздоры и часть казаков готовы были выдать Булавина, но он вскоре погиб. Восстание было жестоко подавлено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/>
              <a:t>Петр </a:t>
            </a:r>
            <a:r>
              <a:rPr lang="ru-RU" dirty="0" err="1"/>
              <a:t>I</a:t>
            </a:r>
            <a:r>
              <a:rPr lang="ru-RU" dirty="0"/>
              <a:t> проводит масштабные преобразования, которые были вызваны отставанием страны в социально-экономическом, военном, культурном развитии от европейских страны. Так в области государственно-административной сфере были учрежден Сенат, введены коллегии, образованы губернии.</a:t>
            </a:r>
          </a:p>
          <a:p>
            <a:pPr marL="0" indent="0" algn="just">
              <a:buNone/>
            </a:pPr>
            <a:r>
              <a:rPr lang="ru-RU" dirty="0"/>
              <a:t>Правление Петра </a:t>
            </a:r>
            <a:r>
              <a:rPr lang="ru-RU" dirty="0" err="1"/>
              <a:t>I</a:t>
            </a:r>
            <a:r>
              <a:rPr lang="ru-RU" dirty="0"/>
              <a:t> оценивают по-разному. С одной стороны, петровские преобразования носили прогрессивный характер: Россия стала великой державой и приобщилась к европейской цивилизации. С другой народ стал беднее, а насильно-репрессивные методы преобразований отняли у России самобытный дух и национальную культуру.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575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7543800" cy="585152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/>
              <a:t>Во время регентства Софьи были предприняты </a:t>
            </a:r>
            <a:r>
              <a:rPr lang="ru-RU" dirty="0">
                <a:solidFill>
                  <a:srgbClr val="FF0000"/>
                </a:solidFill>
              </a:rPr>
              <a:t>походы против Крымского ханства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8000"/>
                </a:solidFill>
              </a:rPr>
              <a:t>(1 балл) </a:t>
            </a:r>
          </a:p>
          <a:p>
            <a:pPr marL="0" indent="0">
              <a:buNone/>
            </a:pPr>
            <a:r>
              <a:rPr lang="ru-RU" i="1" dirty="0" smtClean="0">
                <a:solidFill>
                  <a:schemeClr val="accent2"/>
                </a:solidFill>
              </a:rPr>
              <a:t>Причиной </a:t>
            </a:r>
            <a:r>
              <a:rPr lang="ru-RU" i="1" dirty="0">
                <a:solidFill>
                  <a:schemeClr val="accent2"/>
                </a:solidFill>
              </a:rPr>
              <a:t>данных событий является членство России в антитурецкой коалиции. </a:t>
            </a:r>
            <a:endParaRPr lang="ru-RU" i="1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8000"/>
                </a:solidFill>
              </a:rPr>
              <a:t>(1 балл)</a:t>
            </a:r>
            <a:endParaRPr lang="ru-RU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Важную </a:t>
            </a:r>
            <a:r>
              <a:rPr lang="ru-RU" dirty="0"/>
              <a:t>роль в Крымских походах сыграл командующий - </a:t>
            </a:r>
            <a:r>
              <a:rPr lang="ru-RU" b="1" dirty="0">
                <a:solidFill>
                  <a:srgbClr val="660066"/>
                </a:solidFill>
              </a:rPr>
              <a:t>В.В. Голицын. </a:t>
            </a:r>
            <a:r>
              <a:rPr lang="ru-RU" dirty="0">
                <a:solidFill>
                  <a:srgbClr val="660066"/>
                </a:solidFill>
              </a:rPr>
              <a:t>Его неумелое руководство и преимущество крымских татар привели к поражению русских.</a:t>
            </a:r>
            <a:r>
              <a:rPr lang="ru-RU" dirty="0"/>
              <a:t> </a:t>
            </a:r>
            <a:endParaRPr lang="ru-RU" dirty="0" smtClean="0"/>
          </a:p>
          <a:p>
            <a:pPr marL="0" indent="0">
              <a:buNone/>
            </a:pPr>
            <a:r>
              <a:rPr lang="ru-RU" b="1" dirty="0" smtClean="0">
                <a:solidFill>
                  <a:srgbClr val="008000"/>
                </a:solidFill>
              </a:rPr>
              <a:t>(???)</a:t>
            </a:r>
          </a:p>
          <a:p>
            <a:pPr>
              <a:buFontTx/>
              <a:buChar char="-"/>
            </a:pPr>
            <a:r>
              <a:rPr lang="ru-RU" i="1" dirty="0" smtClean="0"/>
              <a:t>в ходе первого похода В.В. Голицын даже не довел войска до Крыма;</a:t>
            </a:r>
          </a:p>
          <a:p>
            <a:pPr>
              <a:buFontTx/>
              <a:buChar char="-"/>
            </a:pPr>
            <a:r>
              <a:rPr lang="ru-RU" i="1" dirty="0"/>
              <a:t>и</a:t>
            </a:r>
            <a:r>
              <a:rPr lang="ru-RU" i="1" dirty="0" smtClean="0"/>
              <a:t>з-за отсутствия воды, корма для лошадей, поджога татарами степи В.В. Голицын повернул войска обратно;</a:t>
            </a:r>
          </a:p>
          <a:p>
            <a:pPr>
              <a:buFontTx/>
              <a:buChar char="-"/>
            </a:pPr>
            <a:r>
              <a:rPr lang="ru-RU" i="1" dirty="0"/>
              <a:t>ч</a:t>
            </a:r>
            <a:r>
              <a:rPr lang="ru-RU" i="1" dirty="0" smtClean="0"/>
              <a:t>ерез год </a:t>
            </a:r>
            <a:r>
              <a:rPr lang="ru-RU" i="1" dirty="0"/>
              <a:t>В.В. </a:t>
            </a:r>
            <a:r>
              <a:rPr lang="ru-RU" i="1" dirty="0" smtClean="0"/>
              <a:t>Голицын организовал новый поход;</a:t>
            </a:r>
          </a:p>
          <a:p>
            <a:pPr>
              <a:buFontTx/>
              <a:buChar char="-"/>
            </a:pPr>
            <a:r>
              <a:rPr lang="ru-RU" i="1" dirty="0"/>
              <a:t>в</a:t>
            </a:r>
            <a:r>
              <a:rPr lang="ru-RU" i="1" dirty="0" smtClean="0"/>
              <a:t> ходе второго похода В.В</a:t>
            </a:r>
            <a:r>
              <a:rPr lang="ru-RU" i="1" dirty="0"/>
              <a:t>. </a:t>
            </a:r>
            <a:r>
              <a:rPr lang="ru-RU" i="1" dirty="0" smtClean="0"/>
              <a:t>Голицын довел войска до Перекопа;</a:t>
            </a:r>
          </a:p>
          <a:p>
            <a:pPr>
              <a:buFontTx/>
              <a:buChar char="-"/>
            </a:pPr>
            <a:r>
              <a:rPr lang="ru-RU" i="1" dirty="0"/>
              <a:t>в</a:t>
            </a:r>
            <a:r>
              <a:rPr lang="ru-RU" i="1" dirty="0" smtClean="0"/>
              <a:t>ойска под руководством </a:t>
            </a:r>
            <a:r>
              <a:rPr lang="ru-RU" i="1" dirty="0" err="1" smtClean="0"/>
              <a:t>В.В.Голицына</a:t>
            </a:r>
            <a:r>
              <a:rPr lang="ru-RU" i="1" dirty="0" smtClean="0"/>
              <a:t> одержали несколько побед в стычке с татарами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8000"/>
                </a:solidFill>
              </a:rPr>
              <a:t>(0 баллов)</a:t>
            </a:r>
            <a:endParaRPr lang="ru-RU" b="1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Последствием </a:t>
            </a:r>
            <a:r>
              <a:rPr lang="ru-RU" dirty="0"/>
              <a:t>этих походов стало прекращение Россией уплаты крымскому хану.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97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7467600" cy="585152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 smtClean="0"/>
              <a:t>Период правление Петра </a:t>
            </a:r>
            <a:r>
              <a:rPr lang="ru-RU" sz="2400" dirty="0" err="1" smtClean="0"/>
              <a:t>I</a:t>
            </a:r>
            <a:r>
              <a:rPr lang="ru-RU" sz="2400" dirty="0" smtClean="0"/>
              <a:t> характеризуется ростом </a:t>
            </a:r>
            <a:r>
              <a:rPr lang="ru-RU" sz="2400" u="sng" dirty="0" smtClean="0">
                <a:solidFill>
                  <a:srgbClr val="B32C16"/>
                </a:solidFill>
              </a:rPr>
              <a:t>социальных движений.  </a:t>
            </a:r>
            <a:r>
              <a:rPr lang="ru-RU" sz="2400" b="1" dirty="0" smtClean="0">
                <a:solidFill>
                  <a:srgbClr val="008000"/>
                </a:solidFill>
              </a:rPr>
              <a:t>(1 балл)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Причиной их стало недовольство деятельностью властей по закрепощению крестьян, росту крестьянских повинностей и произвол местных властей.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008000"/>
                </a:solidFill>
              </a:rPr>
              <a:t>(1 балл) </a:t>
            </a:r>
            <a:r>
              <a:rPr lang="ru-RU" sz="2400" dirty="0" smtClean="0"/>
              <a:t>Ключевую роль в социальных движениях этого периода сыграл </a:t>
            </a:r>
            <a:r>
              <a:rPr lang="ru-RU" sz="2400" dirty="0" smtClean="0">
                <a:solidFill>
                  <a:srgbClr val="660066"/>
                </a:solidFill>
              </a:rPr>
              <a:t>Булавин, который со своей армией </a:t>
            </a:r>
            <a:r>
              <a:rPr lang="ru-RU" sz="2400" u="sng" dirty="0" smtClean="0">
                <a:solidFill>
                  <a:srgbClr val="660066"/>
                </a:solidFill>
              </a:rPr>
              <a:t>разбил отряд царского войска</a:t>
            </a:r>
            <a:r>
              <a:rPr lang="ru-RU" sz="2400" dirty="0" smtClean="0">
                <a:solidFill>
                  <a:srgbClr val="660066"/>
                </a:solidFill>
              </a:rPr>
              <a:t>. Но </a:t>
            </a:r>
            <a:r>
              <a:rPr lang="ru-RU" sz="2400" u="sng" dirty="0" smtClean="0">
                <a:solidFill>
                  <a:srgbClr val="660066"/>
                </a:solidFill>
              </a:rPr>
              <a:t>взять Азов ему не удалось</a:t>
            </a:r>
            <a:r>
              <a:rPr lang="ru-RU" sz="2400" dirty="0" smtClean="0">
                <a:solidFill>
                  <a:srgbClr val="660066"/>
                </a:solidFill>
              </a:rPr>
              <a:t>, что подорвало авторитет предводителя. Среди восставших начались раздоры и часть казаков готовы были выдать Булавина, но </a:t>
            </a:r>
            <a:r>
              <a:rPr lang="ru-RU" sz="2400" u="sng" dirty="0" smtClean="0">
                <a:solidFill>
                  <a:srgbClr val="660066"/>
                </a:solidFill>
              </a:rPr>
              <a:t>он вскоре погиб.</a:t>
            </a:r>
            <a:r>
              <a:rPr lang="ru-RU" sz="2400" dirty="0" smtClean="0">
                <a:solidFill>
                  <a:srgbClr val="660066"/>
                </a:solidFill>
              </a:rPr>
              <a:t> </a:t>
            </a:r>
            <a:r>
              <a:rPr lang="ru-RU" sz="2400" b="1" dirty="0">
                <a:solidFill>
                  <a:srgbClr val="008000"/>
                </a:solidFill>
              </a:rPr>
              <a:t>(1 балл</a:t>
            </a:r>
            <a:r>
              <a:rPr lang="ru-RU" sz="2400" b="1" dirty="0" smtClean="0">
                <a:solidFill>
                  <a:srgbClr val="008000"/>
                </a:solidFill>
              </a:rPr>
              <a:t>) </a:t>
            </a:r>
            <a:r>
              <a:rPr lang="ru-RU" sz="2400" dirty="0" smtClean="0"/>
              <a:t>Восстание было жестоко подавлено.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0233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7696200" cy="5851525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cs typeface="Times New Roman"/>
              </a:rPr>
              <a:t>Направления решения проблем оценки качества школьного исторического образования:</a:t>
            </a:r>
            <a:endParaRPr lang="ru-RU" sz="2400" b="1" dirty="0" smtClean="0">
              <a:cs typeface="Times New Roman"/>
            </a:endParaRPr>
          </a:p>
          <a:p>
            <a:pPr algn="just">
              <a:buFont typeface="Wingdings" charset="2"/>
              <a:buChar char="ü"/>
            </a:pPr>
            <a:r>
              <a:rPr lang="ru-RU" sz="2400" noProof="1">
                <a:latin typeface="Cambria"/>
                <a:cs typeface="Cambria"/>
              </a:rPr>
              <a:t>О</a:t>
            </a:r>
            <a:r>
              <a:rPr lang="ru-RU" sz="2400" noProof="1" smtClean="0">
                <a:latin typeface="Cambria"/>
                <a:cs typeface="Cambria"/>
              </a:rPr>
              <a:t>перационализация </a:t>
            </a:r>
            <a:r>
              <a:rPr lang="ru-RU" sz="2400" noProof="1">
                <a:latin typeface="Cambria"/>
                <a:cs typeface="Cambria"/>
              </a:rPr>
              <a:t>требований к итоговому уровню результата обучения на разных ступенях </a:t>
            </a:r>
            <a:r>
              <a:rPr lang="ru-RU" sz="2400" noProof="1" smtClean="0">
                <a:latin typeface="Cambria"/>
                <a:cs typeface="Cambria"/>
              </a:rPr>
              <a:t>образования</a:t>
            </a:r>
          </a:p>
          <a:p>
            <a:pPr algn="just">
              <a:buFont typeface="Wingdings" charset="2"/>
              <a:buChar char="ü"/>
            </a:pPr>
            <a:r>
              <a:rPr lang="ru-RU" sz="2400" noProof="1" smtClean="0">
                <a:latin typeface="Cambria"/>
                <a:cs typeface="Cambria"/>
              </a:rPr>
              <a:t>Выражение требований </a:t>
            </a:r>
            <a:r>
              <a:rPr lang="ru-RU" sz="2400" noProof="1">
                <a:latin typeface="Cambria"/>
                <a:cs typeface="Cambria"/>
              </a:rPr>
              <a:t>к результатам обучения </a:t>
            </a:r>
            <a:r>
              <a:rPr lang="ru-RU" sz="2400" noProof="1" smtClean="0">
                <a:latin typeface="Cambria"/>
                <a:cs typeface="Cambria"/>
              </a:rPr>
              <a:t>в </a:t>
            </a:r>
            <a:r>
              <a:rPr lang="ru-RU" sz="2400" noProof="1">
                <a:latin typeface="Cambria"/>
                <a:cs typeface="Cambria"/>
              </a:rPr>
              <a:t>наблюдаемых </a:t>
            </a:r>
            <a:r>
              <a:rPr lang="ru-RU" sz="2400" noProof="1" smtClean="0">
                <a:latin typeface="Cambria"/>
                <a:cs typeface="Cambria"/>
              </a:rPr>
              <a:t>признаках</a:t>
            </a:r>
          </a:p>
          <a:p>
            <a:pPr algn="just">
              <a:buFont typeface="Wingdings" charset="2"/>
              <a:buChar char="ü"/>
            </a:pPr>
            <a:r>
              <a:rPr lang="ru-RU" sz="2400" noProof="1" smtClean="0"/>
              <a:t>Создание КИМ для </a:t>
            </a:r>
            <a:r>
              <a:rPr lang="ru-RU" sz="2400" noProof="1"/>
              <a:t>диагностики достижения личностных, метапредметных </a:t>
            </a:r>
            <a:r>
              <a:rPr lang="ru-RU" sz="2400" noProof="1" smtClean="0"/>
              <a:t>результатов </a:t>
            </a:r>
            <a:r>
              <a:rPr lang="ru-RU" sz="2400" noProof="1" smtClean="0"/>
              <a:t>обучения</a:t>
            </a:r>
          </a:p>
          <a:p>
            <a:pPr algn="just">
              <a:buFont typeface="Wingdings" charset="2"/>
              <a:buChar char="ü"/>
            </a:pPr>
            <a:r>
              <a:rPr lang="ru-RU" sz="2400" noProof="1" smtClean="0"/>
              <a:t>Р</a:t>
            </a:r>
            <a:r>
              <a:rPr lang="ru-RU" sz="2400" noProof="1" smtClean="0"/>
              <a:t>азработка </a:t>
            </a:r>
            <a:r>
              <a:rPr lang="ru-RU" sz="2400" noProof="1" smtClean="0"/>
              <a:t>более </a:t>
            </a:r>
            <a:r>
              <a:rPr lang="ru-RU" sz="2400" noProof="1" smtClean="0"/>
              <a:t>четких, детализированных критериев оценивания выполнения учащимися заданий КИМ ВПР, НИКО, ОГЭ, ЕГЭ</a:t>
            </a:r>
          </a:p>
          <a:p>
            <a:pPr algn="just">
              <a:buFont typeface="Wingdings" charset="2"/>
              <a:buChar char="ü"/>
            </a:pPr>
            <a:r>
              <a:rPr lang="ru-RU" sz="2400" noProof="1" smtClean="0"/>
              <a:t>Разработка алгоритмов выполнения учащимися заданий </a:t>
            </a:r>
            <a:r>
              <a:rPr lang="ru-RU" sz="2400" noProof="1"/>
              <a:t>КИМ ВПР, НИКО, ОГЭ, ЕГЭ</a:t>
            </a:r>
          </a:p>
          <a:p>
            <a:pPr algn="just">
              <a:buFont typeface="Wingdings" charset="2"/>
              <a:buChar char="ü"/>
            </a:pPr>
            <a:endParaRPr lang="ru-RU" sz="2400" noProof="1"/>
          </a:p>
          <a:p>
            <a:pPr algn="just">
              <a:buFont typeface="Wingdings" charset="2"/>
              <a:buChar char="ü"/>
            </a:pPr>
            <a:endParaRPr lang="ru-RU" sz="2400" noProof="1" smtClean="0">
              <a:latin typeface="Cambria"/>
              <a:cs typeface="Cambria"/>
            </a:endParaRPr>
          </a:p>
          <a:p>
            <a:pPr algn="just">
              <a:buFont typeface="Wingdings" charset="2"/>
              <a:buChar char="ü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5824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ru-RU" sz="4000" b="1" dirty="0">
                <a:latin typeface="Times New Roman"/>
                <a:cs typeface="Times New Roman"/>
              </a:rPr>
              <a:t>Проблемы оценки качества школьного исторического образования: </a:t>
            </a:r>
            <a:br>
              <a:rPr lang="ru-RU" sz="4000" b="1" dirty="0">
                <a:latin typeface="Times New Roman"/>
                <a:cs typeface="Times New Roman"/>
              </a:rPr>
            </a:br>
            <a:r>
              <a:rPr lang="ru-RU" sz="4000" b="1" dirty="0">
                <a:latin typeface="Times New Roman"/>
                <a:cs typeface="Times New Roman"/>
              </a:rPr>
              <a:t>от ВПР, НИКО к ЕГЭ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>
          <a:xfrm>
            <a:off x="1905000" y="4648200"/>
            <a:ext cx="6019800" cy="1447800"/>
          </a:xfrm>
        </p:spPr>
        <p:txBody>
          <a:bodyPr/>
          <a:lstStyle/>
          <a:p>
            <a:r>
              <a:rPr lang="ru-RU" sz="2400" i="1" dirty="0" smtClean="0">
                <a:latin typeface="Cambria"/>
                <a:cs typeface="Cambria"/>
              </a:rPr>
              <a:t>Искровская Людмила Владимировна, </a:t>
            </a:r>
            <a:r>
              <a:rPr lang="ru-RU" sz="2400" i="1" dirty="0" err="1" smtClean="0">
                <a:latin typeface="Cambria"/>
                <a:cs typeface="Cambria"/>
              </a:rPr>
              <a:t>к.п.н</a:t>
            </a:r>
            <a:r>
              <a:rPr lang="ru-RU" sz="2400" i="1" dirty="0" smtClean="0">
                <a:latin typeface="Cambria"/>
                <a:cs typeface="Cambria"/>
              </a:rPr>
              <a:t>., доцент кафедры методики обучения истории РГПУ им. А.И. Герцена</a:t>
            </a:r>
          </a:p>
          <a:p>
            <a:r>
              <a:rPr lang="en-US" sz="2400" i="1" dirty="0" err="1" smtClean="0">
                <a:latin typeface="Cambria"/>
                <a:cs typeface="Cambria"/>
              </a:rPr>
              <a:t>IskrovskayaLV@mail.ru</a:t>
            </a:r>
            <a:endParaRPr lang="ru-RU" sz="2400" i="1" dirty="0" smtClean="0">
              <a:latin typeface="Cambria"/>
              <a:cs typeface="Cambria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932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7724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Для образовательной области «История России. Всеобщая история» Стандартом ООО установлены </a:t>
            </a:r>
            <a:br>
              <a:rPr lang="ru-RU" sz="2400" b="1" dirty="0" smtClean="0">
                <a:latin typeface="Times New Roman"/>
                <a:cs typeface="Times New Roman"/>
              </a:rPr>
            </a:br>
            <a:r>
              <a:rPr lang="ru-RU" sz="2400" b="1" dirty="0" smtClean="0">
                <a:latin typeface="Times New Roman"/>
                <a:cs typeface="Times New Roman"/>
              </a:rPr>
              <a:t>следующие предметные результаты:</a:t>
            </a:r>
            <a:br>
              <a:rPr lang="ru-RU" sz="2400" b="1" dirty="0" smtClean="0">
                <a:latin typeface="Times New Roman"/>
                <a:cs typeface="Times New Roman"/>
              </a:rPr>
            </a:b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52400" y="1219200"/>
            <a:ext cx="7924800" cy="5486399"/>
          </a:xfrm>
        </p:spPr>
        <p:txBody>
          <a:bodyPr>
            <a:normAutofit fontScale="92500"/>
          </a:bodyPr>
          <a:lstStyle/>
          <a:p>
            <a:pPr marL="914400" lvl="1" indent="-457200" algn="just">
              <a:buAutoNum type="arabicParenR"/>
            </a:pPr>
            <a:r>
              <a:rPr lang="ru-RU" sz="2400" dirty="0" smtClean="0">
                <a:latin typeface="Times New Roman"/>
                <a:cs typeface="Times New Roman"/>
              </a:rPr>
              <a:t>Формирование основ гражданской, </a:t>
            </a:r>
            <a:r>
              <a:rPr lang="ru-RU" sz="2400" dirty="0" err="1" smtClean="0">
                <a:latin typeface="Times New Roman"/>
                <a:cs typeface="Times New Roman"/>
              </a:rPr>
              <a:t>этнонациональной</a:t>
            </a:r>
            <a:r>
              <a:rPr lang="ru-RU" sz="2400" dirty="0" smtClean="0">
                <a:latin typeface="Times New Roman"/>
                <a:cs typeface="Times New Roman"/>
              </a:rPr>
              <a:t>, социальной, культурной </a:t>
            </a:r>
            <a:r>
              <a:rPr lang="ru-RU" sz="2400" dirty="0" err="1" smtClean="0">
                <a:latin typeface="Times New Roman"/>
                <a:cs typeface="Times New Roman"/>
              </a:rPr>
              <a:t>самоиндентификации</a:t>
            </a:r>
            <a:r>
              <a:rPr lang="ru-RU" sz="2400" dirty="0" smtClean="0">
                <a:latin typeface="Times New Roman"/>
                <a:cs typeface="Times New Roman"/>
              </a:rPr>
              <a:t> личности обучающегося, осмысление им опыта российской истории как части мировой истории, усвоение базовых национальных ценностей современного общества: гуманистических и демократических ценностей, идей мира и взаимопонимания между народами, людьми разных культур;</a:t>
            </a:r>
          </a:p>
          <a:p>
            <a:pPr marL="914400" lvl="1" indent="-457200" algn="just">
              <a:buAutoNum type="arabicParenR"/>
            </a:pPr>
            <a:r>
              <a:rPr lang="ru-RU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Овладение базовыми историческими знаниями, а также представлениями о закономерностях развития человеческого общества с древности до наших дней в социальной, экономической, политической, научной и культурной сферах; приобретение опыта историко-культурного, цивилизационного подхода к оценке социальных явлений, современных глобальных процессов.</a:t>
            </a:r>
            <a:endParaRPr lang="ru-RU" sz="2400" i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3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/>
          </p:nvPr>
        </p:nvSpPr>
        <p:spPr>
          <a:xfrm>
            <a:off x="228600" y="228600"/>
            <a:ext cx="7848600" cy="585152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>3) Формирование умений применения исторических знаний для осмысления сущности современных общественных явлений, жизни в современном поликультурном, </a:t>
            </a:r>
            <a:r>
              <a:rPr lang="ru-RU" sz="2800" dirty="0" err="1" smtClean="0">
                <a:latin typeface="Times New Roman"/>
                <a:cs typeface="Times New Roman"/>
              </a:rPr>
              <a:t>полиэтничном</a:t>
            </a:r>
            <a:r>
              <a:rPr lang="ru-RU" sz="2800" dirty="0" smtClean="0">
                <a:latin typeface="Times New Roman"/>
                <a:cs typeface="Times New Roman"/>
              </a:rPr>
              <a:t> и многоконфессиональном мире;</a:t>
            </a:r>
          </a:p>
          <a:p>
            <a:pPr marL="0" indent="0" algn="just">
              <a:buNone/>
            </a:pPr>
            <a:endParaRPr lang="ru-RU" sz="2800" dirty="0" smtClean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>4) Формирование важнейших культурно-исторических ориентиров для гражданской, </a:t>
            </a:r>
            <a:r>
              <a:rPr lang="ru-RU" sz="2800" dirty="0" err="1" smtClean="0">
                <a:latin typeface="Times New Roman"/>
                <a:cs typeface="Times New Roman"/>
              </a:rPr>
              <a:t>этнонациональной</a:t>
            </a:r>
            <a:r>
              <a:rPr lang="ru-RU" sz="2800" dirty="0" smtClean="0">
                <a:latin typeface="Times New Roman"/>
                <a:cs typeface="Times New Roman"/>
              </a:rPr>
              <a:t>, социальной, культурной </a:t>
            </a:r>
            <a:r>
              <a:rPr lang="ru-RU" sz="2800" dirty="0" err="1" smtClean="0">
                <a:latin typeface="Times New Roman"/>
                <a:cs typeface="Times New Roman"/>
              </a:rPr>
              <a:t>самоиндентификации</a:t>
            </a:r>
            <a:r>
              <a:rPr lang="ru-RU" sz="2800" dirty="0" smtClean="0">
                <a:latin typeface="Times New Roman"/>
                <a:cs typeface="Times New Roman"/>
              </a:rPr>
              <a:t> личности, миропонимания и познания современного общества на основе изучения исторического опыта России и человечества;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8599078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7620000" cy="5851525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>5) </a:t>
            </a:r>
            <a:r>
              <a:rPr lang="ru-RU" sz="28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Развитие умений искать, анализировать, сопоставлять и оценивать содержащуюся в различных источниках информацию о событиях и явлениях прошлого и настоящего, способностей определять и аргументировать свое отношение к ней;</a:t>
            </a:r>
          </a:p>
          <a:p>
            <a:pPr marL="0" indent="0" algn="just">
              <a:buNone/>
            </a:pPr>
            <a:endParaRPr lang="ru-RU" sz="28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800" dirty="0" smtClean="0">
                <a:latin typeface="Times New Roman"/>
                <a:cs typeface="Times New Roman"/>
              </a:rPr>
              <a:t>6) Воспитание уважения к историческому наследию народов России; восприятие традиций исторического диалога, сложившихся в поликультурном, </a:t>
            </a:r>
            <a:r>
              <a:rPr lang="ru-RU" sz="2800" dirty="0" err="1" smtClean="0">
                <a:latin typeface="Times New Roman"/>
                <a:cs typeface="Times New Roman"/>
              </a:rPr>
              <a:t>полиэтничном</a:t>
            </a:r>
            <a:r>
              <a:rPr lang="ru-RU" sz="2800" dirty="0" smtClean="0">
                <a:latin typeface="Times New Roman"/>
                <a:cs typeface="Times New Roman"/>
              </a:rPr>
              <a:t> и многоконфессиональном Российском государстве.</a:t>
            </a:r>
          </a:p>
          <a:p>
            <a:pPr marL="0" indent="0" algn="just">
              <a:buNone/>
            </a:pP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1165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2400" noProof="1">
                <a:latin typeface="Cambria"/>
                <a:cs typeface="Cambria"/>
              </a:rPr>
              <a:t>Анализ ФГОС показывает необходимость операционализации требований к итоговому уровню результата обучения на разных ступенях образования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noProof="1">
                <a:latin typeface="Cambria"/>
                <a:cs typeface="Cambria"/>
              </a:rPr>
              <a:t>Проблема «перевода» недиагностируемых формулировок требований к итогам обучения в систему однозначно диагностируемых показателей</a:t>
            </a:r>
            <a:r>
              <a:rPr lang="ru-RU" sz="2400" noProof="1" smtClean="0">
                <a:latin typeface="Cambria"/>
                <a:cs typeface="Cambria"/>
              </a:rPr>
              <a:t>.</a:t>
            </a:r>
          </a:p>
          <a:p>
            <a:pPr marL="0" indent="0" algn="just">
              <a:buNone/>
            </a:pPr>
            <a:endParaRPr lang="ru-RU" sz="2400" noProof="1" smtClean="0">
              <a:latin typeface="Cambria"/>
              <a:cs typeface="Cambria"/>
            </a:endParaRPr>
          </a:p>
          <a:p>
            <a:pPr marL="0" indent="0" algn="just">
              <a:buNone/>
            </a:pPr>
            <a:r>
              <a:rPr lang="ru-RU" sz="2400" noProof="1" smtClean="0">
                <a:latin typeface="Cambria"/>
                <a:cs typeface="Cambria"/>
              </a:rPr>
              <a:t>Требования </a:t>
            </a:r>
            <a:r>
              <a:rPr lang="ru-RU" sz="2400" noProof="1">
                <a:latin typeface="Cambria"/>
                <a:cs typeface="Cambria"/>
              </a:rPr>
              <a:t>к результатам обучения необходимо выразить в наблюдаемых признаках, с тем чтобы иметь возможность реально оценить уровень сформированности требований Стандарта, конечных целей исторического образования, сформулировать промежуточные цели обучения истории в школе.</a:t>
            </a:r>
          </a:p>
          <a:p>
            <a:pPr marL="0" indent="0" algn="just">
              <a:buNone/>
            </a:pPr>
            <a:endParaRPr lang="ru-RU" sz="2400" noProof="1">
              <a:latin typeface="Cambria"/>
              <a:cs typeface="Cambria"/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3236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/>
          </p:nvPr>
        </p:nvSpPr>
        <p:spPr>
          <a:xfrm>
            <a:off x="457200" y="274638"/>
            <a:ext cx="7620000" cy="63981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noProof="1" smtClean="0">
                <a:latin typeface="Cambria"/>
                <a:cs typeface="Cambria"/>
              </a:rPr>
              <a:t>Недиагностично</a:t>
            </a:r>
            <a:r>
              <a:rPr lang="ru-RU" sz="2400" dirty="0" smtClean="0">
                <a:latin typeface="Cambria"/>
                <a:cs typeface="Cambria"/>
              </a:rPr>
              <a:t> сформулированные конечные цели обучения истории необходимо перевести в систему показателей внешне выраженной деятельности, так, чтобы о степени достижения цели можно было судить более объективно (однозначно).</a:t>
            </a: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>
              <a:latin typeface="Cambria"/>
              <a:cs typeface="Cambria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Cambria"/>
                <a:cs typeface="Cambria"/>
              </a:rPr>
              <a:t>При освоении школьного курса истории школьники должны освоить виды знаний и умений, которые можно объединить в несколько групп: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Хронологические знания и умения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Знание фактов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Работа с источником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Описание (реконструкция)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Анализ, объяснение</a:t>
            </a:r>
          </a:p>
          <a:p>
            <a:pPr algn="just">
              <a:buFont typeface="Wingdings" charset="2"/>
              <a:buChar char="ü"/>
            </a:pPr>
            <a:r>
              <a:rPr lang="ru-RU" sz="2400" dirty="0" smtClean="0">
                <a:solidFill>
                  <a:schemeClr val="tx1"/>
                </a:solidFill>
                <a:latin typeface="Cambria"/>
                <a:cs typeface="Cambria"/>
              </a:rPr>
              <a:t>Версии, оценки</a:t>
            </a:r>
          </a:p>
          <a:p>
            <a:pPr algn="just">
              <a:buFont typeface="Wingdings" charset="2"/>
              <a:buChar char="ü"/>
            </a:pPr>
            <a:endParaRPr lang="ru-RU" sz="2400" dirty="0" smtClean="0">
              <a:latin typeface="Cambria"/>
              <a:cs typeface="Cambria"/>
            </a:endParaRP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93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228600" y="381000"/>
            <a:ext cx="7772400" cy="457200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Всероссийская проверочная работа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28600" y="1143000"/>
            <a:ext cx="7772400" cy="54864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noProof="1" smtClean="0"/>
              <a:t>Назначение КИМ для проведения диагностической работы по истории – оценить уровень общеобразовательной подготовки по истории обучающихся 5 класса. </a:t>
            </a:r>
          </a:p>
          <a:p>
            <a:pPr marL="0" indent="0" algn="just">
              <a:buNone/>
            </a:pPr>
            <a:endParaRPr lang="ru-RU" sz="2000" noProof="1" smtClean="0"/>
          </a:p>
          <a:p>
            <a:pPr marL="0" indent="0" algn="just">
              <a:buNone/>
            </a:pPr>
            <a:r>
              <a:rPr lang="ru-RU" sz="2000" noProof="1" smtClean="0"/>
              <a:t>КИМ предназначены для диагностики достижения личностных, метапредметных и предметных результатов обучения. </a:t>
            </a:r>
          </a:p>
          <a:p>
            <a:pPr marL="0" indent="0" algn="just">
              <a:buNone/>
            </a:pPr>
            <a:endParaRPr lang="ru-RU" sz="2000" noProof="1" smtClean="0"/>
          </a:p>
          <a:p>
            <a:pPr algn="just"/>
            <a:r>
              <a:rPr lang="ru-RU" sz="2000" dirty="0"/>
              <a:t>Результаты исследований могут быть использованы ОО, муниципальными и региональными органами исполнительной власти, осуществляющими государственное управление в сфере образования, для анализа текущего состояния системы образования и формирования программ её развития.</a:t>
            </a:r>
          </a:p>
          <a:p>
            <a:pPr algn="just"/>
            <a:r>
              <a:rPr lang="ru-RU" sz="2000" dirty="0"/>
              <a:t>Не предусмотрено использование результатов указанных исследований для оценки деятельности ОО, учителей, муниципальных и региональных органов исполнительной власти, осуществляющих государственное управление в сфере образования.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70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M01069064">
  <a:themeElements>
    <a:clrScheme name="Тема Office 1">
      <a:dk1>
        <a:srgbClr val="663300"/>
      </a:dk1>
      <a:lt1>
        <a:srgbClr val="FFF8E2"/>
      </a:lt1>
      <a:dk2>
        <a:srgbClr val="996600"/>
      </a:dk2>
      <a:lt2>
        <a:srgbClr val="DDDDDD"/>
      </a:lt2>
      <a:accent1>
        <a:srgbClr val="92D0A4"/>
      </a:accent1>
      <a:accent2>
        <a:srgbClr val="BDAB71"/>
      </a:accent2>
      <a:accent3>
        <a:srgbClr val="FFFBEE"/>
      </a:accent3>
      <a:accent4>
        <a:srgbClr val="562A00"/>
      </a:accent4>
      <a:accent5>
        <a:srgbClr val="C7E4CF"/>
      </a:accent5>
      <a:accent6>
        <a:srgbClr val="AB9B66"/>
      </a:accent6>
      <a:hlink>
        <a:srgbClr val="FF9999"/>
      </a:hlink>
      <a:folHlink>
        <a:srgbClr val="E5DF94"/>
      </a:folHlink>
    </a:clrScheme>
    <a:fontScheme name="Тема Office">
      <a:majorFont>
        <a:latin typeface="Times New Roman"/>
        <a:ea typeface="Arial"/>
        <a:cs typeface=""/>
      </a:majorFont>
      <a:minorFont>
        <a:latin typeface="Times New Roman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Arial" charset="0"/>
          </a:defRPr>
        </a:defPPr>
      </a:lstStyle>
    </a:lnDef>
  </a:objectDefaults>
  <a:extraClrSchemeLst>
    <a:extraClrScheme>
      <a:clrScheme name="Тема Office 1">
        <a:dk1>
          <a:srgbClr val="663300"/>
        </a:dk1>
        <a:lt1>
          <a:srgbClr val="FFF8E2"/>
        </a:lt1>
        <a:dk2>
          <a:srgbClr val="996600"/>
        </a:dk2>
        <a:lt2>
          <a:srgbClr val="DDDDDD"/>
        </a:lt2>
        <a:accent1>
          <a:srgbClr val="92D0A4"/>
        </a:accent1>
        <a:accent2>
          <a:srgbClr val="BDAB71"/>
        </a:accent2>
        <a:accent3>
          <a:srgbClr val="FFFBEE"/>
        </a:accent3>
        <a:accent4>
          <a:srgbClr val="562A00"/>
        </a:accent4>
        <a:accent5>
          <a:srgbClr val="C7E4CF"/>
        </a:accent5>
        <a:accent6>
          <a:srgbClr val="AB9B66"/>
        </a:accent6>
        <a:hlink>
          <a:srgbClr val="FF9999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663300"/>
        </a:dk1>
        <a:lt1>
          <a:srgbClr val="F8F8F8"/>
        </a:lt1>
        <a:dk2>
          <a:srgbClr val="3366CC"/>
        </a:dk2>
        <a:lt2>
          <a:srgbClr val="CCECFF"/>
        </a:lt2>
        <a:accent1>
          <a:srgbClr val="93C4D0"/>
        </a:accent1>
        <a:accent2>
          <a:srgbClr val="BDAB71"/>
        </a:accent2>
        <a:accent3>
          <a:srgbClr val="FBFBFB"/>
        </a:accent3>
        <a:accent4>
          <a:srgbClr val="562A00"/>
        </a:accent4>
        <a:accent5>
          <a:srgbClr val="C8DEE4"/>
        </a:accent5>
        <a:accent6>
          <a:srgbClr val="AB9B66"/>
        </a:accent6>
        <a:hlink>
          <a:srgbClr val="E6B2BE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TM01069064</Template>
  <TotalTime>955</TotalTime>
  <Words>1673</Words>
  <Application>Microsoft Macintosh PowerPoint</Application>
  <PresentationFormat>Экран (4:3)</PresentationFormat>
  <Paragraphs>114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TM01069064</vt:lpstr>
      <vt:lpstr>Проблемы оценки качества школьного исторического образования:  от ВПР, НИКО к ЕГЭ</vt:lpstr>
      <vt:lpstr>Презентация PowerPoint</vt:lpstr>
      <vt:lpstr>Презентация PowerPoint</vt:lpstr>
      <vt:lpstr>Для образовательной области «История России. Всеобщая история» Стандартом ООО установлены  следующие предметные результаты: </vt:lpstr>
      <vt:lpstr>Презентация PowerPoint</vt:lpstr>
      <vt:lpstr>Презентация PowerPoint</vt:lpstr>
      <vt:lpstr>Анализ ФГОС показывает необходимость операционализации требований к итоговому уровню результата обучения на разных ступенях образования</vt:lpstr>
      <vt:lpstr>Презентация PowerPoint</vt:lpstr>
      <vt:lpstr>Всероссийская проверочная работа </vt:lpstr>
      <vt:lpstr>Подходы к отбору содержания, разработке структуры варианта проверочной работы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Коммуникативные действия: умение с достаточной полнотой и точностью выражать свои мысли в соответствии с задачами и условиями коммуникации, владение монологической и диалогической формами речи в соответствии с грамматическими и синтаксическими нормами родного языка.  </vt:lpstr>
      <vt:lpstr>Презентация PowerPoint</vt:lpstr>
      <vt:lpstr>Презентация PowerPoint</vt:lpstr>
      <vt:lpstr>Национальное исследование качества образования (НИКО) https://www.eduniko.ru/</vt:lpstr>
      <vt:lpstr>Проверяемые элементы исторической подготовки </vt:lpstr>
      <vt:lpstr>Презентация PowerPoint</vt:lpstr>
      <vt:lpstr>Презентация PowerPoint</vt:lpstr>
      <vt:lpstr>Презентация PowerPoint</vt:lpstr>
      <vt:lpstr>КИМ НИКО по истории 2016 г.</vt:lpstr>
      <vt:lpstr>КИМ НИКО по истории 2016 г.</vt:lpstr>
      <vt:lpstr>Результаты НИКО по истории 2016 г.</vt:lpstr>
      <vt:lpstr>Результаты НИКО  по истории 2016 г.</vt:lpstr>
      <vt:lpstr>Единый государственный экзамен по ИСТОРИИ КИМ Задание 25</vt:lpstr>
      <vt:lpstr>Результаты выполнения задания 25  ЕГЭ по истории 2016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Проблемы оценки качества школьного исторического образования:  от ВПР, НИКО к ЕГЭ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keywords/>
  <dc:description/>
  <cp:lastModifiedBy>Apple Искровская</cp:lastModifiedBy>
  <cp:revision>40</cp:revision>
  <dcterms:created xsi:type="dcterms:W3CDTF">2006-03-14T12:25:53Z</dcterms:created>
  <dcterms:modified xsi:type="dcterms:W3CDTF">2017-04-21T04:37:08Z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TC010690641049</vt:lpwstr>
  </property>
</Properties>
</file>