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56" r:id="rId2"/>
    <p:sldId id="267" r:id="rId3"/>
    <p:sldId id="259" r:id="rId4"/>
    <p:sldId id="257" r:id="rId5"/>
    <p:sldId id="284" r:id="rId6"/>
    <p:sldId id="283" r:id="rId7"/>
    <p:sldId id="261" r:id="rId8"/>
    <p:sldId id="274" r:id="rId9"/>
    <p:sldId id="268" r:id="rId10"/>
    <p:sldId id="262" r:id="rId11"/>
    <p:sldId id="263" r:id="rId12"/>
    <p:sldId id="264" r:id="rId13"/>
    <p:sldId id="275" r:id="rId14"/>
    <p:sldId id="276" r:id="rId15"/>
    <p:sldId id="265" r:id="rId16"/>
    <p:sldId id="269" r:id="rId17"/>
    <p:sldId id="273" r:id="rId18"/>
    <p:sldId id="270" r:id="rId19"/>
    <p:sldId id="272" r:id="rId20"/>
    <p:sldId id="278" r:id="rId21"/>
    <p:sldId id="277" r:id="rId22"/>
    <p:sldId id="282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B159-3004-4A17-9E66-C3A8ECE60D89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B1B03-6663-4CA0-9052-FB0059389D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2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C86AA-B492-426F-858C-B638F0C4A5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9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C86AA-B492-426F-858C-B638F0C4A5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93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Ульрих фон </a:t>
            </a:r>
            <a:r>
              <a:rPr lang="ru-RU" dirty="0" err="1"/>
              <a:t>Гуттен</a:t>
            </a:r>
            <a:r>
              <a:rPr lang="ru-RU" dirty="0"/>
              <a:t>. “</a:t>
            </a:r>
            <a:r>
              <a:rPr lang="ru-RU" dirty="0" err="1"/>
              <a:t>Вадиск</a:t>
            </a:r>
            <a:r>
              <a:rPr lang="ru-RU" dirty="0"/>
              <a:t>, или римская правда”: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93267-5090-40B9-86E9-002444FD5BE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4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5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4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7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011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4921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88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97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5C579AF-AF84-4B40-A0DD-D67B32A1B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3910251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9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6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79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0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32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32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72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A615-60DC-48BF-9783-A838287FD29A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5CA16A-4990-48AF-B833-17862E47D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29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0370" y="1106129"/>
            <a:ext cx="9160933" cy="272829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dirty="0"/>
              <a:t>«Формы и методы повышения учебной мотивации у учащихся на уроках истории в рамках реализации ФГОС»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4367" y="4316304"/>
            <a:ext cx="7766936" cy="10968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Учитель истории и обществознания </a:t>
            </a:r>
          </a:p>
          <a:p>
            <a:r>
              <a:rPr lang="ru-RU" sz="2800" dirty="0">
                <a:latin typeface="+mj-lt"/>
              </a:rPr>
              <a:t>Ветохина М.Г.</a:t>
            </a:r>
          </a:p>
        </p:txBody>
      </p:sp>
    </p:spTree>
    <p:extLst>
      <p:ext uri="{BB962C8B-B14F-4D97-AF65-F5344CB8AC3E}">
        <p14:creationId xmlns:p14="http://schemas.microsoft.com/office/powerpoint/2010/main" val="3073822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5961" y="1867247"/>
            <a:ext cx="7266040" cy="498126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6000" dirty="0">
                <a:latin typeface="+mj-lt"/>
              </a:rPr>
              <a:t>Парк </a:t>
            </a:r>
            <a:r>
              <a:rPr lang="ru-RU" sz="6000" dirty="0">
                <a:latin typeface="+mj-lt"/>
                <a:ea typeface="+mj-ea"/>
                <a:cs typeface="+mj-cs"/>
              </a:rPr>
              <a:t>9-го</a:t>
            </a:r>
            <a:r>
              <a:rPr lang="ru-RU" sz="6000" dirty="0">
                <a:latin typeface="+mj-lt"/>
              </a:rPr>
              <a:t> января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61782"/>
            <a:ext cx="12192000" cy="126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6000" dirty="0">
              <a:latin typeface="HP Simplified Light" panose="020B0404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927" t="31819" r="41694" b="5569"/>
          <a:stretch/>
        </p:blipFill>
        <p:spPr>
          <a:xfrm>
            <a:off x="0" y="1816147"/>
            <a:ext cx="5397910" cy="508346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747691"/>
            <a:ext cx="12192000" cy="126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6000" dirty="0">
              <a:latin typeface="HP Simplified Light" panose="020B0404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6889" y="311449"/>
            <a:ext cx="4332307" cy="6179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/>
              <a:t>Памятная доска на здании Дворца культуры имени А. М. Горького</a:t>
            </a:r>
            <a:endParaRPr lang="en-US" sz="4800" kern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5833" y="259804"/>
            <a:ext cx="5397908" cy="62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1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4747" y="311448"/>
            <a:ext cx="5028873" cy="622770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36884" y="311448"/>
            <a:ext cx="4332307" cy="6179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kern="1200" dirty="0" err="1"/>
              <a:t>Пан</a:t>
            </a:r>
            <a:r>
              <a:rPr lang="ru-RU" sz="4800" kern="1200" dirty="0"/>
              <a:t>н</a:t>
            </a:r>
            <a:r>
              <a:rPr lang="en-US" sz="4800" kern="1200" dirty="0"/>
              <a:t>о </a:t>
            </a:r>
            <a:r>
              <a:rPr lang="en-US" sz="4800" kern="1200" dirty="0" err="1"/>
              <a:t>дома</a:t>
            </a:r>
            <a:r>
              <a:rPr lang="en-US" sz="4800" kern="1200" dirty="0"/>
              <a:t> №2 </a:t>
            </a:r>
            <a:r>
              <a:rPr lang="en-US" sz="4800" kern="1200" dirty="0" err="1"/>
              <a:t>по</a:t>
            </a:r>
            <a:r>
              <a:rPr lang="en-US" sz="4800" kern="1200" dirty="0"/>
              <a:t> </a:t>
            </a:r>
            <a:r>
              <a:rPr lang="en-US" sz="4800" kern="1200" dirty="0" err="1"/>
              <a:t>проспекту</a:t>
            </a:r>
            <a:r>
              <a:rPr lang="en-US" sz="4800" kern="1200" dirty="0"/>
              <a:t> </a:t>
            </a:r>
            <a:r>
              <a:rPr lang="en-US" sz="4800" kern="1200" dirty="0" err="1"/>
              <a:t>Стачек</a:t>
            </a:r>
            <a:r>
              <a:rPr lang="ru-RU" sz="4800" kern="1200" dirty="0"/>
              <a:t>, </a:t>
            </a:r>
          </a:p>
          <a:p>
            <a:pPr algn="ctr"/>
            <a:r>
              <a:rPr lang="ru-RU" sz="3600" kern="1200" dirty="0"/>
              <a:t>(1965 г., </a:t>
            </a:r>
          </a:p>
          <a:p>
            <a:pPr algn="ctr"/>
            <a:r>
              <a:rPr lang="ru-RU" sz="3600" kern="1200" dirty="0"/>
              <a:t>автор  </a:t>
            </a:r>
          </a:p>
          <a:p>
            <a:pPr algn="ctr"/>
            <a:r>
              <a:rPr lang="ru-RU" sz="3600" kern="1200" dirty="0"/>
              <a:t>Р. </a:t>
            </a:r>
            <a:r>
              <a:rPr lang="ru-RU" sz="3600" kern="1200" dirty="0" err="1"/>
              <a:t>Багаутдинов</a:t>
            </a:r>
            <a:r>
              <a:rPr lang="ru-RU" sz="3600" kern="1200" dirty="0"/>
              <a:t>)</a:t>
            </a:r>
            <a:endParaRPr lang="en-US" sz="4800" kern="1200" dirty="0"/>
          </a:p>
        </p:txBody>
      </p:sp>
    </p:spTree>
    <p:extLst>
      <p:ext uri="{BB962C8B-B14F-4D97-AF65-F5344CB8AC3E}">
        <p14:creationId xmlns:p14="http://schemas.microsoft.com/office/powerpoint/2010/main" val="405583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13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3. Приемы работы с учебной картиной </a:t>
            </a:r>
          </a:p>
        </p:txBody>
      </p:sp>
    </p:spTree>
    <p:extLst>
      <p:ext uri="{BB962C8B-B14F-4D97-AF65-F5344CB8AC3E}">
        <p14:creationId xmlns:p14="http://schemas.microsoft.com/office/powerpoint/2010/main" val="117350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44" y="181798"/>
            <a:ext cx="9100847" cy="19787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Среди средств мотивации в преподавании истории большое место занимают картины на исторические темы, дающие целостное, конкретное и красочное представление об историческом явлении, событии, герое. 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1.        Событийные картины отражают важные события, неповторимые факты общественной жизни, военного прошлого, классовой борьбы («Утро на Куликовом поле», «9 января 1905 года»).</a:t>
            </a:r>
          </a:p>
          <a:p>
            <a:pPr marL="0" indent="0">
              <a:buNone/>
            </a:pPr>
            <a:r>
              <a:rPr lang="ru-RU" sz="2000" dirty="0"/>
              <a:t>2.        Типологические картины отражают явления, типичные для определенной исторической эпохи, многократно повторяющиеся («Полюдье», «Партизаны»).</a:t>
            </a:r>
          </a:p>
          <a:p>
            <a:pPr marL="0" indent="0">
              <a:buNone/>
            </a:pPr>
            <a:r>
              <a:rPr lang="ru-RU" sz="2000" dirty="0"/>
              <a:t>3.        Исторические пейзажи – это изображения древних городов, сооружений, архитектурных памятников и ансамблей (« Софийский собор в Киеве », « Кремль при Дмитрии Донском »).</a:t>
            </a:r>
          </a:p>
          <a:p>
            <a:pPr marL="0" indent="0">
              <a:buNone/>
            </a:pPr>
            <a:r>
              <a:rPr lang="ru-RU" sz="2000" dirty="0"/>
              <a:t>4.        Исторические портреты передают образы типичных представлений общественных групп и классов, выдающихся исторических деятелей («Царь Иван Грозный», «Петр Великий»)</a:t>
            </a:r>
          </a:p>
        </p:txBody>
      </p:sp>
    </p:spTree>
    <p:extLst>
      <p:ext uri="{BB962C8B-B14F-4D97-AF65-F5344CB8AC3E}">
        <p14:creationId xmlns:p14="http://schemas.microsoft.com/office/powerpoint/2010/main" val="535002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0_cc73_67398789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29" y="545691"/>
            <a:ext cx="8412623" cy="539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063552" y="6237313"/>
            <a:ext cx="8229600" cy="40808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400" dirty="0">
                <a:latin typeface="+mj-lt"/>
                <a:ea typeface="+mj-ea"/>
                <a:cs typeface="Times New Roman" pitchFamily="18" charset="0"/>
              </a:rPr>
              <a:t>В. Суриков «Боярыня Морозова»</a:t>
            </a:r>
          </a:p>
        </p:txBody>
      </p:sp>
    </p:spTree>
    <p:extLst>
      <p:ext uri="{BB962C8B-B14F-4D97-AF65-F5344CB8AC3E}">
        <p14:creationId xmlns:p14="http://schemas.microsoft.com/office/powerpoint/2010/main" val="2465462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5" name="Picture 7" descr="щербаков_Б Суд народный_ Степан Рази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077" y="583585"/>
            <a:ext cx="10932408" cy="4784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2403987" y="5498282"/>
            <a:ext cx="7108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+mj-lt"/>
              </a:rPr>
              <a:t>Суд народный.</a:t>
            </a:r>
            <a:r>
              <a:rPr lang="ru-RU" altLang="ru-RU" dirty="0">
                <a:latin typeface="+mj-lt"/>
              </a:rPr>
              <a:t> Худ. Б. Щербаков</a:t>
            </a:r>
          </a:p>
        </p:txBody>
      </p:sp>
    </p:spTree>
    <p:extLst>
      <p:ext uri="{BB962C8B-B14F-4D97-AF65-F5344CB8AC3E}">
        <p14:creationId xmlns:p14="http://schemas.microsoft.com/office/powerpoint/2010/main" val="2094435956"/>
      </p:ext>
    </p:extLst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8.i.pbase.com/o9/09/268309/1/159314048.yoswVl4f.1861219Man_ov1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88" y="307852"/>
            <a:ext cx="8144823" cy="52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3522" y="5517232"/>
            <a:ext cx="8781546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Г. Г. Мясоедов. «Чтение манифеста 19 февраля 1861г.»</a:t>
            </a:r>
          </a:p>
        </p:txBody>
      </p:sp>
    </p:spTree>
    <p:extLst>
      <p:ext uri="{BB962C8B-B14F-4D97-AF65-F5344CB8AC3E}">
        <p14:creationId xmlns:p14="http://schemas.microsoft.com/office/powerpoint/2010/main" val="41977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224" y="2857500"/>
            <a:ext cx="9915833" cy="1143000"/>
          </a:xfrm>
        </p:spPr>
        <p:txBody>
          <a:bodyPr/>
          <a:lstStyle/>
          <a:p>
            <a:pPr algn="ctr"/>
            <a:r>
              <a:rPr lang="ru-RU" dirty="0"/>
              <a:t>3. Фрагменты художественных фильмов </a:t>
            </a:r>
          </a:p>
        </p:txBody>
      </p:sp>
    </p:spTree>
    <p:extLst>
      <p:ext uri="{BB962C8B-B14F-4D97-AF65-F5344CB8AC3E}">
        <p14:creationId xmlns:p14="http://schemas.microsoft.com/office/powerpoint/2010/main" val="3908049024"/>
      </p:ext>
    </p:extLst>
  </p:cSld>
  <p:clrMapOvr>
    <a:masterClrMapping/>
  </p:clrMapOvr>
  <p:transition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216" r="2137" b="5999"/>
          <a:stretch/>
        </p:blipFill>
        <p:spPr>
          <a:xfrm>
            <a:off x="132735" y="427703"/>
            <a:ext cx="11931446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5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0788">
            <a:off x="3646465" y="319121"/>
            <a:ext cx="3006955" cy="402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1904">
            <a:off x="889479" y="2933313"/>
            <a:ext cx="2596100" cy="347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-3117" r="24119" b="-1"/>
          <a:stretch/>
        </p:blipFill>
        <p:spPr>
          <a:xfrm>
            <a:off x="6621991" y="3041606"/>
            <a:ext cx="5126664" cy="3262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59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98" y="337739"/>
            <a:ext cx="10722076" cy="64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81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206" y="2857500"/>
            <a:ext cx="8731046" cy="1143000"/>
          </a:xfrm>
        </p:spPr>
        <p:txBody>
          <a:bodyPr/>
          <a:lstStyle/>
          <a:p>
            <a:pPr algn="ctr"/>
            <a:r>
              <a:rPr lang="ru-RU" dirty="0"/>
              <a:t>4. Политический юмор </a:t>
            </a:r>
          </a:p>
        </p:txBody>
      </p:sp>
    </p:spTree>
    <p:extLst>
      <p:ext uri="{BB962C8B-B14F-4D97-AF65-F5344CB8AC3E}">
        <p14:creationId xmlns:p14="http://schemas.microsoft.com/office/powerpoint/2010/main" val="2257015860"/>
      </p:ext>
    </p:extLst>
  </p:cSld>
  <p:clrMapOvr>
    <a:masterClrMapping/>
  </p:clrMapOvr>
  <p:transition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6" y="521216"/>
            <a:ext cx="5518262" cy="5156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312" y="264177"/>
            <a:ext cx="4596782" cy="4913802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11312" y="5177979"/>
            <a:ext cx="48635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1" lang="ru-RU" altLang="ru-RU" sz="2000" dirty="0">
                <a:latin typeface="+mj-lt"/>
              </a:rPr>
              <a:t>«Немецкий Минотавр». Чемберлен и Даладье о Гитлере: </a:t>
            </a:r>
            <a:br>
              <a:rPr kumimoji="1" lang="ru-RU" altLang="ru-RU" sz="2000" dirty="0">
                <a:latin typeface="+mj-lt"/>
              </a:rPr>
            </a:br>
            <a:r>
              <a:rPr kumimoji="1" lang="ru-RU" altLang="ru-RU" sz="2000" dirty="0">
                <a:latin typeface="+mj-lt"/>
              </a:rPr>
              <a:t>«Он сожрал уже три страны и всё не останавливается». Карикатура. 1939 г.</a:t>
            </a:r>
          </a:p>
        </p:txBody>
      </p:sp>
    </p:spTree>
    <p:extLst>
      <p:ext uri="{BB962C8B-B14F-4D97-AF65-F5344CB8AC3E}">
        <p14:creationId xmlns:p14="http://schemas.microsoft.com/office/powerpoint/2010/main" val="2466093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516194"/>
            <a:ext cx="10972800" cy="436552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Умирает Хрущев. На том свете его ведут по коридору.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На дверях таблички: Ленин ТК. Хрущев спрашивает: «Что значит ТК?».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«Ленин — теоретик коммунизма».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Идут дальше, надпись: «Сталин ТК».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Хрущев: «???»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«Сталин — тиран коммунизма».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Идут дальше, надпись: «Хрущев ТК».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Хрущев: «Ну а я?»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«А ты... Ты трепло кукурузное».</a:t>
            </a:r>
          </a:p>
          <a:p>
            <a:pPr marL="0" indent="0">
              <a:lnSpc>
                <a:spcPct val="110000"/>
              </a:lnSpc>
              <a:buNone/>
            </a:pPr>
            <a:endParaRPr lang="ru-RU" sz="2000" dirty="0"/>
          </a:p>
          <a:p>
            <a:pPr marL="0" indent="0">
              <a:lnSpc>
                <a:spcPct val="110000"/>
              </a:lnSpc>
              <a:buNone/>
            </a:pPr>
            <a:endParaRPr lang="ru-RU" sz="2000" dirty="0"/>
          </a:p>
          <a:p>
            <a:pPr marL="0" indent="0">
              <a:lnSpc>
                <a:spcPct val="110000"/>
              </a:lnSpc>
              <a:buNone/>
            </a:pPr>
            <a:endParaRPr lang="ru-RU" sz="2000" dirty="0"/>
          </a:p>
          <a:p>
            <a:pPr marL="0" indent="0">
              <a:lnSpc>
                <a:spcPct val="110000"/>
              </a:lnSpc>
              <a:buNone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542" y="1680513"/>
            <a:ext cx="3293806" cy="459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2317"/>
      </p:ext>
    </p:extLst>
  </p:cSld>
  <p:clrMapOvr>
    <a:masterClrMapping/>
  </p:clrMapOvr>
  <p:transition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942" y="678426"/>
            <a:ext cx="7347155" cy="5383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+mj-lt"/>
              </a:rPr>
              <a:t>В широком значении </a:t>
            </a: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«универсальные учебные действия» означает саморазвитие и самосовершенствование путем сознательного и активного присвоения нового социального опыта. </a:t>
            </a:r>
          </a:p>
          <a:p>
            <a:pPr marL="0" indent="0">
              <a:buNone/>
            </a:pPr>
            <a:endParaRPr lang="ru-RU" sz="2000" dirty="0">
              <a:latin typeface="+mj-lt"/>
            </a:endParaRPr>
          </a:p>
          <a:p>
            <a:pPr marL="0" indent="0">
              <a:buNone/>
            </a:pP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2000" b="1" dirty="0">
                <a:latin typeface="+mj-lt"/>
              </a:rPr>
              <a:t>В более узком (собственно психологическом) значении</a:t>
            </a: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«универсальные учебные действия» можно определить как совокупность действий учащегося, обеспечивающих его культурную идентичность, социальную компетентность, толерантность, способность к самостоятельному усвоению новых знаний и умений, включая организацию этого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416765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439" y="748993"/>
            <a:ext cx="8114071" cy="23186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>
                <a:latin typeface="+mj-lt"/>
              </a:rPr>
              <a:t>Как гласит известная притча, чтобы накормить голодного человека можно поймать рыбу и накормить его. А можно поступить иначе – научить ловить рыбу, и тогда человек, научившийся рыбной ловле, уже никогда не останется голодным.</a:t>
            </a:r>
            <a:endParaRPr lang="ru-RU" sz="2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22" y="3318387"/>
            <a:ext cx="4848333" cy="29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9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825" y="323490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Мотивация (от лат. </a:t>
            </a:r>
            <a:r>
              <a:rPr lang="ru-RU" sz="2800" b="1" dirty="0" err="1"/>
              <a:t>movere</a:t>
            </a:r>
            <a:r>
              <a:rPr lang="ru-RU" sz="2800" b="1" dirty="0"/>
              <a:t>) — </a:t>
            </a:r>
            <a:r>
              <a:rPr lang="ru-RU" sz="2800" dirty="0"/>
              <a:t>побуждение к действию; психофизиологический процесс, управляющий поведением человека, задающий его направленность, организацию, активность и устойчивость; способность человека деятельно удовлетворять свои потребности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3243723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006" y="25597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1. Создание проблемных ситуаций</a:t>
            </a:r>
          </a:p>
        </p:txBody>
      </p:sp>
    </p:spTree>
    <p:extLst>
      <p:ext uri="{BB962C8B-B14F-4D97-AF65-F5344CB8AC3E}">
        <p14:creationId xmlns:p14="http://schemas.microsoft.com/office/powerpoint/2010/main" val="330172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246" y="675250"/>
            <a:ext cx="8748252" cy="5106117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«…Русские не лишены пороков…, умы их спят, нет умения ни в торговле, ни в арифметике, ни в земледелии, купцы не учатся даже арифметике, все ленивы… Россияне носят одежду некрасивого покроя, головы и бороды не чесаны, деньги прячут в рот. Во всем неопрятность: подают гостю братину с вином и пальцы туда окунают, посуду не моют. Одежда, грязна – зайдут русские купцы в лавку, после них целый час стоит смрад. Дома неудобны, малы, окна узкие, через них дым валит, труб часто нет. Погрязли в пьянстве…» </a:t>
            </a:r>
          </a:p>
          <a:p>
            <a:r>
              <a:rPr lang="ru-RU" sz="2400" dirty="0"/>
              <a:t>Какими были русские люди в XYII веке, прав ли Ю. </a:t>
            </a:r>
            <a:r>
              <a:rPr lang="ru-RU" sz="2400" dirty="0" err="1"/>
              <a:t>Крижанич</a:t>
            </a:r>
            <a:r>
              <a:rPr lang="ru-RU" sz="2400" dirty="0"/>
              <a:t>? Чем наши предки отличались от других народов, насколько были развиты, как относились к миру, что их волновало, к чему были равнодушны, почему?</a:t>
            </a:r>
          </a:p>
        </p:txBody>
      </p:sp>
    </p:spTree>
    <p:extLst>
      <p:ext uri="{BB962C8B-B14F-4D97-AF65-F5344CB8AC3E}">
        <p14:creationId xmlns:p14="http://schemas.microsoft.com/office/powerpoint/2010/main" val="938075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684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2. Краеведческий материал </a:t>
            </a:r>
          </a:p>
        </p:txBody>
      </p:sp>
    </p:spTree>
    <p:extLst>
      <p:ext uri="{BB962C8B-B14F-4D97-AF65-F5344CB8AC3E}">
        <p14:creationId xmlns:p14="http://schemas.microsoft.com/office/powerpoint/2010/main" val="123785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4894" r="9091" b="10181"/>
          <a:stretch/>
        </p:blipFill>
        <p:spPr>
          <a:xfrm>
            <a:off x="-1" y="10"/>
            <a:ext cx="12191980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1177"/>
            <a:ext cx="5855109" cy="599113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самый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прекрасная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гражданственности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родные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приучает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интересоваться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историей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Д.С.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Лихачев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6126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</TotalTime>
  <Words>674</Words>
  <Application>Microsoft Office PowerPoint</Application>
  <PresentationFormat>Широкоэкранный</PresentationFormat>
  <Paragraphs>49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HP Simplified Light</vt:lpstr>
      <vt:lpstr>Times New Roman</vt:lpstr>
      <vt:lpstr>Trebuchet MS</vt:lpstr>
      <vt:lpstr>Wingdings 3</vt:lpstr>
      <vt:lpstr>Аспект</vt:lpstr>
      <vt:lpstr>«Формы и методы повышения учебной мотивации у учащихся на уроках истории в рамках реализации ФГОС»</vt:lpstr>
      <vt:lpstr>Презентация PowerPoint</vt:lpstr>
      <vt:lpstr>Презентация PowerPoint</vt:lpstr>
      <vt:lpstr>Презентация PowerPoint</vt:lpstr>
      <vt:lpstr>Презентация PowerPoint</vt:lpstr>
      <vt:lpstr>1. Создание проблемных ситуаций</vt:lpstr>
      <vt:lpstr>Презентация PowerPoint</vt:lpstr>
      <vt:lpstr>2. Краеведческий материал </vt:lpstr>
      <vt:lpstr>«Краеведение - самый массовый вид науки, прекрасная школа воспитания гражданственности, которая учит людей не только любить свои родные места, но учит и знанию о них, приучает интересоваться историей, искусством, литературой, повышать свой культурный уровень».                             Д.С. Лихачев</vt:lpstr>
      <vt:lpstr>Презентация PowerPoint</vt:lpstr>
      <vt:lpstr>Презентация PowerPoint</vt:lpstr>
      <vt:lpstr>Презентация PowerPoint</vt:lpstr>
      <vt:lpstr>3. Приемы работы с учебной картиной </vt:lpstr>
      <vt:lpstr>Среди средств мотивации в преподавании истории большое место занимают картины на исторические темы, дающие целостное, конкретное и красочное представление об историческом явлении, событии, герое. </vt:lpstr>
      <vt:lpstr>Презентация PowerPoint</vt:lpstr>
      <vt:lpstr>Презентация PowerPoint</vt:lpstr>
      <vt:lpstr>Презентация PowerPoint</vt:lpstr>
      <vt:lpstr>3. Фрагменты художественных фильмов </vt:lpstr>
      <vt:lpstr>Презентация PowerPoint</vt:lpstr>
      <vt:lpstr>Презентация PowerPoint</vt:lpstr>
      <vt:lpstr>4. Политический юмор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«Формы и методы повышения учебной мотивации у учащихся на уроках истории в рамках реализации ФГОС»</dc:title>
  <dc:creator>Мария Ветохина</dc:creator>
  <cp:lastModifiedBy>Мария Ветохина</cp:lastModifiedBy>
  <cp:revision>11</cp:revision>
  <dcterms:created xsi:type="dcterms:W3CDTF">2017-04-21T05:18:06Z</dcterms:created>
  <dcterms:modified xsi:type="dcterms:W3CDTF">2017-04-21T07:45:54Z</dcterms:modified>
</cp:coreProperties>
</file>