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sldIdLst>
    <p:sldId id="256" r:id="rId3"/>
    <p:sldId id="265" r:id="rId4"/>
    <p:sldId id="272" r:id="rId5"/>
    <p:sldId id="257" r:id="rId6"/>
    <p:sldId id="258" r:id="rId7"/>
    <p:sldId id="264" r:id="rId8"/>
    <p:sldId id="267" r:id="rId9"/>
    <p:sldId id="268" r:id="rId10"/>
    <p:sldId id="274" r:id="rId11"/>
    <p:sldId id="261" r:id="rId12"/>
    <p:sldId id="270" r:id="rId13"/>
    <p:sldId id="26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837B79-3677-4BCE-8E65-4339B5B0F7D5}">
          <p14:sldIdLst>
            <p14:sldId id="256"/>
            <p14:sldId id="265"/>
          </p14:sldIdLst>
        </p14:section>
        <p14:section name="Раздел без заголовка" id="{95702DAE-D807-4D0B-A70B-2B8CDC4950B6}">
          <p14:sldIdLst>
            <p14:sldId id="272"/>
            <p14:sldId id="257"/>
            <p14:sldId id="258"/>
            <p14:sldId id="264"/>
            <p14:sldId id="267"/>
            <p14:sldId id="268"/>
            <p14:sldId id="274"/>
            <p14:sldId id="261"/>
            <p14:sldId id="270"/>
            <p14:sldId id="26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5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kita\Desktop\&#1044;&#1080;&#1087;&#1083;&#1086;&#1084;\&#1069;&#1082;&#1089;&#1087;&#1077;&#1088;&#1080;&#1084;&#1077;&#1085;&#1090;\&#1055;&#1088;&#1080;&#1095;&#1080;&#1085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Общее!$B$1</c:f>
              <c:strCache>
                <c:ptCount val="1"/>
                <c:pt idx="0">
                  <c:v>Причины</c:v>
                </c:pt>
              </c:strCache>
            </c:strRef>
          </c:tx>
          <c:invertIfNegative val="0"/>
          <c:cat>
            <c:strRef>
              <c:f>Общее!$A$2:$A$5</c:f>
              <c:strCache>
                <c:ptCount val="4"/>
                <c:pt idx="0">
                  <c:v>Вариант №1 (интерактивная поддержка причин)</c:v>
                </c:pt>
                <c:pt idx="1">
                  <c:v>Вариант №2 (интерактивная поддержка хода)</c:v>
                </c:pt>
                <c:pt idx="2">
                  <c:v>Вариант №3 (интерактивная поддержка значения)</c:v>
                </c:pt>
                <c:pt idx="3">
                  <c:v>Инормационная презентация из сети интернет</c:v>
                </c:pt>
              </c:strCache>
            </c:strRef>
          </c:cat>
          <c:val>
            <c:numRef>
              <c:f>Общее!$B$2:$B$5</c:f>
              <c:numCache>
                <c:formatCode>0.00</c:formatCode>
                <c:ptCount val="4"/>
                <c:pt idx="0">
                  <c:v>1.8421052631578947</c:v>
                </c:pt>
                <c:pt idx="1">
                  <c:v>1.2592592592592593</c:v>
                </c:pt>
                <c:pt idx="2">
                  <c:v>1</c:v>
                </c:pt>
                <c:pt idx="3">
                  <c:v>0.33333333333333331</c:v>
                </c:pt>
              </c:numCache>
            </c:numRef>
          </c:val>
        </c:ser>
        <c:ser>
          <c:idx val="1"/>
          <c:order val="1"/>
          <c:tx>
            <c:strRef>
              <c:f>Общее!$C$1</c:f>
              <c:strCache>
                <c:ptCount val="1"/>
                <c:pt idx="0">
                  <c:v>Ход </c:v>
                </c:pt>
              </c:strCache>
            </c:strRef>
          </c:tx>
          <c:invertIfNegative val="0"/>
          <c:cat>
            <c:strRef>
              <c:f>Общее!$A$2:$A$5</c:f>
              <c:strCache>
                <c:ptCount val="4"/>
                <c:pt idx="0">
                  <c:v>Вариант №1 (интерактивная поддержка причин)</c:v>
                </c:pt>
                <c:pt idx="1">
                  <c:v>Вариант №2 (интерактивная поддержка хода)</c:v>
                </c:pt>
                <c:pt idx="2">
                  <c:v>Вариант №3 (интерактивная поддержка значения)</c:v>
                </c:pt>
                <c:pt idx="3">
                  <c:v>Инормационная презентация из сети интернет</c:v>
                </c:pt>
              </c:strCache>
            </c:strRef>
          </c:cat>
          <c:val>
            <c:numRef>
              <c:f>Общее!$C$2:$C$5</c:f>
              <c:numCache>
                <c:formatCode>0.00</c:formatCode>
                <c:ptCount val="4"/>
                <c:pt idx="0">
                  <c:v>1.2105263157894737</c:v>
                </c:pt>
                <c:pt idx="1">
                  <c:v>1.2592592592592593</c:v>
                </c:pt>
                <c:pt idx="2">
                  <c:v>0.96296296296296291</c:v>
                </c:pt>
                <c:pt idx="3">
                  <c:v>0.66666666666666663</c:v>
                </c:pt>
              </c:numCache>
            </c:numRef>
          </c:val>
        </c:ser>
        <c:ser>
          <c:idx val="2"/>
          <c:order val="2"/>
          <c:tx>
            <c:strRef>
              <c:f>Общее!$D$1</c:f>
              <c:strCache>
                <c:ptCount val="1"/>
                <c:pt idx="0">
                  <c:v>Значение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Общее!$A$2:$A$5</c:f>
              <c:strCache>
                <c:ptCount val="4"/>
                <c:pt idx="0">
                  <c:v>Вариант №1 (интерактивная поддержка причин)</c:v>
                </c:pt>
                <c:pt idx="1">
                  <c:v>Вариант №2 (интерактивная поддержка хода)</c:v>
                </c:pt>
                <c:pt idx="2">
                  <c:v>Вариант №3 (интерактивная поддержка значения)</c:v>
                </c:pt>
                <c:pt idx="3">
                  <c:v>Инормационная презентация из сети интернет</c:v>
                </c:pt>
              </c:strCache>
            </c:strRef>
          </c:cat>
          <c:val>
            <c:numRef>
              <c:f>Общее!$D$2:$D$5</c:f>
              <c:numCache>
                <c:formatCode>0.00</c:formatCode>
                <c:ptCount val="4"/>
                <c:pt idx="0">
                  <c:v>0.73684210526315785</c:v>
                </c:pt>
                <c:pt idx="1">
                  <c:v>1.037037037037037</c:v>
                </c:pt>
                <c:pt idx="2">
                  <c:v>1.1111111111111112</c:v>
                </c:pt>
                <c:pt idx="3">
                  <c:v>0.44444444444444442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01184"/>
        <c:axId val="167784384"/>
      </c:barChart>
      <c:catAx>
        <c:axId val="16790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784384"/>
        <c:crosses val="autoZero"/>
        <c:auto val="1"/>
        <c:lblAlgn val="ctr"/>
        <c:lblOffset val="100"/>
        <c:noMultiLvlLbl val="0"/>
      </c:catAx>
      <c:valAx>
        <c:axId val="1677843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90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1249968641477"/>
          <c:y val="0.47278649917188026"/>
          <c:w val="0.23787493738855162"/>
          <c:h val="0.34233755371773494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0.60833</cdr:x>
      <cdr:y>0.05634</cdr:y>
    </cdr:from>
    <cdr:to>
      <cdr:x>0.61597</cdr:x>
      <cdr:y>0.85928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5256584" y="288031"/>
          <a:ext cx="66017" cy="4105085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0.11828</cdr:x>
      <cdr:y>0.0317</cdr:y>
    </cdr:from>
    <cdr:to>
      <cdr:x>0.54839</cdr:x>
      <cdr:y>0.25358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44016"/>
          <a:ext cx="288032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Экспериментальные  классы</a:t>
          </a:r>
        </a:p>
        <a:p xmlns:a="http://schemas.openxmlformats.org/drawingml/2006/main">
          <a:pPr algn="ctr"/>
          <a:endParaRPr lang="ru-RU" sz="2000" dirty="0"/>
        </a:p>
      </cdr:txBody>
    </cdr:sp>
  </cdr:relSizeAnchor>
  <cdr:relSizeAnchor xmlns:cdr="http://schemas.openxmlformats.org/drawingml/2006/chartDrawing">
    <cdr:from>
      <cdr:x>0.53763</cdr:x>
      <cdr:y>0</cdr:y>
    </cdr:from>
    <cdr:to>
      <cdr:x>0.87097</cdr:x>
      <cdr:y>0.22188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0400" y="0"/>
          <a:ext cx="223224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Контрольный</a:t>
          </a:r>
        </a:p>
        <a:p xmlns:a="http://schemas.openxmlformats.org/drawingml/2006/main">
          <a:pPr algn="ctr"/>
          <a:r>
            <a:rPr lang="ru-RU" sz="2000" dirty="0" smtClean="0"/>
            <a:t> класс</a:t>
          </a:r>
        </a:p>
        <a:p xmlns:a="http://schemas.openxmlformats.org/drawingml/2006/main">
          <a:pPr algn="ctr"/>
          <a:endParaRPr lang="ru-RU" sz="2000" dirty="0"/>
        </a:p>
      </cdr:txBody>
    </cdr:sp>
  </cdr:relSizeAnchor>
  <cdr:relSizeAnchor xmlns:cdr="http://schemas.openxmlformats.org/drawingml/2006/chartDrawing">
    <cdr:from>
      <cdr:x>0.74194</cdr:x>
      <cdr:y>0.38384</cdr:y>
    </cdr:from>
    <cdr:to>
      <cdr:x>1</cdr:x>
      <cdr:y>0.46309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68552" y="1743957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Параметры:</a:t>
          </a:r>
          <a:endParaRPr lang="ru-RU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21.04.2017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21.04.2017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21.04.2017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A33AD3-6FA7-415D-9D27-083A14A58DA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21.04.2017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07B840-A5E6-4CC6-B2D7-71E1039EBFBE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A33AD3-6FA7-415D-9D27-083A14A58DA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21.04.2017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07B840-A5E6-4CC6-B2D7-71E1039EBFBE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Студент 4 курса Факультета истории и соц. </a:t>
            </a:r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аук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Бритов Никита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6748264" cy="218239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«К вопросу об эффективности использования презентации в обучении истории (результаты экспериментального </a:t>
            </a:r>
            <a:r>
              <a:rPr lang="ru-RU" sz="3200" dirty="0" smtClean="0">
                <a:solidFill>
                  <a:schemeClr val="tx1"/>
                </a:solidFill>
              </a:rPr>
              <a:t>исследования)»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08" y="447663"/>
            <a:ext cx="860198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эксперимента: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(оценивались по коэффициенту усвоения письменные ответы на вопрос: Изложить тему «Русско-турецкая война»)</a:t>
            </a:r>
            <a:endParaRPr lang="ru-RU" sz="2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17303"/>
              </p:ext>
            </p:extLst>
          </p:nvPr>
        </p:nvGraphicFramePr>
        <p:xfrm>
          <a:off x="251520" y="1268761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5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Выявлена принципиальная возможность изучения теоретического материала в интерактивном режиме</a:t>
            </a:r>
          </a:p>
          <a:p>
            <a:r>
              <a:rPr lang="ru-RU" dirty="0" smtClean="0"/>
              <a:t>Более результативно изучение теоретического содержания (причины, итоги и значение)</a:t>
            </a:r>
          </a:p>
          <a:p>
            <a:r>
              <a:rPr lang="ru-RU" dirty="0" smtClean="0"/>
              <a:t>В традиционном режиме эффективно изучать фактическое содержание (даты, ход событий и т.д.)</a:t>
            </a:r>
          </a:p>
          <a:p>
            <a:r>
              <a:rPr lang="ru-RU" dirty="0" smtClean="0"/>
              <a:t>При необходимости оптимизации презентации отдавать предпочтение интерактивному изучению теоретического содержания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Выводы: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Учителя не </a:t>
            </a:r>
            <a:r>
              <a:rPr lang="ru-RU" dirty="0"/>
              <a:t>используют весь </a:t>
            </a:r>
            <a:r>
              <a:rPr lang="ru-RU" dirty="0" smtClean="0"/>
              <a:t>потенциал презентаций, что приводит к  существенному снижению эффективности их использования  </a:t>
            </a:r>
          </a:p>
          <a:p>
            <a:endParaRPr lang="ru-RU" dirty="0"/>
          </a:p>
          <a:p>
            <a:r>
              <a:rPr lang="ru-RU" dirty="0" smtClean="0"/>
              <a:t> При необходимости оптимизировать работу учащихся с презентацией   целесообразно  отдавать предпочтение  изучению в интерактивном режиме теоретического содержания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 Требуется проверить полученные рез-ты на более широкой экспериментальной базе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Заключение: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9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Благодарю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8499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487375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2200" b="1" i="1" u="sng" dirty="0" smtClean="0">
                <a:latin typeface="Arial" pitchFamily="34" charset="0"/>
                <a:cs typeface="Arial" pitchFamily="34" charset="0"/>
              </a:rPr>
              <a:t>презентации массовое явление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 деятельности учителей. 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За последние 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годы появились публикации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,в которых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формулированы общие требования к разработке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 использованию презентации,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определен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их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развивающий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потенциал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сформулированы положения, к созданию презентаций  как средства 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целостного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методического  сопровождения урока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опрос об  их создании остается на проблемном уровне.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18288" indent="0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Многолетние исследования    Е.Б. Дьяковой (с 2009 г)  и автора (с 2015 г) данного сообщения  (в совокупности более 400) показывают  </a:t>
            </a:r>
            <a:r>
              <a:rPr lang="ru-RU" sz="2200" b="1" i="1" u="sng" dirty="0" smtClean="0">
                <a:latin typeface="Arial" pitchFamily="34" charset="0"/>
                <a:cs typeface="Arial" pitchFamily="34" charset="0"/>
              </a:rPr>
              <a:t>отсутствие положительной динамики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 подходе к их  созданию и использованию.</a:t>
            </a:r>
          </a:p>
          <a:p>
            <a:pPr marL="304038" indent="-285750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Презентации создаются без учета уже существующих требований </a:t>
            </a:r>
          </a:p>
          <a:p>
            <a:pPr marL="18288" indent="0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712" y="188640"/>
            <a:ext cx="7368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8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28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3888432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ru-RU" sz="1200" i="1" dirty="0">
              <a:latin typeface="Arial" pitchFamily="34" charset="0"/>
              <a:cs typeface="Arial" pitchFamily="34" charset="0"/>
            </a:endParaRPr>
          </a:p>
          <a:p>
            <a:pPr marL="189738" indent="-17145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методике обучения истории остаются  не исследованными  ряд проблем эффективности создания и использования  презентаций   </a:t>
            </a:r>
          </a:p>
          <a:p>
            <a:pPr marL="189738" indent="-171450"/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pPr marL="304038" indent="-285750"/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Остается не исследованным э</a:t>
            </a:r>
            <a:r>
              <a:rPr lang="ru-RU" sz="2200" i="1" u="sng" dirty="0" smtClean="0">
                <a:latin typeface="Arial" pitchFamily="34" charset="0"/>
                <a:cs typeface="Arial" pitchFamily="34" charset="0"/>
              </a:rPr>
              <a:t>кспериментально 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вопрос  о том, какой вид исторического содержания – фактический или теоретический более эффективно изучать  с поддержкой интерактивных слайдов презентации.</a:t>
            </a:r>
          </a:p>
          <a:p>
            <a:pPr marL="304038" indent="-285750"/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pPr marL="18288" indent="0">
              <a:buNone/>
            </a:pPr>
            <a:r>
              <a:rPr lang="ru-RU" sz="1800" i="1" dirty="0" smtClean="0">
                <a:cs typeface="Arial" pitchFamily="34" charset="0"/>
              </a:rPr>
              <a:t>Логика построения интерактивного </a:t>
            </a:r>
            <a:r>
              <a:rPr lang="ru-RU" sz="1800" i="1" dirty="0" err="1" smtClean="0">
                <a:cs typeface="Arial" pitchFamily="34" charset="0"/>
              </a:rPr>
              <a:t>слайда:</a:t>
            </a:r>
            <a:r>
              <a:rPr lang="ru-RU" sz="1800" i="1" dirty="0" err="1"/>
              <a:t>формулировка</a:t>
            </a:r>
            <a:r>
              <a:rPr lang="ru-RU" sz="1800" i="1" dirty="0"/>
              <a:t> задачи-демонстрация активной информации-считывание информации учащимися и выполнение задания-предъявление учащимися результатов своей деятельности-выведение эталона ответа, проверка результатов</a:t>
            </a:r>
            <a:endParaRPr lang="ru-RU" sz="1800" i="1" dirty="0" smtClean="0">
              <a:cs typeface="Arial" pitchFamily="34" charset="0"/>
            </a:endParaRPr>
          </a:p>
          <a:p>
            <a:pPr marL="18288" indent="0">
              <a:buNone/>
            </a:pP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12" y="188640"/>
            <a:ext cx="7368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8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28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основе обучения учеников с использованием интерактивной презентации к уроку получить данные:</a:t>
            </a:r>
          </a:p>
          <a:p>
            <a:pPr lvl="0"/>
            <a:r>
              <a:rPr lang="ru-RU" dirty="0" smtClean="0"/>
              <a:t>о </a:t>
            </a:r>
            <a:r>
              <a:rPr lang="ru-RU" dirty="0"/>
              <a:t>результативности восприятия учащимися учебной исторической информации, представляемой в режиме интерактивной презентации; </a:t>
            </a:r>
          </a:p>
          <a:p>
            <a:pPr lvl="0"/>
            <a:r>
              <a:rPr lang="ru-RU" dirty="0"/>
              <a:t>Об эффективности восприятия посредством презентации учебного содержания различных видов: фактов и теоретических сведений.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Цели и задачи эксперимента: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Эксперимент проводился  на базе общеобразовательных школ №650 и №482 г. Санкт-Петербурга в 8 классах со средней успеваемостью. Учителями по истории у данных классов являются молодые педагоги со стажем работы менее 5 лет.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эксперименте участвовало 4 восьмых класса, всего задействовано 82 учащихся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Исследование проводилось в процессе изучения темы «Русско-турецкая война 1877-78гг.»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Организация эксперимента: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637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Задача 1: Сравнить эффективность изучения материалов  урока: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93" y="2635443"/>
            <a:ext cx="2428867" cy="181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57822"/>
            <a:ext cx="2633618" cy="19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6381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93" y="15883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интерактивной </a:t>
            </a:r>
            <a:r>
              <a:rPr lang="ru-RU" dirty="0" smtClean="0"/>
              <a:t>презентации (3 экспериментальных класса):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61787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традиционной   презентации</a:t>
            </a:r>
            <a:r>
              <a:rPr lang="ru-RU" dirty="0"/>
              <a:t>(контрольный класс)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5893475"/>
            <a:ext cx="2784309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Учительская  презентация, взята из сети </a:t>
            </a:r>
            <a:r>
              <a:rPr lang="ru-RU" dirty="0" err="1" smtClean="0"/>
              <a:t>интерет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26" y="188640"/>
            <a:ext cx="8671261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Пример используемых интерактивных слайдов: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8" y="1402895"/>
            <a:ext cx="1323134" cy="9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473" y="980728"/>
            <a:ext cx="83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изучения причинно-следственных связей: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914911"/>
            <a:ext cx="41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Интерактивный текст документа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27987"/>
            <a:ext cx="2312686" cy="173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694045" cy="202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8064" y="4365104"/>
            <a:ext cx="41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Интерактивная карикатура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4" y="1450179"/>
            <a:ext cx="4790100" cy="35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1607" y="16114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Анимированная карта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93226" y="188640"/>
            <a:ext cx="8671261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Пример используемых интерактивных слайдов: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5111" y="809206"/>
            <a:ext cx="83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изучения фактического материала: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404664"/>
            <a:ext cx="7467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Задача 2: сравнить </a:t>
            </a:r>
            <a:r>
              <a:rPr lang="ru-RU" dirty="0" smtClean="0"/>
              <a:t>эффективность изучения в интерактивном режиме теоретического и фактического материала.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79547" y="18642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2821"/>
            <a:ext cx="1419571" cy="10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14801" y="2425147"/>
            <a:ext cx="130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Интерактивный модуль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28" y="2332821"/>
            <a:ext cx="1690808" cy="126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7421" y="242514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традиционный, демонстрационный модуль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0" y="3520022"/>
            <a:ext cx="1419571" cy="10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77379" y="345219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традиционный, демонстрационный модуль</a:t>
            </a:r>
            <a:endParaRPr lang="ru-RU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18" y="3715422"/>
            <a:ext cx="1750839" cy="131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32" y="4299602"/>
            <a:ext cx="1872208" cy="140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03334" y="4301416"/>
            <a:ext cx="130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Интерактивный модуль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599</TotalTime>
  <Words>492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Бумажная</vt:lpstr>
      <vt:lpstr>1_Бумажная</vt:lpstr>
      <vt:lpstr>«К вопросу об эффективности использования презентации в обучении истории (результаты экспериментального исследования)»</vt:lpstr>
      <vt:lpstr>Презентация PowerPoint</vt:lpstr>
      <vt:lpstr>Презентация PowerPoint</vt:lpstr>
      <vt:lpstr>Цели и задачи эксперимента:</vt:lpstr>
      <vt:lpstr>Организация эксперимента:</vt:lpstr>
      <vt:lpstr>Задача 1: Сравнить эффективность изучения материалов  урока:</vt:lpstr>
      <vt:lpstr>Презентация PowerPoint</vt:lpstr>
      <vt:lpstr>Презентация PowerPoint</vt:lpstr>
      <vt:lpstr>Презентация PowerPoint</vt:lpstr>
      <vt:lpstr>Результаты эксперимента: (оценивались по коэффициенту усвоения письменные ответы на вопрос: Изложить тему «Русско-турецкая война»)</vt:lpstr>
      <vt:lpstr>Выводы:</vt:lpstr>
      <vt:lpstr>Заключение: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 вопросу об эффективности использования презентации в обучении ист</dc:title>
  <dc:creator>Nikita</dc:creator>
  <cp:lastModifiedBy>RePack by Diakov</cp:lastModifiedBy>
  <cp:revision>79</cp:revision>
  <dcterms:created xsi:type="dcterms:W3CDTF">2017-04-18T17:39:02Z</dcterms:created>
  <dcterms:modified xsi:type="dcterms:W3CDTF">2017-04-21T07:22:08Z</dcterms:modified>
</cp:coreProperties>
</file>