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60"/>
  </p:notesMasterIdLst>
  <p:sldIdLst>
    <p:sldId id="256" r:id="rId5"/>
    <p:sldId id="258" r:id="rId6"/>
    <p:sldId id="257" r:id="rId7"/>
    <p:sldId id="260" r:id="rId8"/>
    <p:sldId id="259" r:id="rId9"/>
    <p:sldId id="290" r:id="rId10"/>
    <p:sldId id="291" r:id="rId11"/>
    <p:sldId id="292" r:id="rId12"/>
    <p:sldId id="293" r:id="rId13"/>
    <p:sldId id="262" r:id="rId14"/>
    <p:sldId id="261" r:id="rId15"/>
    <p:sldId id="264" r:id="rId16"/>
    <p:sldId id="263" r:id="rId17"/>
    <p:sldId id="265" r:id="rId18"/>
    <p:sldId id="295" r:id="rId19"/>
    <p:sldId id="266" r:id="rId20"/>
    <p:sldId id="267" r:id="rId21"/>
    <p:sldId id="296" r:id="rId22"/>
    <p:sldId id="297" r:id="rId23"/>
    <p:sldId id="298" r:id="rId24"/>
    <p:sldId id="268" r:id="rId25"/>
    <p:sldId id="269" r:id="rId26"/>
    <p:sldId id="270" r:id="rId27"/>
    <p:sldId id="271" r:id="rId28"/>
    <p:sldId id="272" r:id="rId29"/>
    <p:sldId id="273" r:id="rId30"/>
    <p:sldId id="299" r:id="rId31"/>
    <p:sldId id="274" r:id="rId32"/>
    <p:sldId id="300" r:id="rId33"/>
    <p:sldId id="301" r:id="rId34"/>
    <p:sldId id="275" r:id="rId35"/>
    <p:sldId id="276" r:id="rId36"/>
    <p:sldId id="277" r:id="rId37"/>
    <p:sldId id="278" r:id="rId38"/>
    <p:sldId id="279" r:id="rId39"/>
    <p:sldId id="302" r:id="rId40"/>
    <p:sldId id="303" r:id="rId41"/>
    <p:sldId id="304" r:id="rId42"/>
    <p:sldId id="305" r:id="rId43"/>
    <p:sldId id="280" r:id="rId44"/>
    <p:sldId id="281" r:id="rId45"/>
    <p:sldId id="282" r:id="rId46"/>
    <p:sldId id="283" r:id="rId47"/>
    <p:sldId id="307" r:id="rId48"/>
    <p:sldId id="284" r:id="rId49"/>
    <p:sldId id="285" r:id="rId50"/>
    <p:sldId id="286" r:id="rId51"/>
    <p:sldId id="28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body"/>
          </p:nvPr>
        </p:nvSpPr>
        <p:spPr>
          <a:xfrm>
            <a:off x="750575" y="5521127"/>
            <a:ext cx="6004243" cy="5230336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57138" cy="58080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dt"/>
          </p:nvPr>
        </p:nvSpPr>
        <p:spPr>
          <a:xfrm>
            <a:off x="4248255" y="0"/>
            <a:ext cx="3257138" cy="58080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93" name="PlaceHolder 4"/>
          <p:cNvSpPr>
            <a:spLocks noGrp="1"/>
          </p:cNvSpPr>
          <p:nvPr>
            <p:ph type="ftr"/>
          </p:nvPr>
        </p:nvSpPr>
        <p:spPr>
          <a:xfrm>
            <a:off x="0" y="11042645"/>
            <a:ext cx="3257138" cy="58080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sldNum"/>
          </p:nvPr>
        </p:nvSpPr>
        <p:spPr>
          <a:xfrm>
            <a:off x="4248255" y="11042645"/>
            <a:ext cx="3257138" cy="58080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44B1046-ECE1-4407-8F2C-8EFE5CA16BDE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4091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ED7B737-33E1-4BC5-8C72-0DCA67D10C8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61A4BAFF-B86A-4B43-8C4A-C16CAAA34AA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DA8040A-F3D4-4D4C-A77E-FCED9B6C508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8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99ABCC19-A6DA-4584-A15A-D6C42C12381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EF68C1-3C10-4C6D-99D8-A2F85F3F77E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54A30940-CFAC-47B6-A450-6C3F7766365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9C96866-1173-444C-9199-A0E7B1B64E8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1CE1BD67-E5AF-4551-BFAF-4E910A52309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D7FC917-A54D-4823-A4DF-0930EC65C86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0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894E282A-7E71-4E91-A193-99BBC958745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95DC31D-B1B6-45BB-8DF2-3AC5E6D31745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4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FDBD2F88-157C-4122-99F9-E00F8B64DE0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152DBDA-0713-4429-82C9-DBCD579ABB6C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8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645AB177-4CD0-4AEB-ADAC-34B5CF37057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9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7B5FC66-4DCA-43A3-8064-8DB5A6F414F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E7571FD-DE34-4558-8A97-11B8391F97B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C06DECF-A89E-4B7D-9B34-252ECF26E3A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3C91ECF4-133B-4303-A452-19D029A2E99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77FA07F9-CCD9-4176-BA63-5C400460A23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0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D0E952FD-EACC-4D0D-8FF3-ADC589B598DB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C7028D5-A376-4D60-9441-BC7EB46CC4F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D3012227-D918-44E8-B3EE-6135490B126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52E3E68-E8F3-424D-B508-E2AFAF925D57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7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7FDE2894-57CA-4A99-9B2B-8638822BA53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9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1600AA9-FD9D-47C0-A24E-D8E0E5C2C3A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AB11F2C7-84E1-4C9E-AF49-FB50349F79F0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8ABB113-77B0-4DB8-8A3E-3A62EFE6546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49B3F3D1-A781-4C59-B35E-7453CA2D947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42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66E77B6-CCFD-47BD-A8FC-6239E0AF890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9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0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58BD549D-40CA-40A3-8AC4-67D244E3A74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43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44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047E890-1E7F-4134-8D81-F324287D200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3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4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BDEB542B-9A3A-44E2-AF90-1CC0C52BEB77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45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E214081-ACC8-4E9B-B981-5A09220F0C51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8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53605918-348F-45FC-986F-E4C81C76D4B2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1DAD55B-6AA1-4BBF-A8AB-3585178A5AC6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DF97C359-097D-4FF5-965F-FC1145F0C6A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A1F3643-4687-4B79-B2F1-B5670994E10A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D4C56409-8A98-473F-B05C-F86EC5E9581E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5369A6E-759B-4361-B6A8-EBA5F06B34DF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0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04E25980-7B75-4108-9064-765364B180E3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1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44D2E961-4EF1-4071-B060-DFB30E7A8B39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2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1EC787A0-4711-43CF-A941-0BB051461167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1B8DF-0492-4DA9-A9D2-074A6467133A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62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17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18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525CDE3-A6A6-4664-B575-3361425CC108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8EAB439-637E-4080-9B1E-F8B0DBB533CD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2D5B213-197F-43C8-9B61-5472777F6174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CustomShape 2"/>
          <p:cNvSpPr/>
          <p:nvPr/>
        </p:nvSpPr>
        <p:spPr>
          <a:xfrm>
            <a:off x="680879" y="4721939"/>
            <a:ext cx="5445601" cy="447185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3"/>
          <p:cNvSpPr/>
          <p:nvPr/>
        </p:nvSpPr>
        <p:spPr>
          <a:xfrm>
            <a:off x="3856884" y="9442313"/>
            <a:ext cx="2949045" cy="4954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EAD934E6-5B1E-45B5-9C3B-5F3A4BE83BEC}" type="slidenum"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21</a:t>
            </a:fld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80879" y="4721939"/>
            <a:ext cx="5445601" cy="4471851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22480"/>
            <a:ext cx="8228160" cy="577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22480"/>
            <a:ext cx="8228160" cy="577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4997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22480"/>
            <a:ext cx="8228160" cy="577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22480"/>
            <a:ext cx="8228160" cy="5778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2480"/>
            <a:ext cx="822816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00" r:id="rId13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dlc.herzen.spb.ru/AConte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1187280" y="2033640"/>
            <a:ext cx="6978960" cy="233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Выборы заведующих кафедрами:</a:t>
            </a:r>
            <a:r>
              <a:rPr lang="ru-RU" sz="5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5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CustomShape 2"/>
          <p:cNvSpPr/>
          <p:nvPr/>
        </p:nvSpPr>
        <p:spPr>
          <a:xfrm>
            <a:off x="1371600" y="1052640"/>
            <a:ext cx="6399360" cy="21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457200" y="116640"/>
            <a:ext cx="8228160" cy="14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179640" y="116640"/>
            <a:ext cx="8962920" cy="655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РИСУНКА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(полная занятость)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-1.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ЛЕДНЕВ ВАЛЕРИЙ АЛЕКСАНДРОВИЧ,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1940, кандидат искусствоведения (2007), профессор (1990), народный художник РФ, почетный работник высшего профессионального образования РФ, почетный профессор РГПУ им. А.И. Герцена, заведующий кафедрой рисунка.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период – 1 год: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Основные работы из   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Лекционный курс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«Практический курс по рисунку и композиции».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Руководит дипломными работами студентов и магистрантов. 12 его учеников – лауреаты международных и российских конкурсов, 15 – члены Союза художников России, 1 – народный художник РФ, 3 –  заслуженные художники РФ.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Принял участие в 5 выставках, из них 2 зарубежные в г. </a:t>
            </a:r>
            <a:r>
              <a:rPr lang="ru-RU" sz="20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Самбур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20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г.Белград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(Сербия).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4" name="Picture 1"/>
          <p:cNvPicPr/>
          <p:nvPr/>
        </p:nvPicPr>
        <p:blipFill>
          <a:blip r:embed="rId2"/>
          <a:stretch/>
        </p:blipFill>
        <p:spPr>
          <a:xfrm>
            <a:off x="0" y="4869160"/>
            <a:ext cx="9142560" cy="1798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188640"/>
            <a:ext cx="8228160" cy="216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0" y="692696"/>
            <a:ext cx="9142560" cy="61638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по кафедре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рисунка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11,25, НС – 0, УВП – 2.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Преподаватели кафедры  приняли участие в 3 ежегодных выставках в РГПУ им. А.И. Герцена, в залах Союза художников; проводят регулярные мастер-классы за рубежом (КНР, Германия, Турция, Финляндия).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Объем НИР в расчете на 1 НПР кафедры за 2017 г.: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Заявочная деятельность кафедры: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2017 г. – подана 1 заявка (гранты Президента).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57; против -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56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1" name="Picture 2"/>
          <p:cNvPicPr/>
          <p:nvPr/>
        </p:nvPicPr>
        <p:blipFill>
          <a:blip r:embed="rId2"/>
          <a:stretch/>
        </p:blipFill>
        <p:spPr>
          <a:xfrm>
            <a:off x="-36360" y="2060848"/>
            <a:ext cx="9178920" cy="17137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457200" y="116640"/>
            <a:ext cx="8228160" cy="14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2"/>
          <p:cNvSpPr/>
          <p:nvPr/>
        </p:nvSpPr>
        <p:spPr>
          <a:xfrm>
            <a:off x="107640" y="116640"/>
            <a:ext cx="8927640" cy="655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 УГОЛОВНОГО ПРАВА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(полная занятость)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-1.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ГИЛИНСКИЙ ЯКОВ ИЛЬИЧ,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1934,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доктор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юридических наук (1986), профессор (1995),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заведующий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кафедрой уголовного права.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период – 3 года: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Основные работы из 53  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«Российская криминология сегодня» (статья, 2015), «</a:t>
            </a:r>
            <a:r>
              <a:rPr lang="ru-R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Девиантность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в обществе постмодерна» (монография, 2017).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Лекционные курсы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«Криминология», «Постмодернизм в криминологии», «Социальный контроль над преступностью».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Научное руководство: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 аспирантов.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Наличие грантов: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Заявочная деятельность: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0" name="Picture 2"/>
          <p:cNvPicPr/>
          <p:nvPr/>
        </p:nvPicPr>
        <p:blipFill>
          <a:blip r:embed="rId2"/>
          <a:stretch/>
        </p:blipFill>
        <p:spPr>
          <a:xfrm>
            <a:off x="0" y="4869160"/>
            <a:ext cx="9142560" cy="16561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457200" y="188640"/>
            <a:ext cx="8228160" cy="216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0" y="620688"/>
            <a:ext cx="9142560" cy="6235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по кафедре </a:t>
            </a:r>
            <a:r>
              <a:rPr lang="ru-RU" sz="20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уголовного права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7.6,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НС – 0, УВП – 1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Преподавателями кафедры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опубликована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181 работа; 1 преподаватель кафедры защитил кандидатскую диссертацию; 1 преподаватель работает над кандидатской диссертацией.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Объем НИР в расчете на 1 НПР кафедры за 2017 г.: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Заявочная деятельность кафедры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</a:t>
            </a: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57; против - нет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7" name="Picture 2"/>
          <p:cNvPicPr/>
          <p:nvPr/>
        </p:nvPicPr>
        <p:blipFill>
          <a:blip r:embed="rId2"/>
          <a:stretch/>
        </p:blipFill>
        <p:spPr>
          <a:xfrm>
            <a:off x="0" y="2132856"/>
            <a:ext cx="9142560" cy="187106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826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395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должности 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  <a:spcBef>
                <a:spcPts val="879"/>
              </a:spcBef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профессоров кафедр: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879"/>
              </a:spcBef>
            </a:pP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ВТОРОГО ИНОСТРАННОГО ЯЗЫКА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0,25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БАГРАМОВА НИНА ВИТАЛЬЕВНА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1939,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заслуженный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работник высшей школы РФ, почетный профессор РГПУ им. А.И. Герцена, доктор педагогических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(1993), профессор (1994), заведующая кафедрой второго иностранного языка. 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период –  5 лет: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25 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«Интенсивные технологии обучения научно-педагогических кадров в системе повышения квалификации» (монография в соавторстве, 2013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«О становлении иноязычного речевого механизма билингва» (статья, 2017).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«Основы методики обучения иностранным языкам», «Специфика обучения второму иностранному языку».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аспирантов.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консультирование: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докторант.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МО и Н РФ (2014).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г. – 1 заявка (Конкурсный отбор экспертов РАН).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1066,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59;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77591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ГУМАНИТАРНОГО ОБРАЗОВАНИЯ ВЫБОРГСКОГО ФИЛИАЛА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ТРОПОВ ИГОРЬ АНАТОЛЬЕВИЧ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1970, доктор исторических наук (2013), доцент (2004), профессор кафедры гуманитарного образования Выборгского филиала.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2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«Пора бы подумать, что народ просыпается...» : о политике «оживления» местных Советов в середине 1920-х гг.» (статья, 2016), «Измерить революцию: современная отечественная историография и потенциал исторической компаративистики (к постановке проблемы)» 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История Древней Греции и Древнего Рима», «Новая история Запада», «Новая и новейшая история России»;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«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Источниковедение русской истории»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2017 г. - подана 1 заявка (РФФИ).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- 63, число цитирований - 141,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работ- 1,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КЛИНИЧЕСКОЙ ПСИХОЛОГИИ И ПСИХОЛОГИЧЕСКОЙ ПОМОЩИ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МАЛКОВА ЕЛЕНА ЕВГЕНЬЕВНА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1968, доктор психологических наук (2014), доцент (2007), профессор кафедры клинической психологии и психологической помощи.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43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«Психогенно спровоцированные депрессии в пожилом и старческом возрасте: клинические характеристики,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особен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ости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актуальных психотравмирующих ситуаций и системы отношений» (статья, 2015.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Scopus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«Психологические технологии формирования приверженности лечению и реабилитации наркозависимых» (учебное пособие в соавторстве, 2017).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«Патопсихология», «Методы клинико-психологической диагностики аномалий развития», «Психологическая помощь семье и детям».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г. - подана 1 заявка (РГНФ), 2017 г. - подано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заявки (РФФИ).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- 91, число цитирований - 327,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- 9.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- 2,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работ- 2,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- 1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МЕТОДИКИ ИНФОРМАЦИОННОГО И ТЕХНОЛОГИЧЕСКОГО ОБРАЗОВАНИЯ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БАРАНОВА </a:t>
            </a:r>
            <a:r>
              <a:rPr lang="ru-RU" altLang="ru-RU" sz="2000" b="1" dirty="0"/>
              <a:t>ЕВГЕНИЯ ВАСИЛЬЕВНА, </a:t>
            </a:r>
            <a:r>
              <a:rPr lang="ru-RU" altLang="ru-RU" dirty="0"/>
              <a:t>1955, доктор педагогических наук (2000), профессор (2003), профессор кафедры </a:t>
            </a:r>
            <a:r>
              <a:rPr lang="ru-RU" altLang="ru-RU" dirty="0" smtClean="0"/>
              <a:t>информационного и технологического образования.</a:t>
            </a:r>
            <a:endParaRPr lang="ru-RU" altLang="ru-RU" dirty="0"/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21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опубликованной: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«Современная информационно-образовательная среда вуза как механизм реализации стандартов нового поколения» (статья. 2015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«Информационные технологии в образовании» (учебник в соавторстве, 2016).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«Алгоритмы и методы программирования» (14 слушателей), «Объектно-ориентированное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программирование» (29 слушателей), «Системы управления базами данных», «Теория компиляции» (17 слушателей), «Технологии проектирования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информационных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систем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 (12 слушателей),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«Проектирование и организация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учебного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процесса в электронной информационно-образовательной среде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вуза»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(52 слушателя).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Получено 10 свидетельств о регистрации программ для ЭВМ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116,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870,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40450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864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МЕТОДИКИ ИНФОРМАЦИОННОГО И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ТЕХНОЛОГИЧЕСКОГО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ОБРАЗОВАНИЯ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80728"/>
            <a:ext cx="9106920" cy="588195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СИМОНОВА </a:t>
            </a:r>
            <a:r>
              <a:rPr lang="ru-RU" altLang="ru-RU" sz="2000" b="1" dirty="0"/>
              <a:t>ИРИНА ВИКТОРОВНА, </a:t>
            </a:r>
            <a:r>
              <a:rPr lang="ru-RU" altLang="ru-RU" dirty="0"/>
              <a:t>1955, доктор педагогических наук (2000), профессор (2007), профессор </a:t>
            </a:r>
            <a:r>
              <a:rPr lang="ru-RU" altLang="ru-RU" dirty="0" smtClean="0"/>
              <a:t>кафедры информационного и технологического образования.</a:t>
            </a:r>
            <a:endParaRPr lang="ru-RU" altLang="ru-RU" dirty="0"/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21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опубликованной: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«Модели ресурсов электронной информационно-образовательной среды для решения профессиональных задач преподавателя педагогического вуза» (статья в соавторстве, 2016), «Кейс технологии в программе повышения квалификации преподавателей для обучения студентов развитию образовательной среды школы» (статья в соавторстве, 2017).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«Введение в информатику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«Сетевые компьютерные технологии», «Теория обучения информатике и информационным технологиям в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школе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», «Технологии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интернет-программирования», </a:t>
            </a:r>
            <a:r>
              <a:rPr lang="en-US" spc="-1" dirty="0">
                <a:uFill>
                  <a:solidFill>
                    <a:srgbClr val="FFFFFF"/>
                  </a:solidFill>
                </a:uFill>
                <a:ea typeface="Microsoft YaHei"/>
                <a:hlinkClick r:id="rId3"/>
              </a:rPr>
              <a:t>http://</a:t>
            </a:r>
            <a:r>
              <a:rPr lang="en-US" spc="-1" dirty="0" smtClean="0">
                <a:uFill>
                  <a:solidFill>
                    <a:srgbClr val="FFFFFF"/>
                  </a:solidFill>
                </a:uFill>
                <a:ea typeface="Microsoft YaHei"/>
                <a:hlinkClick r:id="rId3"/>
              </a:rPr>
              <a:t>dlc.herzen.spb.ru/AContent</a:t>
            </a:r>
            <a:r>
              <a:rPr lang="ru-RU" spc="-1" dirty="0" smtClean="0">
                <a:uFill>
                  <a:solidFill>
                    <a:srgbClr val="FFFFFF"/>
                  </a:solidFill>
                </a:uFill>
                <a:ea typeface="Microsoft YaHei"/>
              </a:rPr>
              <a:t> 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12 курсов.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endParaRPr lang="ru-RU" sz="1800" b="0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98,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957,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84100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324000" y="44280"/>
            <a:ext cx="8568000" cy="43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107640" y="116640"/>
            <a:ext cx="9034920" cy="67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АНГЛИЙСКОГО ЯЗЫКА И ЛИНГВОСТРАНОВЕДЕНИЯ</a:t>
            </a:r>
            <a:b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ЗАВЕДУЮЩИЙ КАФЕДРОЙ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неполная занятость – 0,5 ставки)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– 1.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</a:pPr>
            <a:endParaRPr lang="ru-RU" sz="11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ВОРОНЦОВА ТАТЬЯНА ИВАНОВНА,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1953, почетный работник высшего профессионального образования  РФ, доктор филологических наук (2003), профессор (2006), директор института иностранных языков, заведующая кафедрой  английского языка и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лингвострановедения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совместительству. </a:t>
            </a: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период – 3 года: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Основные работы из 20 опубликованных: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«Английский язык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для студентов IV курса </a:t>
            </a:r>
            <a:r>
              <a:rPr lang="ru-RU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бакалавриата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»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(учебно-методическое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пособие в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соавторстве, 2016), «О явлении кросс-референции в тексте баллады» (статья, 2017).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Лекционные курсы: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«Стилистика современного английского языка», «Фольклорные традиции в литературном творчестве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»;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moodle.herzen.spb.ru:  «Интерпретация текста в аспекте языка и речи (английский язык)» (14 слушателей), «Картина мира художественного произведения».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Научное руководство: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аспиранта.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Наличие грантов: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Заявочная деятельность: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2" name="Picture 1"/>
          <p:cNvPicPr/>
          <p:nvPr/>
        </p:nvPicPr>
        <p:blipFill>
          <a:blip r:embed="rId2"/>
          <a:stretch/>
        </p:blipFill>
        <p:spPr>
          <a:xfrm>
            <a:off x="0" y="5445224"/>
            <a:ext cx="9142560" cy="14113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8276" y="138024"/>
            <a:ext cx="9034560" cy="8427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МЕТОДИКИ ИНФОРМАЦИОННОГО </a:t>
            </a:r>
            <a:r>
              <a:rPr lang="ru-RU" sz="16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 </a:t>
            </a:r>
            <a:r>
              <a:rPr lang="ru-RU" sz="1600" b="1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ТЕХНОЛОГИЧЕСКОГО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ОБРАЗОВАНИЯ</a:t>
            </a:r>
            <a:endParaRPr lang="ru-RU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– 0,25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1052736"/>
            <a:ext cx="9106920" cy="580994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БОГОСЛОВСКИЙ </a:t>
            </a:r>
            <a:r>
              <a:rPr lang="ru-RU" altLang="ru-RU" sz="2000" b="1" dirty="0"/>
              <a:t>ВЛАДИМИР ИГОРЕВИЧ, </a:t>
            </a:r>
            <a:r>
              <a:rPr lang="ru-RU" altLang="ru-RU" dirty="0"/>
              <a:t>1946, </a:t>
            </a:r>
            <a:r>
              <a:rPr lang="ru-RU" altLang="ru-RU" dirty="0" smtClean="0"/>
              <a:t>почетный работник высшего профессионального образования РФ, почетный </a:t>
            </a:r>
            <a:r>
              <a:rPr lang="ru-RU" altLang="ru-RU" dirty="0"/>
              <a:t>профессор РГПУ </a:t>
            </a:r>
            <a:r>
              <a:rPr lang="ru-RU" altLang="ru-RU" dirty="0" smtClean="0"/>
              <a:t>          им</a:t>
            </a:r>
            <a:r>
              <a:rPr lang="ru-RU" altLang="ru-RU" dirty="0"/>
              <a:t>. А.И. Герцена, доктор педагогических наук (2000), профессор (2003), начальник управления подготовки и аттестации кадров высшей квалификации, профессор кафедры </a:t>
            </a:r>
            <a:r>
              <a:rPr lang="ru-RU" altLang="ru-RU" dirty="0" smtClean="0"/>
              <a:t>информационного и технологического образования </a:t>
            </a:r>
            <a:r>
              <a:rPr lang="ru-RU" altLang="ru-RU" dirty="0"/>
              <a:t>по совместительству.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«Системы воспитания студентов в условиях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холистичной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информационно-образовательной среды вуза» (статья в соавторстве, 2017. РИНЦ), «Технологии концентрированного обучения студентов в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холистичных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компьютерных аудиториях единой электронной информационно-образовательной среды педагогического вуза» (статья в соавторстве, 2017. РИНЦ).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«Информационные технологии в образовании», «Электронные образовательные ресурсы».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152,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757,и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Хирша-16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82864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ОБЩЕЙ И ЭКСПЕРИМЕНТАЛЬНОЙ ФИЗИКИ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— 0,25 ставки)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ГРАБОВ ВЛАДИМИР МИНОВИЧ, 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1939, заслуженный деятель науки РФ, почетный профессор РГПУ им. А.И. Герцена, доктор физико-математических наук (1999), профессор (2001),  профессор кафедры общей и экспериментальной физики. </a:t>
            </a:r>
            <a:endParaRPr lang="ru-RU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6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33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«Теплопроводность градиентно-неоднородных ветвей термоэлементов при рабочем перепаде температур» (статья в соавторстве, 2017. РИНЦ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Scopus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«Влияние отжига при температуре выше температуры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солидуса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на структуру и гальваномагнитные свойства тонких пленок твердого раствора </a:t>
            </a:r>
            <a:r>
              <a:rPr lang="en-US" sz="1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Bi92Sb</a:t>
            </a:r>
            <a:r>
              <a:rPr lang="ru-RU" sz="1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</a:t>
            </a:r>
            <a:r>
              <a:rPr lang="ru-RU" sz="16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(статья в соавторстве, 2017. РИНЦ,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WoS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,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Scopus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                                                          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«Физика конденсированного состояния вещества и основы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наноэлектроники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», «Физика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низкоразмерных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структур и 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наноструктур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moodle.herzen.spb.ru: «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Введение в физику конденсированного состояния и </a:t>
            </a:r>
            <a:r>
              <a:rPr lang="ru-RU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наноэлектронику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 (3 слушателя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проекта МО и Н РФ (2017 г.).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2015 г.-  2 заявки (1 РНФ, 1 ПСР), 2016 г.- 2 заявки (1 ПСР, 1 проект МО и Н РФ), 2017 г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-  1 заявка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(РФФИ).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- 230, число цитирований - 536, и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- 8.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- 37, число цитирований - 72,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4.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работ- 16, число цитирований – 44, и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- 4.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ОТРАСЛЕВОЙ ЭКОНОМИКИ И ФИНАНСОВ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ЛАРЧЕНКО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ЛЮБОВЬ ВАСИЛЬЕВНА</a:t>
            </a:r>
            <a:r>
              <a:rPr lang="ru-RU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1948, доктор экономических наук (2005), профессор (2010),  профессор кафедры отраслевой экономики и финансов.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24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«Развитие нефтегазовой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отрасли России в условиях санкций и падения цен на нефть» (статья, 2017),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«На нефтегазовом рынке сохраняется высокая степень неопределенности»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«Государственное стратегическое планирование 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прогнозирование», «Экономика России»,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«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Региональная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экономика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- 59, число цитирований - 169,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- 8.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работ- 2, число цитирований – 1,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130320" y="116640"/>
            <a:ext cx="9034560" cy="936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35640" y="116640"/>
            <a:ext cx="9106920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ОТРАСЛЕВОЙ ЭКОНОМИКИ И ФИНАНСОВ 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(полная занятость)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- 1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</a:p>
          <a:p>
            <a:pPr algn="ctr">
              <a:lnSpc>
                <a:spcPct val="100000"/>
              </a:lnSpc>
            </a:pP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КУЗНЕЦОВА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ВАЛЕНТИНА ПЕТРОВНА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1955, доктор экономических наук (2011), доцент (1992), профессор кафедры отраслевой экономики и финансов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14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«Современные тенденции и прогнозы развития экономики: сфера услуг» (монография в соавторстве, 2016), «Конкурентоспособность организаций сферы услуг: инструменты анализа» (статья в соавторстве, 2016).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«Деньги, кредит, банки», «Государственные финансы»;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«Региональная экономика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- 36, число цитирований - 96,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- 1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35640" y="116640"/>
            <a:ext cx="9106920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ОТРАСЛЕВОЙ ЭКОНОМИКИ И ФИНАНСОВ 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(полная занятость)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- 1.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ПАШКУС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НАТАЛИЯ АНАТОЛЬЕВНА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1970, доктор экономических наук (2007), профессор (2013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профессор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кафедры отраслевой экономики и финансов.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«Стратегический маркетинг» (учебник в соавторстве, 2016), «Соотношение качества и эффективности медицинских услуг как фактор конкурентоспособности организаций здравоохранения» 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«Анализ и моделирование бизнес-процессов», «Стратегический маркетинг», «Логистика», «Эконометрика».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- 178, число цитирований — 1266,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- 24.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работ- 3,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ПОЛИТОЛОГИИ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sz="18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полная занятость)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РЯБОВА ТАТЬЯНА БОРИСОВНА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1965, доктор социологических наук (2009), профессор (2013), профессор кафедры социологии и религиоведения.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1 год: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«Массовая политика: институциональные основания» (монография в соавторстве,2016), «Семейные и религиозные ценности как ресурс «мягкой силы» России: дискуссии в совр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менных российских и западных СМИ» (статья, 2017.РИНЦ, </a:t>
            </a:r>
            <a:r>
              <a:rPr lang="en-US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WoS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Scopus)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«Политическая социология», «Политическая психология», «Социология международных отношений», «Политическая идеология феминизма»; в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dlc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herzen.spb.ru/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Acontent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«Теория и практика коммуникации как условие социализации школьников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гранта РФФИ (2017 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2017 г. - подана 1 заявка (РФФИ).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- 81, число цитирований - 945,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- 1, число цитирований - 6,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1.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работ- 3, число цитирований – 15,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- 2.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ПСИХОЛОГИИ ПРОФЕССИОНАЛЬНОЙ ДЕЯТЕЛЬНОСТИ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ПАШКИН СЕРГЕЙ БОРИСОВИЧ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1959, доктор педагогических наук (2001), профессор (2009),  профессор кафедры психологии профессиональной деятельности.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124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«Результаты формирования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стрессоустойчивости спортсменов-работников охранного предприятия с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применением ситуативно-образной психорегулирующей тренировки» (статья в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соавторстве, 2017), «Культура информационной деятельности обучающегося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вуза» (статья в соавторстве,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dirty="0"/>
              <a:t>«Организационное консультирование</a:t>
            </a:r>
            <a:r>
              <a:rPr lang="ru-RU" dirty="0" smtClean="0"/>
              <a:t>», </a:t>
            </a:r>
            <a:r>
              <a:rPr lang="ru-RU" dirty="0"/>
              <a:t>«Педагогика и психология</a:t>
            </a:r>
            <a:r>
              <a:rPr lang="ru-RU" dirty="0" smtClean="0"/>
              <a:t>», </a:t>
            </a:r>
            <a:r>
              <a:rPr lang="ru-RU" dirty="0"/>
              <a:t>«Профессиональная этика и служебный этикет»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- 176, число цитирований - 969,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- 21.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- 1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ПСИХОЛОГИИ РАЗВИТИЯ И ОБРАЗОВАНИЯ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- 0,25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b="1" dirty="0" smtClean="0"/>
              <a:t>      </a:t>
            </a:r>
            <a:r>
              <a:rPr lang="ru-RU" altLang="ru-RU" sz="2000" b="1" dirty="0" smtClean="0"/>
              <a:t>РЕГУШ </a:t>
            </a:r>
            <a:r>
              <a:rPr lang="ru-RU" altLang="ru-RU" sz="2000" b="1" dirty="0"/>
              <a:t>ЛЮДМИЛА АЛЕКСАНДРОВНА</a:t>
            </a:r>
            <a:r>
              <a:rPr lang="ru-RU" altLang="ru-RU" b="1" dirty="0"/>
              <a:t>, </a:t>
            </a:r>
            <a:r>
              <a:rPr lang="ru-RU" altLang="ru-RU" dirty="0"/>
              <a:t>1943, </a:t>
            </a:r>
            <a:r>
              <a:rPr lang="ru-RU" altLang="ru-RU" dirty="0" smtClean="0"/>
              <a:t>заслуженный работник высшей школы РФ, почетный </a:t>
            </a:r>
            <a:r>
              <a:rPr lang="ru-RU" altLang="ru-RU" dirty="0"/>
              <a:t>профессор РГПУ им. А.И. Герцена, доктор</a:t>
            </a:r>
            <a:r>
              <a:rPr lang="en-US" altLang="ru-RU" dirty="0"/>
              <a:t> </a:t>
            </a:r>
            <a:r>
              <a:rPr lang="ru-RU" altLang="ru-RU" dirty="0"/>
              <a:t>психологических наук (1985), профессор (1988),  профессор кафедры психологии развития и образования.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«Психологические проблемы российских подростков» (монография в соавторстве, 2017), «Профессиональный выбор выпускников 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бакалавриата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как решение прогностической задачи» (статья, 2017. РИНЦ). 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«Психология развития», «Педагогическая психология».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2017 г. – 1 заявка (РФФИ).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159,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1097,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874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ПСИХОЛОГИИ ЧЕЛОВЕКА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ЦВЕТКОВА ЛАРИСА АЛЕКСАНДРОВНА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1962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почетный работник высшего профессионального образования РФ,  доктор психологических наук (2011), доцент (2002), директор института психологии.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117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«Групповая работа с детьми и подростками» (учебно-методическое пособие, 2016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Система социально-психологического мониторинга – основа снижения поведения риска в образовательной среде» (статья, 2017).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«Введение в профессию», «Методология разработки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современных превентивных программ в области здоровья».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проекта МО и Н РФ (2017 г.), руководитель гранта РФФИ  (2017 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г. - подана 1 заявка (фонд «Русский мир»), 2017 г. - подана 1 заявка (РФФИ).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- 53, число цитирований - 265,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- 6.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- 25, число цитирований - 37,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3.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- 15, число цитирований – 47,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- 1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РУССКОГО ЯЗЫКА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0,25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ИЛЬЕНКО </a:t>
            </a:r>
            <a:r>
              <a:rPr lang="ru-RU" altLang="ru-RU" sz="2000" b="1" dirty="0"/>
              <a:t>САКМАРА ГЕОРГИЕВНА</a:t>
            </a:r>
            <a:r>
              <a:rPr lang="ru-RU" altLang="ru-RU" b="1" dirty="0"/>
              <a:t>, </a:t>
            </a:r>
            <a:r>
              <a:rPr lang="ru-RU" altLang="ru-RU" dirty="0"/>
              <a:t>1923, член-корреспондент РАО, </a:t>
            </a:r>
            <a:r>
              <a:rPr lang="ru-RU" altLang="ru-RU" dirty="0" smtClean="0"/>
              <a:t>заслуженный деятель науки РФ, почетный </a:t>
            </a:r>
            <a:r>
              <a:rPr lang="ru-RU" altLang="ru-RU" dirty="0"/>
              <a:t>профессор РГПУ им. А.И. Герцена, доктор</a:t>
            </a:r>
            <a:r>
              <a:rPr lang="en-US" altLang="ru-RU" dirty="0"/>
              <a:t> </a:t>
            </a:r>
            <a:r>
              <a:rPr lang="ru-RU" altLang="ru-RU" dirty="0"/>
              <a:t>филологических наук (1964), профессор (1965),  профессор кафедры русского языка.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«О петербургском доме на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Мойке 12 как культурологическом и филологическом средоточии русской истории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XIX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века» (статья,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«Современный русский язык. Синтаксис» (учебник в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соавторстве, 2017).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«Современный русский язык», «Аспекты научной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коммуникации».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119,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660,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22185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 rot="10800000">
            <a:off x="33373080" y="330480"/>
            <a:ext cx="8228160" cy="7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8" name="CustomShape 2"/>
          <p:cNvSpPr/>
          <p:nvPr/>
        </p:nvSpPr>
        <p:spPr>
          <a:xfrm>
            <a:off x="0" y="332640"/>
            <a:ext cx="9106920" cy="652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 кафедре английского языка и </a:t>
            </a:r>
            <a:r>
              <a:rPr lang="ru-RU" sz="20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лингвострановедения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19, НС – 0, УВП – 1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z="20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Преподавателями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кафедры опубликовано 111  работ; 1 преподаватель кафедры защитил докторскую диссертацию, 1 преподаватель кафедры защитил кандидатскую диссертацию; 4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 кафедры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работают над докторскими диссертациями, 3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преподавателя кафедры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работают над кандидатскими диссертациями.</a:t>
            </a:r>
            <a:endParaRPr lang="ru-RU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О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бъем НИР в расчете на одного НПР кафедры за 2017 г.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Заявочная деятельность кафедры: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Результаты голосования: за – 57; против - нет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Picture 2"/>
          <p:cNvPicPr/>
          <p:nvPr/>
        </p:nvPicPr>
        <p:blipFill>
          <a:blip r:embed="rId2"/>
          <a:stretch/>
        </p:blipFill>
        <p:spPr>
          <a:xfrm>
            <a:off x="-35640" y="1556792"/>
            <a:ext cx="9142560" cy="223224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РУССКОЙ ЛИТЕРАТУРЫ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b="1" dirty="0" smtClean="0"/>
              <a:t>      </a:t>
            </a:r>
            <a:r>
              <a:rPr lang="ru-RU" sz="2000" b="1" dirty="0" smtClean="0"/>
              <a:t>АННЕНКОВА </a:t>
            </a:r>
            <a:r>
              <a:rPr lang="ru-RU" sz="2000" b="1" dirty="0"/>
              <a:t>ЕЛЕНА ИВАНОВНА</a:t>
            </a:r>
            <a:r>
              <a:rPr lang="ru-RU" b="1" dirty="0"/>
              <a:t>, </a:t>
            </a:r>
            <a:r>
              <a:rPr lang="ru-RU" dirty="0"/>
              <a:t>1946, </a:t>
            </a:r>
            <a:r>
              <a:rPr lang="ru-RU" dirty="0" smtClean="0"/>
              <a:t>почетный работник высшего профессионального образования РФ, доктор </a:t>
            </a:r>
            <a:r>
              <a:rPr lang="ru-RU" dirty="0"/>
              <a:t>филологических наук (1990), профессор (1992), заведующая кафедрой русской литературы.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год: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«Мировосприятие К.С. Аксакова.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Становление и самовыражение славянофила» (статья,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«История культуры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  эстетика истории в понимании К.С. Аксакова» (статья, 2017).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«Древнерусская литература», «Русский фольклор в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контексте народной культуры», «Русская литература и культура 1-ой половины 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XIX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века».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82,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357,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67890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СОВРЕМЕННЫХ ЕВРОПЕЙСКИХ ЯЗЫКОВ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ЗАЙЦЕВА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НАТАЛЬЯ ЮРЬЕВНА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1962</a:t>
            </a:r>
            <a:r>
              <a:rPr lang="ru-RU" sz="19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почетный работник высшего профессионального образования РФ, </a:t>
            </a:r>
            <a:r>
              <a:rPr lang="ru-RU" sz="19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доктор филологических наук (2003), профессор (2007), профессор кафедры современных европейских языков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 вопросу о параметрах дефиниции» (статья, 2016. РИНЦ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Основы языкознания» (учебное пособие в соавторстве, 2017. РИНЦ).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«Искусство изучать языки. Педагогическое образование»;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«Иностранный язык в сфере профессиональной коммуникации. Французский язык», «Язык изучаемой страны: шведский язык», «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Петербурговедение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на языке изучаемой страны. Шведский язык»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(всего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 электронных курсов).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- 93, число цитирований - 98,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1,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130320" y="116640"/>
            <a:ext cx="8906176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СОВРЕМЕННЫХ ЕВРОПЕЙСКИХ ЯЗЫКОВ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(неполная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занятость —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0,5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ставки)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– 1.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ГАЛУШКО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ТАМАРА ГЕОРГИЕВНА,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1944, доктор филологических наук (1999), профессор (2001), профессор кафедры современных европейских языков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Когнитивно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-дискурсивная матрица перевода» (статья, 2015), «О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дискурсивности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герменевтического круга» 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«Профессионально-ориентированный перевод»,          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«Деловой иностранный язык (немецкий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нет данных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- 86, число цитирований - 26,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СОЦИАЛЬНОГО УПРАВЛЕНИЯ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2"/>
          <p:cNvSpPr/>
          <p:nvPr/>
        </p:nvSpPr>
        <p:spPr>
          <a:xfrm>
            <a:off x="35640" y="1052736"/>
            <a:ext cx="9106920" cy="580994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ИГНАТЬЕВА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ИРИНА ФЕДОРОВНА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1952, доктор философских наук (1996), профессор (1999), профессор кафедры социального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управления.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35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«Туристская деятельность: организация, экономика, политика» (монография, 2014),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«Организация туристской деятельности» (учебное пособие, 2015).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«Организация туристской деятельности», «Вну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тренний и въездной туризм», «Разработка и продвижение турпродукта»; </a:t>
            </a:r>
          </a:p>
          <a:p>
            <a:pPr>
              <a:lnSpc>
                <a:spcPct val="8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Анимация в туризме».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129,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- 1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35640" y="116640"/>
            <a:ext cx="9106920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СОЦИАЛЬНОГО УПРАВЛЕНИЯ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(полная занятость)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-1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</a:p>
          <a:p>
            <a:pPr algn="ctr">
              <a:lnSpc>
                <a:spcPct val="100000"/>
              </a:lnSpc>
            </a:pP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КОНДРАШИН АЛЕКСАНДР ВАСИЛЬЕВИЧ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1951, доктор военных наук (2011), доцент (2007), профессор кафедры социального управления.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«Интерактивные технологии в обучении менеджменту» (учебное пособие, 2015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Формирование антикоррупционной культуры» (монография в соавторстве, 2016).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«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Теория и практика государственного и муниципального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управления», «Теория и механизмы современного государственного управления»,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«Государственная политика в образовании»;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Теория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государства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права».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- 47, число цитирований - 53,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35640" y="116640"/>
            <a:ext cx="9106920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СОЦИАЛЬНОГО УПРАВЛЕНИЯ 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(полная занятость)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-1.</a:t>
            </a:r>
            <a:endParaRPr lang="ru-RU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endParaRPr lang="ru-RU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ПАНФИЛОВА АЛЬВИНА ПАВЛОВНА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1941,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почетный работник высшего профессионального образования РФ, доктор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педагогических наук (2001), профессор (2002), профессор кафедры социального управления.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53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«Культура речи и деловое общение» (учебное пособие в соавторстве, 2016), «Дополнительное образование: менеджмент образовательных услуг» (учебник в  соавторстве,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«Деловые коммуникации», «Коммуникации в гостиничных и туристских предприятиях», «Интерактивные технологии в учебном процессе».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- 152, число цитирований - 2165,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- 20.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СОЦИАЛЬНОГО УПРАВЛЕНИЯ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0,75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ЗАРУБИН </a:t>
            </a:r>
            <a:r>
              <a:rPr lang="ru-RU" altLang="ru-RU" sz="2000" b="1" dirty="0"/>
              <a:t>ВАЛЕРИЙ ГРИГОРЬЕВИЧ, </a:t>
            </a:r>
            <a:r>
              <a:rPr lang="ru-RU" altLang="ru-RU" dirty="0"/>
              <a:t>1955, доктор социологических наук (1998), профессор (2001), профессор кафедры социального </a:t>
            </a:r>
            <a:r>
              <a:rPr lang="ru-RU" altLang="ru-RU" dirty="0" smtClean="0"/>
              <a:t>управления.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15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«Экономика знаний как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фактор формирования нового качества партнерских отношений между вузами и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работодателями» (статья, 2015),  «Социология управления: конструирование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предметного поля науки» (статья,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«Организация и методология научного исследования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государственного и муниципального управления», «Методы прогнозирования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кризисных ситуаций», «Управление рисками в туризме».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330,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23298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СОЦИАЛЬНОГО УПРАВЛЕНИЯ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0" y="908640"/>
            <a:ext cx="9036496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СЕМЕНИХИН </a:t>
            </a:r>
            <a:r>
              <a:rPr lang="ru-RU" altLang="ru-RU" sz="2000" b="1" dirty="0"/>
              <a:t>АНДРЕЙ ЛЕОНИДОВИЧ, </a:t>
            </a:r>
            <a:r>
              <a:rPr lang="ru-RU" altLang="ru-RU" dirty="0"/>
              <a:t>1957, доктор военных наук (1998), профессор (2005), профессор кафедры социального </a:t>
            </a:r>
            <a:r>
              <a:rPr lang="ru-RU" altLang="ru-RU" dirty="0" smtClean="0"/>
              <a:t>управления.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«Влияние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криптовалюты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экономику страны» (статья,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2015), «Формирование антикоррупционной культуры»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(монография в соавторстве, 2016)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Лекционный курс: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«Теория организации».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14,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136, и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и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05839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СОЦИАЛЬНОГО УПРАВЛЕНИЯ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-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0,25 ставки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sz="2000" b="1" dirty="0" smtClean="0"/>
              <a:t>         АВДЕЕВ </a:t>
            </a:r>
            <a:r>
              <a:rPr lang="ru-RU" altLang="ru-RU" sz="2000" b="1" dirty="0"/>
              <a:t>ЮРИЙ ВАСИЛЬЕВИЧ, </a:t>
            </a:r>
            <a:r>
              <a:rPr lang="ru-RU" altLang="ru-RU" dirty="0"/>
              <a:t>1952, заслуженный работник физической культуры РФ, кандидат педагогических наук (2006), депутат Законодательного собрания Санкт-Петербурга, председатель профильной </a:t>
            </a:r>
            <a:r>
              <a:rPr lang="ru-RU" altLang="ru-RU" dirty="0" smtClean="0"/>
              <a:t>Комиссии </a:t>
            </a:r>
            <a:r>
              <a:rPr lang="ru-RU" altLang="ru-RU" dirty="0"/>
              <a:t>по вопросам физической культуры и спорта, председатель Олимпийского совета Санкт-Петербурга, профессор кафедры социального управления по совместительству.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altLang="ru-RU" dirty="0" smtClean="0"/>
              <a:t>«</a:t>
            </a:r>
            <a:r>
              <a:rPr lang="ru-RU" altLang="ru-RU" dirty="0"/>
              <a:t>Сравнительный анализ </a:t>
            </a:r>
            <a:r>
              <a:rPr lang="ru-RU" altLang="ru-RU" dirty="0" smtClean="0"/>
              <a:t>показателей </a:t>
            </a:r>
            <a:r>
              <a:rPr lang="ru-RU" altLang="ru-RU" dirty="0"/>
              <a:t>соревновательной </a:t>
            </a:r>
            <a:r>
              <a:rPr lang="ru-RU" altLang="ru-RU" dirty="0" smtClean="0"/>
              <a:t>деятельности борцов-юниоров вольного стиля» </a:t>
            </a:r>
            <a:r>
              <a:rPr lang="ru-RU" altLang="ru-RU" dirty="0"/>
              <a:t>(</a:t>
            </a:r>
            <a:r>
              <a:rPr lang="ru-RU" altLang="ru-RU" dirty="0" smtClean="0"/>
              <a:t>статья, 2011), «Особенности структуры соревновательных поединков в современной женской вольной борьбе» (статья, 2012).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Лекционный курс: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«Менеджмент в спорте».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57;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- 2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8504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ТЕОРИИ И ИСТОРИИ КУЛЬТУРЫ</a:t>
            </a: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МАГИДОВИЧ МАРИНА ЛЕОНИДОВНА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1966,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доктор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социологических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(2006), профессор  (2015),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кафедры теории и истории культуры.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лет: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42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«Потенциал культурных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индустрий в улучшении качества жизни молодых поколений Кольского Севера»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(статья, 2017. РИНЦ), «Мировая и отечественная художественная культура»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(учебно-методическое пособие в соавторстве,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«Теория культуры», «Социология культуры», «История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художественной культуры», «Современная мировая художественная культура»,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«Культурные индустрии Санкт-Петербурга».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3 грантов РГНФ (2013, 2014 гг.).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2014 г. – 1 заявка (РГНФ).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52,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21727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116640"/>
            <a:ext cx="8228160" cy="14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2"/>
          <p:cNvSpPr/>
          <p:nvPr/>
        </p:nvSpPr>
        <p:spPr>
          <a:xfrm>
            <a:off x="107640" y="116640"/>
            <a:ext cx="8927640" cy="66967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ИНТЕНСИВНОГО ОБУЧЕНИЯ РУССКОМУ ЯЗЫКУ КАК ИНОСТРАННОМУ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ЗАВЕДУЮЩИЙ КАФЕДРОЙ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(полная занятость)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-1.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ГАВРИЛОВА ВАЛЕНТИНА ЛЕОНИДОВНА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1957, почетный работник высшего профессионального образования РФ, кандидат филологических наук (1984), доцент (1987), заведующая кафедрой  интенсивного обучения русскому языку как иностранному.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Отчетный период – 3 года: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  Основные работы из 16 опубликованных: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«Такие разные праздники.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Лингвокультурологический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аспект  в обучении иностранных учащихся русскому языку» (статья, 2015), «Русский язык как иностранный. Актуальный разговор» (учебное пособие в соавторстве, 2017).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Лекционные курсы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«Теория и практика создания учебников нового поколения по русскому языку для иностранцев», «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Текстотека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учебника как основа формирования социокультурной компетенции иностранных учащихся», «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Лингвокультурология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изучение  и преподавание в иностранной аудитории».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Научное руководство: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Наличие грантов: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исполнитель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ФЦП «Русский язык»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(2016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2017 гг.).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Заявочная деятельность: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   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1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Наукометрические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показатели: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8" name="Picture 2"/>
          <p:cNvPicPr/>
          <p:nvPr/>
        </p:nvPicPr>
        <p:blipFill>
          <a:blip r:embed="rId2"/>
          <a:stretch/>
        </p:blipFill>
        <p:spPr>
          <a:xfrm>
            <a:off x="73080" y="5445224"/>
            <a:ext cx="8996400" cy="136815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ТЕОРЕТИЧЕСКОЙ ФИЗИКИ И АСТРОНОМИИ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полная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занятость — 0,25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ставки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35640" y="835200"/>
            <a:ext cx="9106920" cy="6027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ТРИФОНОВ ЕВГЕНИЙ ДМИТРИЕВИЧ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1932, почетный работник высшего профессионального образования РФ, почетный профессор РГПУ им. 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А.И. Герцена, доктор физико-математических наук (1972), профессор (1973), профессор кафедры теоретической физики и астрономии.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5 лет: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«Теории рассеяния света </a:t>
            </a:r>
            <a:r>
              <a:rPr lang="ru-RU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бозе-эйнштеновским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конденсатом разреженного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газа»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(статья в соавторстве, 2015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),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«Влияние фотонной импульсной отдачи на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сверхизлучательное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рассеяние света от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конденсата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Бозе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-Эйнштейна разреженного газа»(статья  в соавторстве, 2016).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«Физика конденсированного состояния», «Термодинамика»,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«Квантовая теория излучения».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проекта МО и Н РФ (2013 г.), руководитель гранта РФФИ (2015 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014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г. - подано 2 заявки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(1 проект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МО и Н РФ, </a:t>
            </a:r>
            <a:endParaRPr lang="ru-RU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РФФИ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работ-144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число цитирований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1126,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- 87, число цитирований - 781, 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15.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работ-75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число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цитирований-601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ндекс </a:t>
            </a:r>
            <a:r>
              <a:rPr lang="ru-RU" sz="16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- 10.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ТЕОРИИ ПРАВА И ГРАЖДАНСКО-ПРАВОВОГО ОБРАЗОВАНИЯ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— 0,15 ставки)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НУРЫШЕВ ГЕННАДИЙ НИКОЛАЕВИЧ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1946,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заслуженный учитель РФ, доктор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политических наук (2006), профессор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(2009),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кафедры теории права и гражданско-правового образования.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5 лет: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70 опубликованных: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«Россия в геополитических процессах начала XX века» (статья, 2017), «Информационно-психологические операции в системе гибридных войн» 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«Правовые способы разрешения конфликтов», «Юридическая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конфликтология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»;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«Защита прав человека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в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конфликте»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- 67, число цитирований - 147,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130320" y="116640"/>
            <a:ext cx="9034560" cy="864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УПРАВЛЕНИЯ ОБРАЗОВАНИЕМ И КАДРОВОГО МЕНЕДЖМЕНТА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35640" y="1124744"/>
            <a:ext cx="9106920" cy="573793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ГЕЛИХ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ОЛЕГ ЯКОВЛЕВИЧ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1954, почетный работник высшего профессионального образования РФ, доктор философских наук (2004), профессор (2008), профессор кафедры управления образованием и кадрового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менеджмента.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36 опубликованных: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«Ненасильственный нажим»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его возможности в управлении» (статья, 2017), «Социальный индивид и институт управления» (статья,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«Современные проблемы управления персоналом», «Управление персоналом организации», «Исследование систем управления»;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«Модуль "Философия управления персоналом"».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руководитель гранта РГНФ (2015 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- 141, число цитирований - 230,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- 8.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45;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10; 4 - недействительных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CustomShape 1"/>
          <p:cNvSpPr/>
          <p:nvPr/>
        </p:nvSpPr>
        <p:spPr>
          <a:xfrm>
            <a:off x="-3528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2"/>
          <p:cNvSpPr/>
          <p:nvPr/>
        </p:nvSpPr>
        <p:spPr>
          <a:xfrm>
            <a:off x="35640" y="116640"/>
            <a:ext cx="9106920" cy="6746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</a:t>
            </a: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УПРАВЛЕНИЯ ОБРАЗОВАНИЕМ И КАДРОВОГО МЕНЕДЖМЕНТА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(полная занятость)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- 1.</a:t>
            </a: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endParaRPr lang="ru-RU" sz="20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ДОЛМАТОВ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АЛЕКСАНДР ВАСИЛЬЕВИЧ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1959, доктор педагогических наук (1999), профессор (2004), профессор кафедры управления образованием и кадрового менеджмента.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23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«Культура речи и деловое общение» (учебник, 2017), «Ответственность научного руководителя как фактор эффективности подготовки научного исследователя» (статья в соавторстве, 2017. РИНЦ).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«Менеджмент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процессов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подготовки и реализации 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образовательных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программ»,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«Математические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методы управления персоналом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»,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«Креативные технологии  управленческой деятельности».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аспирант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- 117, число цитирований - 398,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41;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-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18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УПРАВЛЕНИЯ ОБРАЗОВАНИЕМ И КАДРОВОГО МЕНЕДЖМЕНТА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0,1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altLang="ru-RU" b="1" dirty="0" smtClean="0"/>
              <a:t>        </a:t>
            </a:r>
            <a:r>
              <a:rPr lang="ru-RU" altLang="ru-RU" sz="2000" b="1" dirty="0" smtClean="0">
                <a:latin typeface="+mj-lt"/>
              </a:rPr>
              <a:t>ОКРЕПИЛОВ </a:t>
            </a:r>
            <a:r>
              <a:rPr lang="ru-RU" altLang="ru-RU" sz="2000" b="1" dirty="0">
                <a:latin typeface="+mj-lt"/>
              </a:rPr>
              <a:t>ВЛАДИМИР ВАЛЕНТИНОВИЧ, </a:t>
            </a:r>
            <a:r>
              <a:rPr lang="ru-RU" altLang="ru-RU" dirty="0">
                <a:latin typeface="+mj-lt"/>
              </a:rPr>
              <a:t>1944, заслуженный деятель науки и техники РФ, академик РАН, доктор экономических наук (1992), профессор (1993), генеральный директор федерального бюджетного учреждения «Тест-С.-Петербург», профессор кафедры управления образованием и кадрового менеджмента по </a:t>
            </a:r>
            <a:r>
              <a:rPr lang="ru-RU" altLang="ru-RU" dirty="0" smtClean="0">
                <a:latin typeface="+mj-lt"/>
              </a:rPr>
              <a:t>совместительству.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62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«Стратегия единства 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точности измерений» (статья в соавторстве,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«Качество – на академическом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уровне» (статья, 2017).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«Менеджмент рисков в образовательной организации»,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«Сертификация профессиональных квалификаций», «Интегрированные системы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менеджмента».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2014 г. – 1 заявка (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КНиВШ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2015 г. – 1 заявка (РНФ).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237,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2433,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21.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55,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182,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1938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130320" y="0"/>
            <a:ext cx="9034560" cy="83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ФИЗИЧЕСКОЙ ЭЛЕКТРОНИКИ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— 0,25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35640" y="764704"/>
            <a:ext cx="9106920" cy="609329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КАСТРО АРАТА РЕНЕ АЛЕХАНДРО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1961, доктор физико-математических наук (2006), профессор (2011), ведущий научный сотрудник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центра коллективного пользования диэлектрической спектроскопии НИИ физики,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кафедры физической электроники по совместительству.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лет: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«Диэлектрическая спектроскопия и молекулярное моделирование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метакрилат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полимеров, содержащих нелинейные оптические хромофоры» (статья в соавторстве, 2016), «Диэлектрические свойства содержащих серебро фото-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термо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-рефракторных стекол в интервале температур от -50 до +250*С: роль гибридных молекулярных кластеров» (статья в соавторстве,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«Научно-исследовательская работа», «Научно-исследовательская практика».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Наличие грантов: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2013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г. -  руководитель 3 проектов МО и Н РФ;  2015 г. - руководитель гранта РФФИ; 2016 г. - руководитель гранта РФФИ;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2017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г. - исполнитель проекта МО и Н РФ.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6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6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2014 г. -подано 5 заявок (2 РНФ, 2 РФФИ, 1 проект МО и Н РФ); 2015 г.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подано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заявки (1 РНФ,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ранты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Президента); 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г. - подана 1 заявка (проект МО и Н РФ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</a:t>
            </a:r>
            <a:r>
              <a:rPr lang="ru-RU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работ- 234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число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цитирований- 532, и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- 10.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работ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66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число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цитирований -109,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количество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работ-76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число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цитирований -129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и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ндекс </a:t>
            </a:r>
            <a:r>
              <a:rPr lang="ru-RU" sz="16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Хирша</a:t>
            </a:r>
            <a:r>
              <a:rPr lang="ru-RU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- 7.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CustomShape 1"/>
          <p:cNvSpPr/>
          <p:nvPr/>
        </p:nvSpPr>
        <p:spPr>
          <a:xfrm>
            <a:off x="130320" y="116640"/>
            <a:ext cx="9034560" cy="96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ФИЛОСОФСКОЙ АНТРОПОЛОГИИ </a:t>
            </a:r>
            <a:endParaRPr lang="ru-RU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ОБЩЕСТВЕННЫХ КОММУНИКАЦИЙ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- 1.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CustomShape 2"/>
          <p:cNvSpPr/>
          <p:nvPr/>
        </p:nvSpPr>
        <p:spPr>
          <a:xfrm>
            <a:off x="35640" y="1196752"/>
            <a:ext cx="9106920" cy="566592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СТЕПАНОВА АННА СЕРГЕЕВНА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1952, доктор философских наук (2005), доцент (1997), профессор кафедры философской антропологии и общественных коммуникаций.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лет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29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«К вопросу об античных философских предпосылках идеи, концептов и принципов педагогической эвристики» (статья, 2015), «Педагогическая философия Яна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Амоса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Коменского и В.Ф. Одоевского» (статья, 2017).</a:t>
            </a:r>
          </a:p>
          <a:p>
            <a:pPr>
              <a:lnSpc>
                <a:spcPct val="80000"/>
              </a:lnSpc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«Становление классических философских традиций», «Древний язык в генезисе философских понятий», «История философии».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г.- подана 1 заявка (РГНФ), 2017 г. - подана 1 заявка (РФФИ).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- 82, число цитирований - 160,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130320" y="116640"/>
            <a:ext cx="9034560" cy="7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ЭКОНОМИЧЕСКОЙ ТЕОРИИ И ЭКОНОМИЧЕСКОГО ОБРАЗОВАНИЯ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35640" y="1124744"/>
            <a:ext cx="9106920" cy="573793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       ДРУЖИНИНА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СВЕТЛАНА ВЛАДИМИРОВНА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1954, доктор экономических наук (2002), профессор (2006), профессор кафедры экономической теории и экономического образования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Отчетный 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«Рынок труда в системе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рыночного хозяйства 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XXI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века. Региональный аспект» (статья в соавторстве, 2015.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РИНЦ), «Эволюция экономического сознания: методологический аспект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исследования» (статья в соавторстве, 2016. РИНЦ).</a:t>
            </a:r>
          </a:p>
          <a:p>
            <a:pPr>
              <a:lnSpc>
                <a:spcPct val="80000"/>
              </a:lnSpc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«Экономика», «Экономика образования»,  </a:t>
            </a:r>
          </a:p>
          <a:p>
            <a:pPr>
              <a:lnSpc>
                <a:spcPct val="80000"/>
              </a:lnSpc>
            </a:pPr>
            <a:r>
              <a:rPr lang="ru-RU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moodle.herzen.spb.ru: «Экономика труда». 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 аспирант.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- 43, число цитирований - 92,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- 4.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35640" y="188640"/>
            <a:ext cx="9106920" cy="667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endParaRPr lang="ru-RU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КАФЕДРА ЭКОНОМИЧЕСКОЙ ТЕОРИИ И ЭКОНОМИЧЕСКОГО ОБРАЗОВАНИЯ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(неполная занятость – 0,25 ставки)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         Подано заявлений - 1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.</a:t>
            </a:r>
          </a:p>
          <a:p>
            <a:pPr algn="ctr">
              <a:lnSpc>
                <a:spcPct val="100000"/>
              </a:lnSpc>
            </a:pPr>
            <a:endParaRPr lang="ru-RU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СКЛЯР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МОИСЕЙ АБРАМОВИЧ,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935,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почетный работник высшего профессионального образования РФ,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почетный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профессор РГПУ им. А.И.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Герцена, доктор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экономических наук (1988), профессор (1989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кафедры  экономической теории и экономического образования.  </a:t>
            </a:r>
            <a:endParaRPr lang="ru-RU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3 года: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«Средний класс в России: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категории идентификации» (статья, 2015),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«Экономика.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Основы экономической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теории» (учебник в соавторстве, 2017).</a:t>
            </a:r>
          </a:p>
          <a:p>
            <a:pPr>
              <a:lnSpc>
                <a:spcPct val="80000"/>
              </a:lnSpc>
            </a:pP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курсы: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«Ценообразование», «Ценовая политика фирмы», «Ценообразование на рынке образовательных услуг».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- 67, число цитирований - 61,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- 2.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ЭСТЕТИКИ И ЭТИКИ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(неполная занятость — 0,25 ставки)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- 1.</a:t>
            </a:r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ПИГРОВ КОНСТАНТИН СЕМЕНОВИЧ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1938, доктор философских наук (1985), профессор (1989), профессор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кафедры социальной философии и философии истории института философии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Санкт-Петербургского государственного университета.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200 опубликованных: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«Смысл творчества: между </a:t>
            </a:r>
            <a:r>
              <a:rPr lang="ru-RU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Dasein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и инновацией» (статья в соавторстве, 2017), «Бытие и возраст» (монография в соавторстве, 2017).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Лекционные курсы: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«Инструменты и методы работы с </a:t>
            </a:r>
            <a:r>
              <a:rPr lang="ru-RU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социотекстом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», «Философия образования».</a:t>
            </a:r>
            <a:r>
              <a:rPr lang="ru-RU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 </a:t>
            </a:r>
            <a:endParaRPr lang="ru-RU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гранта РГНФ (2015 г.)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164,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534,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- 0, число цитирований - 0,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работ- 0, число цитирований – 0, 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68380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57200" y="188640"/>
            <a:ext cx="8228160" cy="2880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0" y="476672"/>
            <a:ext cx="9142560" cy="63798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Данные по кафедре интенсивного обучения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русскому языку как иностранному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Штатный состав: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ППС – 17, НС – 0, УВП – 2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Преподавателями кафедры опубликовано 103 работы, в том числе 7 учебно-методических; 1 преподаватель кафедры защитил кандидатскую диссертацию; 2 преподавателя работают над кандидатскими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диссертациями; преподаватели кафедры являются исполнителями ФЦП «Русский язык» (2016 – 2017 гг.).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Объем НИР в расчете на 1 НПР кафедры за 2017 г.: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нет данных.</a:t>
            </a:r>
            <a:r>
              <a:rPr lang="ru-RU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Заявочная деятельность кафедры: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2015 г. –  2 заявки (фонд «Русский мир»), 2016 г.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заявки (1 фонд «Русский мир», 2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РГНФ),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2017 г. –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заявка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(Р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ФФИ).   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Поддержано заявок – </a:t>
            </a: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0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40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57; против - нет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" name="Picture 2"/>
          <p:cNvPicPr/>
          <p:nvPr/>
        </p:nvPicPr>
        <p:blipFill>
          <a:blip r:embed="rId2"/>
          <a:stretch/>
        </p:blipFill>
        <p:spPr>
          <a:xfrm>
            <a:off x="17640" y="1700808"/>
            <a:ext cx="9106200" cy="230425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ЯЗЫКОВОГО И ЛИТЕРАТУРНОГО ОБРАЗОВАНИЯ РЕБЕНКА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ДОБРОВА ГАЛИНА РАДМИРОВНА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1958,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доктор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филологических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(2006), профессор (2011),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кафедры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языкового и литературного образования ребенка.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лет: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«Личные имена в детской речи: процесс освоения» (статья, 2014.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Scopus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«О готовности учителей начальной школы к обучению детей-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инофонов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русскому языку» (статья в соавторстве, 2016).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«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Фонетика и графика русского языка», «Детская речь с элементами языкознания», «Лингвистика детской речи с основами психолингвистики», «Вариативность речевого развития детей в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полиязычной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среде»;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Лексика и словообразование русского языка с практикумом».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исполнитель проекта МО и Н РФ (2013 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Microsoft YaHei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100,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259,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57745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ЯЗЫКОВОГО И ЛИТЕРАТУРНОГО ОБРАЗОВАНИЯ РЕБЕНКА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(неполная занятость – 0,5 ставки)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908640"/>
            <a:ext cx="9106920" cy="5954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САВЕЛЬЕВА ЛАРИСА ВЛАДИМИРОВНА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1959,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доктор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педагогических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(2009), доцент (1998),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кафедры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языкового и литературного образования ребенка.</a:t>
            </a:r>
          </a:p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Отчетный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период – 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года: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11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«Концептуальные основы начального курса русского языка в УМК «Диалог»» (статья, 2015),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«Познавательный потенциал младших школьников в овладении родным языком и его реализация при обучении орфографии» (монография, 2017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«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Концепции современного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чального языкового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образования», «Методика преподавания русского языка в 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полиязычной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школе»,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moodle.herzen.spb.ru: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Методика начального языкового образования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», 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Методическая комиссия по ЭО и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ДОТ».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 аспиранта.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133,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0.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3690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Представление к ученым званиям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6561370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-16024"/>
            <a:ext cx="9036496" cy="68133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450"/>
              </a:spcBef>
            </a:pPr>
            <a:endParaRPr lang="ru-RU" altLang="ru-RU" sz="18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</a:pPr>
            <a:r>
              <a:rPr lang="ru-RU" altLang="ru-RU" sz="1800" b="1" dirty="0" smtClean="0">
                <a:solidFill>
                  <a:srgbClr val="000000"/>
                </a:solidFill>
              </a:rPr>
              <a:t>ШЕВЦОВ </a:t>
            </a:r>
            <a:r>
              <a:rPr lang="ru-RU" altLang="ru-RU" sz="1800" b="1" dirty="0">
                <a:solidFill>
                  <a:srgbClr val="000000"/>
                </a:solidFill>
              </a:rPr>
              <a:t>АЛЕКСЕЙ ВЛАДИМИРОВИЧ, </a:t>
            </a:r>
            <a:r>
              <a:rPr lang="ru-RU" altLang="ru-RU" sz="1800" dirty="0">
                <a:solidFill>
                  <a:srgbClr val="000000"/>
                </a:solidFill>
              </a:rPr>
              <a:t>1963,  доктор филологических наук (1999),  доцент по кафедре истории и теории социологии (2007), профессор кафедры социологии и религиоведения. </a:t>
            </a:r>
          </a:p>
          <a:p>
            <a:pPr algn="l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К </a:t>
            </a:r>
            <a:r>
              <a:rPr lang="ru-RU" altLang="ru-RU" sz="1800" b="1" i="1" dirty="0">
                <a:solidFill>
                  <a:srgbClr val="000000"/>
                </a:solidFill>
              </a:rPr>
              <a:t>ученому званию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профессора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22.00.04 – Социальные структуры, институты и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процессы.</a:t>
            </a:r>
          </a:p>
          <a:p>
            <a:pPr algn="l">
              <a:lnSpc>
                <a:spcPct val="90000"/>
              </a:lnSpc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Стаж </a:t>
            </a:r>
            <a:r>
              <a:rPr lang="ru-RU" altLang="ru-RU" sz="1800" dirty="0">
                <a:solidFill>
                  <a:srgbClr val="000000"/>
                </a:solidFill>
              </a:rPr>
              <a:t>педагогической работы в вузе – 14 </a:t>
            </a:r>
            <a:r>
              <a:rPr lang="ru-RU" altLang="ru-RU" sz="1800" dirty="0" smtClean="0">
                <a:solidFill>
                  <a:srgbClr val="000000"/>
                </a:solidFill>
              </a:rPr>
              <a:t>лет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22.00.04 – Социальные структуры, институты и процессы. </a:t>
            </a:r>
            <a:endParaRPr lang="ru-RU" altLang="ru-RU" sz="1800" dirty="0" smtClean="0">
              <a:solidFill>
                <a:srgbClr val="000000"/>
              </a:solidFill>
            </a:endParaRPr>
          </a:p>
          <a:p>
            <a:pPr algn="l">
              <a:spcBef>
                <a:spcPts val="450"/>
              </a:spcBef>
            </a:pPr>
            <a:r>
              <a:rPr lang="ru-RU" altLang="ru-RU" sz="1800" b="1" dirty="0" smtClean="0">
                <a:solidFill>
                  <a:srgbClr val="000000"/>
                </a:solidFill>
              </a:rPr>
              <a:t>Имеет</a:t>
            </a:r>
            <a:r>
              <a:rPr lang="ru-RU" altLang="ru-RU" sz="1800" dirty="0" smtClean="0">
                <a:solidFill>
                  <a:srgbClr val="000000"/>
                </a:solidFill>
              </a:rPr>
              <a:t> 24 учебных </a:t>
            </a:r>
            <a:r>
              <a:rPr lang="ru-RU" altLang="ru-RU" sz="1800" dirty="0">
                <a:solidFill>
                  <a:srgbClr val="000000"/>
                </a:solidFill>
              </a:rPr>
              <a:t>издания и </a:t>
            </a:r>
            <a:r>
              <a:rPr lang="ru-RU" altLang="ru-RU" sz="1800" dirty="0" smtClean="0">
                <a:solidFill>
                  <a:srgbClr val="000000"/>
                </a:solidFill>
              </a:rPr>
              <a:t>65 </a:t>
            </a:r>
            <a:r>
              <a:rPr lang="ru-RU" altLang="ru-RU" sz="1800" dirty="0">
                <a:solidFill>
                  <a:srgbClr val="000000"/>
                </a:solidFill>
              </a:rPr>
              <a:t>научных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работ,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в том числе</a:t>
            </a:r>
            <a:r>
              <a:rPr lang="ru-RU" altLang="ru-RU" sz="1800" dirty="0" smtClean="0">
                <a:solidFill>
                  <a:srgbClr val="000000"/>
                </a:solidFill>
              </a:rPr>
              <a:t> 13 учебных и 31 научную работу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22.00.04 – Социальные структуры, институты и </a:t>
            </a:r>
            <a:r>
              <a:rPr lang="ru-RU" altLang="ru-RU" sz="1800" dirty="0" smtClean="0">
                <a:solidFill>
                  <a:srgbClr val="000000"/>
                </a:solidFill>
              </a:rPr>
              <a:t>процессы.</a:t>
            </a:r>
          </a:p>
          <a:p>
            <a:pPr algn="l">
              <a:spcBef>
                <a:spcPts val="450"/>
              </a:spcBef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За </a:t>
            </a:r>
            <a:r>
              <a:rPr lang="ru-RU" altLang="ru-RU" sz="1800" b="1" i="1" dirty="0">
                <a:solidFill>
                  <a:srgbClr val="000000"/>
                </a:solidFill>
              </a:rPr>
              <a:t>последние 5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лет </a:t>
            </a:r>
            <a:r>
              <a:rPr lang="ru-RU" altLang="ru-RU" sz="1800" dirty="0" smtClean="0">
                <a:solidFill>
                  <a:srgbClr val="000000"/>
                </a:solidFill>
              </a:rPr>
              <a:t>опубликовал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по </a:t>
            </a:r>
            <a:r>
              <a:rPr lang="ru-RU" altLang="ru-RU" sz="1800" dirty="0">
                <a:solidFill>
                  <a:srgbClr val="000000"/>
                </a:solidFill>
              </a:rPr>
              <a:t>научной специальности, указанной в аттестационном </a:t>
            </a:r>
            <a:r>
              <a:rPr lang="ru-RU" altLang="ru-RU" sz="1800" dirty="0" smtClean="0">
                <a:solidFill>
                  <a:srgbClr val="000000"/>
                </a:solidFill>
              </a:rPr>
              <a:t>деле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4 </a:t>
            </a:r>
            <a:r>
              <a:rPr lang="ru-RU" altLang="ru-RU" sz="1800" b="1" dirty="0">
                <a:solidFill>
                  <a:srgbClr val="000000"/>
                </a:solidFill>
              </a:rPr>
              <a:t>учебных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издания </a:t>
            </a:r>
            <a:r>
              <a:rPr lang="ru-RU" altLang="ru-RU" sz="1800" dirty="0">
                <a:solidFill>
                  <a:srgbClr val="000000"/>
                </a:solidFill>
              </a:rPr>
              <a:t>и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5 </a:t>
            </a:r>
            <a:r>
              <a:rPr lang="ru-RU" altLang="ru-RU" sz="1800" b="1" dirty="0">
                <a:solidFill>
                  <a:srgbClr val="000000"/>
                </a:solidFill>
              </a:rPr>
              <a:t>научных </a:t>
            </a:r>
            <a:r>
              <a:rPr lang="ru-RU" altLang="ru-RU" sz="1800" b="1" dirty="0" smtClean="0">
                <a:solidFill>
                  <a:srgbClr val="000000"/>
                </a:solidFill>
              </a:rPr>
              <a:t>трудов </a:t>
            </a:r>
            <a:r>
              <a:rPr lang="ru-RU" altLang="ru-RU" sz="1800" dirty="0">
                <a:solidFill>
                  <a:srgbClr val="000000"/>
                </a:solidFill>
              </a:rPr>
              <a:t>в рецензируемых научных </a:t>
            </a:r>
            <a:r>
              <a:rPr lang="ru-RU" altLang="ru-RU" sz="1800" dirty="0" smtClean="0">
                <a:solidFill>
                  <a:srgbClr val="000000"/>
                </a:solidFill>
              </a:rPr>
              <a:t>изданиях, используемых в педагогической практике, в том числе: </a:t>
            </a:r>
          </a:p>
          <a:p>
            <a:pPr marL="285750" indent="-285750" algn="l">
              <a:spcBef>
                <a:spcPts val="450"/>
              </a:spcBef>
              <a:buFontTx/>
              <a:buChar char="-"/>
            </a:pPr>
            <a:r>
              <a:rPr lang="ru-RU" altLang="ru-RU" sz="1800" dirty="0" smtClean="0">
                <a:solidFill>
                  <a:srgbClr val="000000"/>
                </a:solidFill>
              </a:rPr>
              <a:t>Электоральная социология</a:t>
            </a:r>
            <a:r>
              <a:rPr lang="ru-RU" altLang="ru-RU" sz="1800" dirty="0">
                <a:solidFill>
                  <a:srgbClr val="000000"/>
                </a:solidFill>
              </a:rPr>
              <a:t> </a:t>
            </a:r>
            <a:r>
              <a:rPr lang="ru-RU" altLang="ru-RU" sz="1800" dirty="0" smtClean="0">
                <a:solidFill>
                  <a:srgbClr val="000000"/>
                </a:solidFill>
              </a:rPr>
              <a:t>(учебно-методическое </a:t>
            </a:r>
            <a:r>
              <a:rPr lang="ru-RU" altLang="ru-RU" sz="1800" dirty="0">
                <a:solidFill>
                  <a:srgbClr val="000000"/>
                </a:solidFill>
              </a:rPr>
              <a:t>пособие), СПБ</a:t>
            </a:r>
            <a:r>
              <a:rPr lang="ru-RU" altLang="ru-RU" sz="1800" dirty="0" smtClean="0">
                <a:solidFill>
                  <a:srgbClr val="000000"/>
                </a:solidFill>
              </a:rPr>
              <a:t>.: Изд-во РГПУ им. А. И. Герцена, </a:t>
            </a:r>
            <a:r>
              <a:rPr lang="ru-RU" altLang="ru-RU" sz="1800" dirty="0">
                <a:solidFill>
                  <a:srgbClr val="000000"/>
                </a:solidFill>
              </a:rPr>
              <a:t>2016. 263 с</a:t>
            </a:r>
            <a:r>
              <a:rPr lang="ru-RU" altLang="ru-RU" sz="180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 algn="l">
              <a:spcBef>
                <a:spcPts val="450"/>
              </a:spcBef>
              <a:buFontTx/>
              <a:buChar char="-"/>
            </a:pPr>
            <a:r>
              <a:rPr lang="ru-RU" altLang="ru-RU" sz="1800" dirty="0">
                <a:solidFill>
                  <a:srgbClr val="000000"/>
                </a:solidFill>
              </a:rPr>
              <a:t>Российская электронная социология и теория рационального </a:t>
            </a:r>
            <a:r>
              <a:rPr lang="ru-RU" altLang="ru-RU" sz="1800" dirty="0" smtClean="0">
                <a:solidFill>
                  <a:srgbClr val="000000"/>
                </a:solidFill>
              </a:rPr>
              <a:t>выбора (научная статья) </a:t>
            </a:r>
          </a:p>
          <a:p>
            <a:pPr algn="l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// </a:t>
            </a:r>
            <a:r>
              <a:rPr lang="ru-RU" altLang="ru-RU" sz="1800" dirty="0">
                <a:solidFill>
                  <a:srgbClr val="000000"/>
                </a:solidFill>
              </a:rPr>
              <a:t>Вестник Санкт-Петербургского университета. </a:t>
            </a:r>
            <a:r>
              <a:rPr lang="ru-RU" altLang="ru-RU" sz="1800" dirty="0" smtClean="0">
                <a:solidFill>
                  <a:srgbClr val="000000"/>
                </a:solidFill>
              </a:rPr>
              <a:t>Сер.12</a:t>
            </a:r>
            <a:r>
              <a:rPr lang="ru-RU" altLang="ru-RU" sz="1800" dirty="0">
                <a:solidFill>
                  <a:srgbClr val="000000"/>
                </a:solidFill>
              </a:rPr>
              <a:t>: Психология, социология, психология. </a:t>
            </a:r>
            <a:r>
              <a:rPr lang="ru-RU" altLang="ru-RU" sz="1800" dirty="0" smtClean="0">
                <a:solidFill>
                  <a:srgbClr val="000000"/>
                </a:solidFill>
              </a:rPr>
              <a:t>2015. 0,7п.л.</a:t>
            </a:r>
          </a:p>
          <a:p>
            <a:pPr algn="l">
              <a:spcBef>
                <a:spcPts val="450"/>
              </a:spcBef>
            </a:pPr>
            <a:r>
              <a:rPr lang="ru-RU" altLang="ru-RU" sz="1800" b="1" i="1" dirty="0" smtClean="0">
                <a:solidFill>
                  <a:srgbClr val="000000"/>
                </a:solidFill>
              </a:rPr>
              <a:t>Читает </a:t>
            </a:r>
            <a:r>
              <a:rPr lang="ru-RU" altLang="ru-RU" sz="1800" b="1" i="1" dirty="0">
                <a:solidFill>
                  <a:srgbClr val="000000"/>
                </a:solidFill>
              </a:rPr>
              <a:t>лекционные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курсы: </a:t>
            </a:r>
          </a:p>
          <a:p>
            <a:pPr algn="l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Социология религии; Политическая социология; Современные </a:t>
            </a:r>
            <a:r>
              <a:rPr lang="ru-RU" altLang="ru-RU" sz="1800" dirty="0">
                <a:solidFill>
                  <a:srgbClr val="000000"/>
                </a:solidFill>
              </a:rPr>
              <a:t>социологические </a:t>
            </a:r>
            <a:r>
              <a:rPr lang="ru-RU" altLang="ru-RU" sz="1800" dirty="0" smtClean="0">
                <a:solidFill>
                  <a:srgbClr val="000000"/>
                </a:solidFill>
              </a:rPr>
              <a:t>теории.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algn="l">
              <a:spcBef>
                <a:spcPts val="450"/>
              </a:spcBef>
            </a:pPr>
            <a:r>
              <a:rPr lang="ru-RU" altLang="ru-RU" sz="1800" dirty="0" smtClean="0">
                <a:solidFill>
                  <a:srgbClr val="000000"/>
                </a:solidFill>
              </a:rPr>
              <a:t>Подготовил </a:t>
            </a:r>
            <a:r>
              <a:rPr lang="ru-RU" altLang="ru-RU" sz="1800" dirty="0">
                <a:solidFill>
                  <a:srgbClr val="000000"/>
                </a:solidFill>
              </a:rPr>
              <a:t>в качестве научного руководителя </a:t>
            </a:r>
            <a:r>
              <a:rPr lang="ru-RU" altLang="ru-RU" sz="1800" b="1" i="1" dirty="0">
                <a:solidFill>
                  <a:srgbClr val="000000"/>
                </a:solidFill>
              </a:rPr>
              <a:t>3 кандидатов социологических наук</a:t>
            </a:r>
            <a:r>
              <a:rPr lang="ru-RU" altLang="ru-RU" sz="1800" i="1" dirty="0">
                <a:solidFill>
                  <a:srgbClr val="000000"/>
                </a:solidFill>
              </a:rPr>
              <a:t>, </a:t>
            </a:r>
            <a:r>
              <a:rPr lang="ru-RU" altLang="ru-RU" sz="1800" dirty="0">
                <a:solidFill>
                  <a:srgbClr val="000000"/>
                </a:solidFill>
              </a:rPr>
              <a:t>в том числе по заявленной </a:t>
            </a:r>
            <a:r>
              <a:rPr lang="ru-RU" altLang="ru-RU" sz="1800" dirty="0" smtClean="0">
                <a:solidFill>
                  <a:srgbClr val="000000"/>
                </a:solidFill>
              </a:rPr>
              <a:t>деятельности </a:t>
            </a:r>
            <a:r>
              <a:rPr lang="ru-RU" altLang="ru-RU" sz="1800" b="1" i="1" dirty="0" smtClean="0">
                <a:solidFill>
                  <a:srgbClr val="000000"/>
                </a:solidFill>
              </a:rPr>
              <a:t>- 1.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91801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83" y="1556792"/>
            <a:ext cx="9254270" cy="23762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188640"/>
            <a:ext cx="9036496" cy="5142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smtClean="0"/>
              <a:t>2017 </a:t>
            </a:r>
            <a:r>
              <a:rPr lang="ru-RU" dirty="0"/>
              <a:t>г. в РГПУ им. А. И. Герцена прошел </a:t>
            </a:r>
            <a:r>
              <a:rPr lang="ru-RU" dirty="0" smtClean="0"/>
              <a:t>повышение </a:t>
            </a:r>
            <a:r>
              <a:rPr lang="ru-RU" dirty="0"/>
              <a:t>квалификации «Проектирование фонда оценочных средств основной профессиональной образовательной программы высшего образования</a:t>
            </a:r>
            <a:r>
              <a:rPr lang="ru-RU" dirty="0" smtClean="0"/>
              <a:t>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59; против - нет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3530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343" y="0"/>
            <a:ext cx="8952153" cy="6858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 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>
                <a:solidFill>
                  <a:srgbClr val="000000"/>
                </a:solidFill>
              </a:rPr>
              <a:t> </a:t>
            </a:r>
            <a:r>
              <a:rPr lang="ru-RU" altLang="ru-RU" sz="1700" b="1" dirty="0" smtClean="0">
                <a:solidFill>
                  <a:srgbClr val="000000"/>
                </a:solidFill>
              </a:rPr>
              <a:t> ЮДИН АЛЕКСАНДР НАУМОВИЧ, </a:t>
            </a:r>
            <a:r>
              <a:rPr lang="ru-RU" altLang="ru-RU" sz="1700" dirty="0" smtClean="0">
                <a:solidFill>
                  <a:srgbClr val="000000"/>
                </a:solidFill>
              </a:rPr>
              <a:t>1979,  </a:t>
            </a:r>
            <a:r>
              <a:rPr lang="ru-RU" altLang="ru-RU" sz="1700" dirty="0">
                <a:solidFill>
                  <a:srgbClr val="000000"/>
                </a:solidFill>
              </a:rPr>
              <a:t>кандидат </a:t>
            </a:r>
            <a:r>
              <a:rPr lang="ru-RU" altLang="ru-RU" sz="1700" dirty="0" smtClean="0">
                <a:solidFill>
                  <a:srgbClr val="000000"/>
                </a:solidFill>
              </a:rPr>
              <a:t>искусствоведения (2010),  </a:t>
            </a:r>
            <a:r>
              <a:rPr lang="ru-RU" altLang="ru-RU" sz="1700" dirty="0">
                <a:solidFill>
                  <a:srgbClr val="000000"/>
                </a:solidFill>
              </a:rPr>
              <a:t>доцент </a:t>
            </a:r>
            <a:r>
              <a:rPr lang="ru-RU" altLang="ru-RU" sz="1700" dirty="0" smtClean="0">
                <a:solidFill>
                  <a:srgbClr val="000000"/>
                </a:solidFill>
              </a:rPr>
              <a:t>кафедры музыкально-инструментальной подготовки. 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i="1" dirty="0">
                <a:solidFill>
                  <a:srgbClr val="000000"/>
                </a:solidFill>
              </a:rPr>
              <a:t>К ученому званию доцента </a:t>
            </a:r>
            <a:r>
              <a:rPr lang="ru-RU" altLang="ru-RU" sz="1700" dirty="0">
                <a:solidFill>
                  <a:srgbClr val="000000"/>
                </a:solidFill>
              </a:rPr>
              <a:t>по научной специальности </a:t>
            </a:r>
            <a:r>
              <a:rPr lang="ru-RU" altLang="ru-RU" sz="1700" dirty="0" smtClean="0">
                <a:solidFill>
                  <a:srgbClr val="000000"/>
                </a:solidFill>
              </a:rPr>
              <a:t>17.00.02 </a:t>
            </a:r>
            <a:r>
              <a:rPr lang="ru-RU" altLang="ru-RU" sz="1700" dirty="0">
                <a:solidFill>
                  <a:srgbClr val="000000"/>
                </a:solidFill>
              </a:rPr>
              <a:t>– </a:t>
            </a:r>
            <a:r>
              <a:rPr lang="ru-RU" altLang="ru-RU" sz="1700" dirty="0" smtClean="0">
                <a:solidFill>
                  <a:srgbClr val="000000"/>
                </a:solidFill>
              </a:rPr>
              <a:t>Музыкальное искусство.</a:t>
            </a:r>
            <a:endParaRPr lang="ru-RU" altLang="ru-RU" sz="1700" dirty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dirty="0">
                <a:solidFill>
                  <a:srgbClr val="000000"/>
                </a:solidFill>
              </a:rPr>
              <a:t>Стаж педагогической работы в вузе – </a:t>
            </a:r>
            <a:r>
              <a:rPr lang="ru-RU" altLang="ru-RU" sz="1700" dirty="0" smtClean="0">
                <a:solidFill>
                  <a:srgbClr val="000000"/>
                </a:solidFill>
              </a:rPr>
              <a:t>5 </a:t>
            </a:r>
            <a:r>
              <a:rPr lang="ru-RU" altLang="ru-RU" sz="1700" dirty="0">
                <a:solidFill>
                  <a:srgbClr val="000000"/>
                </a:solidFill>
              </a:rPr>
              <a:t>лет по научной специальности 17.00.02 – Музыкальное искусство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dirty="0" smtClean="0">
                <a:solidFill>
                  <a:srgbClr val="000000"/>
                </a:solidFill>
              </a:rPr>
              <a:t>Является </a:t>
            </a:r>
            <a:r>
              <a:rPr lang="ru-RU" altLang="ru-RU" sz="1700" b="1" dirty="0">
                <a:solidFill>
                  <a:srgbClr val="000000"/>
                </a:solidFill>
              </a:rPr>
              <a:t>лауреатом</a:t>
            </a:r>
            <a:r>
              <a:rPr lang="ru-RU" altLang="ru-RU" sz="1700" dirty="0">
                <a:solidFill>
                  <a:srgbClr val="000000"/>
                </a:solidFill>
              </a:rPr>
              <a:t> международного конкурса вокально-фортепианных дуэтов «Три </a:t>
            </a:r>
            <a:r>
              <a:rPr lang="ru-RU" altLang="ru-RU" sz="1700" dirty="0" smtClean="0">
                <a:solidFill>
                  <a:srgbClr val="000000"/>
                </a:solidFill>
              </a:rPr>
              <a:t>века классического </a:t>
            </a:r>
            <a:r>
              <a:rPr lang="ru-RU" altLang="ru-RU" sz="1700" dirty="0">
                <a:solidFill>
                  <a:srgbClr val="000000"/>
                </a:solidFill>
              </a:rPr>
              <a:t>романса» (Санкт-Петербург 22-26 июня 2003г</a:t>
            </a:r>
            <a:r>
              <a:rPr lang="ru-RU" altLang="ru-RU" sz="1700" dirty="0" smtClean="0">
                <a:solidFill>
                  <a:srgbClr val="000000"/>
                </a:solidFill>
              </a:rPr>
              <a:t>.); 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- лауреатом</a:t>
            </a: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международного фестиваля «В гостях у Айвазовского» (Феодосия 19-31 июля 2004г</a:t>
            </a:r>
            <a:r>
              <a:rPr lang="ru-RU" altLang="ru-RU" sz="1700" dirty="0" smtClean="0">
                <a:solidFill>
                  <a:srgbClr val="000000"/>
                </a:solidFill>
              </a:rPr>
              <a:t>.);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dirty="0" smtClean="0">
                <a:solidFill>
                  <a:srgbClr val="000000"/>
                </a:solidFill>
              </a:rPr>
              <a:t>- дипломантом</a:t>
            </a:r>
            <a:r>
              <a:rPr lang="ru-RU" altLang="ru-RU" sz="1700" dirty="0" smtClean="0">
                <a:solidFill>
                  <a:srgbClr val="000000"/>
                </a:solidFill>
              </a:rPr>
              <a:t> </a:t>
            </a:r>
            <a:r>
              <a:rPr lang="ru-RU" altLang="ru-RU" sz="1700" dirty="0">
                <a:solidFill>
                  <a:srgbClr val="000000"/>
                </a:solidFill>
              </a:rPr>
              <a:t>международного конкурса им. М. Юдиной (Санкт-Петербург 2004г</a:t>
            </a:r>
            <a:r>
              <a:rPr lang="ru-RU" altLang="ru-RU" sz="1700" dirty="0" smtClean="0">
                <a:solidFill>
                  <a:srgbClr val="000000"/>
                </a:solidFill>
              </a:rPr>
              <a:t>.).</a:t>
            </a: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endParaRPr lang="ru-RU" altLang="ru-RU" sz="1700" b="1" i="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i="1" dirty="0" smtClean="0">
                <a:solidFill>
                  <a:srgbClr val="000000"/>
                </a:solidFill>
              </a:rPr>
              <a:t>Подготовил 4 </a:t>
            </a:r>
            <a:r>
              <a:rPr lang="ru-RU" altLang="ru-RU" sz="1700" b="1" i="1" dirty="0">
                <a:solidFill>
                  <a:srgbClr val="000000"/>
                </a:solidFill>
              </a:rPr>
              <a:t>дипломантов Всероссийских и Международных конкурсов. </a:t>
            </a:r>
            <a:endParaRPr lang="ru-RU" altLang="ru-RU" sz="1700" b="1" i="1" dirty="0" smtClean="0"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450"/>
              </a:spcBef>
            </a:pPr>
            <a:r>
              <a:rPr lang="ru-RU" altLang="ru-RU" sz="1700" b="1" i="1" dirty="0">
                <a:solidFill>
                  <a:srgbClr val="000000"/>
                </a:solidFill>
              </a:rPr>
              <a:t>Имеет </a:t>
            </a:r>
            <a:r>
              <a:rPr lang="ru-RU" altLang="ru-RU" sz="1700" b="1" i="1" dirty="0" smtClean="0">
                <a:solidFill>
                  <a:srgbClr val="000000"/>
                </a:solidFill>
              </a:rPr>
              <a:t>25 </a:t>
            </a:r>
            <a:r>
              <a:rPr lang="ru-RU" altLang="ru-RU" sz="1700" b="1" i="1" dirty="0">
                <a:solidFill>
                  <a:srgbClr val="000000"/>
                </a:solidFill>
              </a:rPr>
              <a:t>основных творческих работ </a:t>
            </a:r>
            <a:r>
              <a:rPr lang="ru-RU" altLang="ru-RU" sz="1700" dirty="0" smtClean="0">
                <a:solidFill>
                  <a:srgbClr val="000000"/>
                </a:solidFill>
              </a:rPr>
              <a:t>по </a:t>
            </a:r>
            <a:r>
              <a:rPr lang="ru-RU" altLang="ru-RU" sz="1700" dirty="0">
                <a:solidFill>
                  <a:srgbClr val="000000"/>
                </a:solidFill>
              </a:rPr>
              <a:t>научной специальности 17.00.02 – Музыкальное искусство</a:t>
            </a:r>
            <a:r>
              <a:rPr lang="ru-RU" altLang="ru-RU" sz="1700" dirty="0" smtClean="0">
                <a:solidFill>
                  <a:srgbClr val="000000"/>
                </a:solidFill>
              </a:rPr>
              <a:t>.</a:t>
            </a:r>
            <a:endParaRPr lang="ru-RU" altLang="ru-RU" sz="1700" b="1" i="1" dirty="0" smtClean="0">
              <a:solidFill>
                <a:srgbClr val="000000"/>
              </a:solidFill>
            </a:endParaRPr>
          </a:p>
          <a:p>
            <a:pPr algn="just">
              <a:spcBef>
                <a:spcPts val="450"/>
              </a:spcBef>
            </a:pPr>
            <a:r>
              <a:rPr lang="ru-RU" altLang="ru-RU" sz="1700" b="1" i="1" dirty="0" smtClean="0">
                <a:solidFill>
                  <a:srgbClr val="000000"/>
                </a:solidFill>
              </a:rPr>
              <a:t>Читает лекционный курс </a:t>
            </a:r>
            <a:r>
              <a:rPr lang="ru-RU" altLang="ru-RU" sz="1700" i="1" dirty="0">
                <a:solidFill>
                  <a:srgbClr val="000000"/>
                </a:solidFill>
              </a:rPr>
              <a:t>по дисциплине «История и теория концертмейстерского искусства».</a:t>
            </a:r>
            <a:endParaRPr lang="ru-RU" altLang="ru-RU" sz="1700" dirty="0">
              <a:solidFill>
                <a:srgbClr val="000000"/>
              </a:solidFill>
            </a:endParaRPr>
          </a:p>
          <a:p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58; </a:t>
            </a: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против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нет; 1 - недействительный</a:t>
            </a:r>
            <a:endParaRPr lang="ru-RU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ru-RU" sz="1700" dirty="0"/>
          </a:p>
          <a:p>
            <a:endParaRPr lang="ru-RU" sz="17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2" y="5373216"/>
            <a:ext cx="9254270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9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864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НЕОРГАНИЧЕСКОЙ ХИМИИ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ЗАВЕДУЮЩИЙ КАФЕДРОЙ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1052736"/>
            <a:ext cx="9106920" cy="580994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БОЙЦОВА ТАТЬЯНА БОРИСОВНА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1971,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доктор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химических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наук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(2010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), профессор (2013), </a:t>
            </a: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профессор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кафедры неорганической химии. </a:t>
            </a:r>
            <a:endParaRPr lang="ru-RU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  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Основные работы из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103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«Структура 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фотокаталитические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свойства материалов на основе оксида титана (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IV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)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и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наночастиц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серебра» (статья в соавторстве, 2016), «Влияние добавок серебра на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структурно-фазовые свойства композитов </a:t>
            </a:r>
            <a:r>
              <a:rPr lang="en-US" i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T</a:t>
            </a:r>
            <a:r>
              <a:rPr lang="en-US" b="0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iO</a:t>
            </a:r>
            <a:r>
              <a:rPr lang="ru-RU" sz="12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2</a:t>
            </a:r>
            <a:r>
              <a:rPr lang="en-US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/Ag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» (статья в соавторстве, 2017)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   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Лекционные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курсы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«Неорганическая химия», «Экспериментальные методы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исследования в неорганической химии»,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в moodle.herzen.spb.ru: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«Методы синтеза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неорганических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наносоединений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»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Научное руководство: </a:t>
            </a:r>
            <a:r>
              <a:rPr lang="ru-RU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нет данных. </a:t>
            </a:r>
            <a:endParaRPr lang="ru-RU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      Наличие грантов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: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нет данных.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     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Заявочная деятельность</a:t>
            </a: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: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нет данных.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РИНЦ: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общее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85,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224,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и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-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6.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Web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of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Science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: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общее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36,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140, 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индекс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–5 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Scopus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общее количество работ-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36,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число цитирований –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79, 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и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 -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Microsoft YaHei"/>
              </a:rPr>
              <a:t>4.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57;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5013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57200" y="116640"/>
            <a:ext cx="8228160" cy="7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2"/>
          <p:cNvSpPr/>
          <p:nvPr/>
        </p:nvSpPr>
        <p:spPr>
          <a:xfrm>
            <a:off x="107640" y="80064"/>
            <a:ext cx="8927640" cy="685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КАФЕДРА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ОЗДОРОВИТЕЛЬНОЙ ФИЗИЧЕСКОЙ КУЛЬТУРЫ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И  АДАПТИВНОГО </a:t>
            </a: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СПОРТА</a:t>
            </a:r>
            <a:b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ЗАВЕДУЮЩИЙ КАФЕДРОЙ (полная занятость)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Подано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заявлений -1.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   </a:t>
            </a:r>
            <a:r>
              <a:rPr lang="ru-RU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ФИЛИППОВА СВЕТЛАНА ОКТАВЬЕВНА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,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1962,  доктор педагогических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наук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2002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), профессор (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200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7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), заведующая кафедрой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оздоровительной физической культуры и адаптивного спорта.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Отчетный период – 3 года: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   Основные работы из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27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опубликованных: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«Методические рекомендации по организации инклюзивной физкультурно-оздоровительной и спортивно-массовой работы в вузе» (учебное пособие в соавторстве, 2015), «Изучение мнения выпускников о мерах по созданию </a:t>
            </a:r>
            <a:r>
              <a:rPr lang="ru-RU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здоровьесберегающей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среды в школе» (статья в соавторстве, 2017).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 Лекционные курсы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«Введение в специальность»,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«Гуманитарные технологии в адаптивном спорте», «Педагогическое мастерство специалиста по адаптивной физической культуре».</a:t>
            </a: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Научное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руководство: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нет данных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 Наличие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грантов: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нет данных.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</a:p>
          <a:p>
            <a:pPr>
              <a:lnSpc>
                <a:spcPct val="80000"/>
              </a:lnSpc>
              <a:spcBef>
                <a:spcPts val="360"/>
              </a:spcBef>
            </a:pPr>
            <a:r>
              <a:rPr lang="ru-RU" b="1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Заявочная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деятельность: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нет данных.   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 </a:t>
            </a:r>
            <a:r>
              <a:rPr lang="ru-RU" sz="1800" b="1" i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Наукометрические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показатели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: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5445224"/>
            <a:ext cx="9035281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0382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457200" y="188640"/>
            <a:ext cx="8228160" cy="2160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47500" lnSpcReduction="20000"/>
          </a:bodyPr>
          <a:lstStyle/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0" y="620688"/>
            <a:ext cx="9142560" cy="62358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Данные по кафедре </a:t>
            </a:r>
            <a:r>
              <a:rPr lang="ru-RU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оздоровительной физической культуры                            и адаптивного спорта</a:t>
            </a:r>
            <a:endParaRPr lang="ru-RU" b="1" i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Штатный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состав: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ППС –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4,5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НС – 0, УВП –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1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360"/>
              </a:spcBef>
            </a:pP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  </a:t>
            </a:r>
            <a:endParaRPr lang="ru-RU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Преподавателями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кафедры опубликовано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78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работ; 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3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преподавателя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кафедры   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работают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над кандидатскими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диссертациями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.</a:t>
            </a:r>
            <a:endParaRPr lang="ru-RU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  <a:ea typeface="DejaVu Sans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Объем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НИР в расчете на 1 НПР кафедры за 2017 г.: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нет данных.</a:t>
            </a:r>
            <a:r>
              <a:rPr lang="ru-RU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</a:t>
            </a:r>
            <a:r>
              <a:rPr lang="ru-RU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Заявочная </a:t>
            </a:r>
            <a:r>
              <a:rPr lang="ru-RU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деятельность кафедры: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2017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г. – 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подана 1 заявка (</a:t>
            </a:r>
            <a:r>
              <a:rPr lang="ru-RU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КНиВШ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).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   Поддержано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заявок –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0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.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ea typeface="DejaVu Sans"/>
              </a:rPr>
              <a:t>     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algn="ctr">
              <a:spcBef>
                <a:spcPts val="400"/>
              </a:spcBef>
            </a:pPr>
            <a:r>
              <a:rPr lang="ru-RU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голосования: за – 57; против -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56</a:t>
            </a:r>
            <a:endParaRPr lang="ru-RU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88841"/>
            <a:ext cx="91440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11227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30320" y="116640"/>
            <a:ext cx="9034560" cy="7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КАФЕДРА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ОРГАНИЧЕСКОЙ ХИМИИ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ЗАВЕДУЮЩИЙ КАФЕДРОЙ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(полная занятость)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 Подано заявлений -1.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5640" y="1052736"/>
            <a:ext cx="9106920" cy="5809944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451"/>
              </a:spcBef>
            </a:pPr>
            <a:r>
              <a:rPr lang="ru-RU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</a:t>
            </a:r>
            <a:r>
              <a:rPr lang="ru-RU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</a:t>
            </a:r>
            <a:r>
              <a:rPr lang="ru-RU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МАКАРЕНКО СЕРГЕЙ ВАЛЕНТИНОВИЧ</a:t>
            </a:r>
            <a:r>
              <a:rPr lang="ru-RU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1973, доктор химических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наук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(2014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), доцент (2006), </a:t>
            </a:r>
            <a:r>
              <a:rPr lang="ru-RU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профессор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кафедры органической химии, исполняющий обязанности декана  факультета химии. </a:t>
            </a:r>
            <a:endParaRPr lang="ru-RU" sz="1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Основные работы из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90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опубликованных: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«3-(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Нитрометил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)-3,4-дигидрохиноксалин-2(1Н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)-оны: синтез и строение» (статья в соавторстве, 2016), «Органическая химия. История и взаимная связь университетов России» (статья  в соавторстве, 2017). 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Лекционные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курсы</a:t>
            </a:r>
            <a:r>
              <a:rPr lang="ru-RU" sz="1800" b="1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«Органическая химия», «Основы химии гетероциклических соединений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»,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в moodle.herzen.spb.ru: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Microsoft YaHei"/>
              </a:rPr>
              <a:t>«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Физико-химические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методы исследования органических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соединений».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Научное руководство: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 аспирантов. 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Наличие грантов: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ответственный исполнитель 6 проектов МО и Н РФ (2013, 2014, 2016 гг.).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      </a:t>
            </a:r>
            <a:r>
              <a:rPr lang="ru-RU" sz="1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Заявочная деятельность</a:t>
            </a:r>
            <a:r>
              <a:rPr lang="ru-RU" sz="18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2016 г. – 1 заявка (РФФИ); 2017 г. – 1 заявка (РФФИ).</a:t>
            </a:r>
          </a:p>
          <a:p>
            <a:pPr>
              <a:lnSpc>
                <a:spcPct val="80000"/>
              </a:lnSpc>
              <a:spcBef>
                <a:spcPts val="451"/>
              </a:spcBef>
            </a:pP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РИНЦ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83,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227,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-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Web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of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Science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40, </a:t>
            </a:r>
            <a:r>
              <a:rPr lang="ru-RU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- </a:t>
            </a:r>
            <a:r>
              <a:rPr lang="ru-RU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85, 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индекс </a:t>
            </a:r>
            <a:r>
              <a:rPr lang="ru-RU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– </a:t>
            </a:r>
            <a:r>
              <a:rPr lang="ru-RU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Scopus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: 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общее количество работ-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41,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число цитирований –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74,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и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ндекс </a:t>
            </a:r>
            <a:r>
              <a:rPr lang="ru-RU" sz="1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Хирша</a:t>
            </a: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lang="ru-RU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– </a:t>
            </a:r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spcBef>
                <a:spcPts val="451"/>
              </a:spcBef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Результаты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голосования: за – 57; против - нет</a:t>
            </a: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133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8954</Words>
  <Application>Microsoft Office PowerPoint</Application>
  <PresentationFormat>Экран (4:3)</PresentationFormat>
  <Paragraphs>902</Paragraphs>
  <Slides>55</Slides>
  <Notes>40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55</vt:i4>
      </vt:variant>
    </vt:vector>
  </HeadingPairs>
  <TitlesOfParts>
    <vt:vector size="59" baseType="lpstr"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Представление к ученым званиям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СОЛЬНОГО ПЕНИЯ - 1 ставка.   Подано заявлений -1.</dc:title>
  <dc:subject/>
  <dc:creator>User</dc:creator>
  <dc:description/>
  <cp:lastModifiedBy>User</cp:lastModifiedBy>
  <cp:revision>459</cp:revision>
  <cp:lastPrinted>2018-01-24T13:52:01Z</cp:lastPrinted>
  <dcterms:created xsi:type="dcterms:W3CDTF">2017-10-02T11:34:21Z</dcterms:created>
  <dcterms:modified xsi:type="dcterms:W3CDTF">2018-01-30T14:13:47Z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33</vt:i4>
  </property>
</Properties>
</file>