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9" r:id="rId3"/>
    <p:sldId id="279" r:id="rId4"/>
    <p:sldId id="283" r:id="rId5"/>
    <p:sldId id="291" r:id="rId6"/>
    <p:sldId id="284" r:id="rId7"/>
    <p:sldId id="287" r:id="rId8"/>
    <p:sldId id="288" r:id="rId9"/>
    <p:sldId id="285" r:id="rId10"/>
    <p:sldId id="292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CCECFF"/>
    <a:srgbClr val="FFFF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>
        <p:scale>
          <a:sx n="100" d="100"/>
          <a:sy n="100" d="100"/>
        </p:scale>
        <p:origin x="-75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8BCD-AA12-4F92-AE04-85BED6D3AF69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E49B-D1DB-4813-8526-FCD5C2CFCA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20FF-8190-45AA-81D3-1686B3474C93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B618-4FDC-4EAC-B8D8-A0E538BFC8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599C-C5DA-423B-BFCB-9D62F3EA47D3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9FFE-37F3-436C-B481-AEF031DC3D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B653-3B21-4A87-B4AB-0CF13BBB3123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020F-E858-48DF-A61D-EEB6E3BAF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227F-54F8-43F1-AAE4-3423C13C844C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F7A0-9F74-4D4E-82CB-6B7FDCD1D0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15F1-11B3-439C-A440-2DB9474A35FF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F751-F4C7-497E-B0E4-3F834D9003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F443-3B06-4B5F-97D6-3B2F896D67EF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D57C-014A-4E17-A158-F2B603A09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60B9-2DC4-4004-B7DA-C87CEC331B48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1533-969E-489D-81A7-9A5C9ED7FD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7DEA-666E-48B4-9341-73F12C4ED0D5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76D9-F004-41F1-8703-5AC7163280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72D5-CB49-47FD-B812-F70E18E9D7EC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11AF-C7C2-4A09-AD96-4F7C7853E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8205-B7C2-4746-99C1-A87F6CF142DA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37C4-7019-4589-A2B6-01C4E4E08B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ED8C1-FF4F-4DBA-9D4A-4FDB46550439}" type="datetimeFigureOut">
              <a:rPr lang="ru-RU"/>
              <a:pPr>
                <a:defRPr/>
              </a:pPr>
              <a:t>16.02.2019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A270AB-5AEE-4AC4-88A7-F61EBD404A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0" y="1916113"/>
            <a:ext cx="12192000" cy="26543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 bwMode="black">
          <a:xfrm>
            <a:off x="0" y="2781300"/>
            <a:ext cx="12192000" cy="1800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«</a:t>
            </a:r>
            <a:r>
              <a:rPr lang="ru-RU" sz="3600" b="1" i="1" dirty="0" smtClean="0">
                <a:solidFill>
                  <a:srgbClr val="000099"/>
                </a:solidFill>
              </a:rPr>
              <a:t>Современные проблемы взаимосвязи дидактики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3600" b="1" i="1" dirty="0" smtClean="0">
                <a:solidFill>
                  <a:srgbClr val="000099"/>
                </a:solidFill>
              </a:rPr>
              <a:t>и методики обучения</a:t>
            </a:r>
            <a:r>
              <a:rPr lang="ru-RU" b="1" i="1" dirty="0" smtClean="0">
                <a:solidFill>
                  <a:srgbClr val="000099"/>
                </a:solidFill>
              </a:rPr>
              <a:t>»</a:t>
            </a:r>
            <a:r>
              <a:rPr lang="ru-RU" sz="3000" i="1" dirty="0" smtClean="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13315" name="Picture 4" descr="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27650"/>
            <a:ext cx="12192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press_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850" y="0"/>
            <a:ext cx="92662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6242050"/>
            <a:ext cx="1219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РОССИЙСКИЙ ГОСУДАРСТВЕННЫЙ ПЕДАГОГИЧЕСКИЙ УНИВЕРСИТЕТ ИМ. А. И. ГЕЦЕНА</a:t>
            </a:r>
          </a:p>
          <a:p>
            <a:pPr algn="ctr"/>
            <a:r>
              <a:rPr lang="ru-RU" b="1" dirty="0">
                <a:solidFill>
                  <a:srgbClr val="000099"/>
                </a:solidFill>
              </a:rPr>
              <a:t>18 февраля 2018 года</a:t>
            </a:r>
          </a:p>
        </p:txBody>
      </p:sp>
      <p:pic>
        <p:nvPicPr>
          <p:cNvPr id="13318" name="Picture 7" descr="herzen"/>
          <p:cNvPicPr>
            <a:picLocks noChangeAspect="1" noChangeArrowheads="1"/>
          </p:cNvPicPr>
          <p:nvPr/>
        </p:nvPicPr>
        <p:blipFill>
          <a:blip r:embed="rId4" cstate="print"/>
          <a:srcRect l="15048"/>
          <a:stretch>
            <a:fillRect/>
          </a:stretch>
        </p:blipFill>
        <p:spPr bwMode="auto">
          <a:xfrm>
            <a:off x="3735388" y="908050"/>
            <a:ext cx="67929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rgpu_gerc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6463" y="688975"/>
            <a:ext cx="17002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i="1" dirty="0" smtClean="0"/>
              <a:t>Спасибо за внимание!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24524"/>
            <a:ext cx="9144000" cy="962025"/>
          </a:xfrm>
        </p:spPr>
        <p:txBody>
          <a:bodyPr/>
          <a:lstStyle/>
          <a:p>
            <a:r>
              <a:rPr lang="ru-RU" sz="18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800" b="1" i="1" dirty="0">
                <a:solidFill>
                  <a:srgbClr val="000099"/>
                </a:solidFill>
              </a:rPr>
            </a:br>
            <a:r>
              <a:rPr lang="ru-RU" sz="18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800" b="1" i="1" dirty="0">
                <a:solidFill>
                  <a:srgbClr val="000099"/>
                </a:solidFill>
              </a:rPr>
            </a:br>
            <a:r>
              <a:rPr lang="ru-RU" sz="18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025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0" y="1916113"/>
            <a:ext cx="12192000" cy="26543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 bwMode="black">
          <a:xfrm>
            <a:off x="0" y="2217738"/>
            <a:ext cx="12192000" cy="236378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000" b="1" dirty="0"/>
              <a:t>Взаимосвязь методик обучения на основе коммуникативного </a:t>
            </a:r>
            <a:r>
              <a:rPr lang="ru-RU" sz="4000" b="1" dirty="0" smtClean="0"/>
              <a:t>подхода</a:t>
            </a:r>
          </a:p>
          <a:p>
            <a:pPr marL="0" indent="0" algn="ctr" eaLnBrk="1" hangingPunct="1">
              <a:buNone/>
            </a:pPr>
            <a:endParaRPr lang="ru-RU" sz="1000" dirty="0"/>
          </a:p>
          <a:p>
            <a:pPr marL="0" indent="0" algn="r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0099"/>
                </a:solidFill>
              </a:rPr>
              <a:t>                                                                                    Трубицина О.И., зав. кафедрой методики                обучения иностранным языкам</a:t>
            </a:r>
          </a:p>
        </p:txBody>
      </p:sp>
      <p:pic>
        <p:nvPicPr>
          <p:cNvPr id="13315" name="Picture 4" descr="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27650"/>
            <a:ext cx="12192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press_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850" y="0"/>
            <a:ext cx="92662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6242050"/>
            <a:ext cx="1219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РОССИЙСКИЙ ГОСУДАРСТВЕННЫЙ ПЕДАГОГИЧЕСКИЙ УНИВЕРСИТЕТ ИМ. А. И. ГЕЦЕНА</a:t>
            </a:r>
          </a:p>
          <a:p>
            <a:pPr algn="ctr"/>
            <a:r>
              <a:rPr lang="ru-RU" b="1" dirty="0">
                <a:solidFill>
                  <a:srgbClr val="000099"/>
                </a:solidFill>
              </a:rPr>
              <a:t>18 февраля 2018 года</a:t>
            </a:r>
          </a:p>
        </p:txBody>
      </p:sp>
      <p:pic>
        <p:nvPicPr>
          <p:cNvPr id="13318" name="Picture 7" descr="herzen"/>
          <p:cNvPicPr>
            <a:picLocks noChangeAspect="1" noChangeArrowheads="1"/>
          </p:cNvPicPr>
          <p:nvPr/>
        </p:nvPicPr>
        <p:blipFill>
          <a:blip r:embed="rId4" cstate="print"/>
          <a:srcRect l="15048"/>
          <a:stretch>
            <a:fillRect/>
          </a:stretch>
        </p:blipFill>
        <p:spPr bwMode="auto">
          <a:xfrm>
            <a:off x="3735388" y="908050"/>
            <a:ext cx="67929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rgpu_gerc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6463" y="688975"/>
            <a:ext cx="17002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62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Arial" charset="0"/>
              </a:rPr>
              <a:t/>
            </a:r>
            <a:br>
              <a:rPr lang="ru-RU" sz="4800" dirty="0" smtClean="0">
                <a:latin typeface="Arial" charset="0"/>
              </a:rPr>
            </a:br>
            <a:r>
              <a:rPr lang="ru-RU" sz="4800" dirty="0" smtClean="0">
                <a:latin typeface="Arial" charset="0"/>
              </a:rPr>
              <a:t/>
            </a:r>
            <a:br>
              <a:rPr lang="ru-RU" sz="4800" dirty="0" smtClean="0">
                <a:latin typeface="Arial" charset="0"/>
              </a:rPr>
            </a:br>
            <a:endParaRPr lang="en-US" sz="3200" dirty="0" smtClean="0">
              <a:latin typeface="Arial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gray">
          <a:xfrm flipH="1">
            <a:off x="1163638" y="5402263"/>
            <a:ext cx="220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gray">
          <a:xfrm flipH="1">
            <a:off x="1163638" y="4564063"/>
            <a:ext cx="325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gray">
          <a:xfrm flipH="1">
            <a:off x="1163638" y="3733800"/>
            <a:ext cx="447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gray">
          <a:xfrm flipH="1">
            <a:off x="1163638" y="2905125"/>
            <a:ext cx="555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gray">
          <a:xfrm flipH="1" flipV="1">
            <a:off x="1163638" y="2063750"/>
            <a:ext cx="671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gray">
          <a:xfrm>
            <a:off x="1366838" y="2057400"/>
            <a:ext cx="0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gray">
          <a:xfrm>
            <a:off x="1366838" y="2928938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gray">
          <a:xfrm>
            <a:off x="1366838" y="3746500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gray">
          <a:xfrm>
            <a:off x="1366838" y="4564063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gray">
          <a:xfrm>
            <a:off x="912813" y="4581525"/>
            <a:ext cx="5634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Методика 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для</a:t>
            </a:r>
            <a:endParaRPr lang="ru-RU" dirty="0">
              <a:solidFill>
                <a:schemeClr val="bg1"/>
              </a:solidFill>
              <a:latin typeface="Verdana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предлподадлявдлаия </a:t>
            </a:r>
            <a:endParaRPr lang="ru-RU" dirty="0">
              <a:solidFill>
                <a:schemeClr val="bg1"/>
              </a:solidFill>
              <a:latin typeface="Verdana" pitchFamily="34" charset="0"/>
            </a:endParaRPr>
          </a:p>
          <a:p>
            <a:pPr eaLnBrk="0" hangingPunct="0"/>
            <a:r>
              <a:rPr lang="ru-RU" dirty="0">
                <a:solidFill>
                  <a:schemeClr val="bg1"/>
                </a:solidFill>
                <a:latin typeface="Verdana" pitchFamily="34" charset="0"/>
              </a:rPr>
              <a:t>и технология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3454400" y="2066925"/>
            <a:ext cx="7767638" cy="3343275"/>
            <a:chOff x="1514" y="1446"/>
            <a:chExt cx="3670" cy="2106"/>
          </a:xfrm>
        </p:grpSpPr>
        <p:sp>
          <p:nvSpPr>
            <p:cNvPr id="17425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ru-RU" sz="2400" dirty="0" smtClean="0"/>
                <a:t>   С помощью чего обучать?</a:t>
              </a:r>
              <a:endParaRPr lang="ru-RU" sz="2400" dirty="0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ru-RU" sz="2400" dirty="0" smtClean="0"/>
                <a:t>           Как обучать?</a:t>
              </a:r>
              <a:endParaRPr lang="ru-RU" sz="2400" dirty="0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6666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ru-RU" sz="2400" dirty="0" smtClean="0"/>
                <a:t>              Для чего обучать?</a:t>
              </a:r>
              <a:endParaRPr lang="ru-RU" sz="2400" dirty="0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ru-RU" dirty="0" smtClean="0"/>
                <a:t>                 </a:t>
              </a:r>
              <a:r>
                <a:rPr lang="ru-RU" sz="2400" dirty="0" smtClean="0">
                  <a:latin typeface="Arial" pitchFamily="34" charset="0"/>
                  <a:ea typeface="Verdana" pitchFamily="34" charset="0"/>
                  <a:cs typeface="Arial" pitchFamily="34" charset="0"/>
                </a:rPr>
                <a:t>Чему обучать?</a:t>
              </a:r>
              <a:endParaRPr lang="ru-RU" sz="2400" dirty="0"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6035675"/>
            <a:ext cx="12192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  <p:sp>
        <p:nvSpPr>
          <p:cNvPr id="17439" name="Rectangle 31"/>
          <p:cNvSpPr>
            <a:spLocks/>
          </p:cNvSpPr>
          <p:nvPr/>
        </p:nvSpPr>
        <p:spPr bwMode="auto">
          <a:xfrm>
            <a:off x="1054100" y="5810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r>
              <a:rPr lang="ru-RU" sz="4000" dirty="0" smtClean="0"/>
              <a:t>Дидактика –теоретическая основа предметных методик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" charset="0"/>
              </a:rPr>
              <a:t>Общение – субъект-субъектное взаимодействие, в котором  выделяют:</a:t>
            </a:r>
            <a:endParaRPr lang="en-US" sz="4000" dirty="0" smtClean="0">
              <a:latin typeface="Arial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ltGray">
          <a:xfrm>
            <a:off x="508000" y="1600200"/>
            <a:ext cx="7840663" cy="4495800"/>
          </a:xfrm>
          <a:prstGeom prst="rightArrow">
            <a:avLst>
              <a:gd name="adj1" fmla="val 79306"/>
              <a:gd name="adj2" fmla="val 4319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blackWhite">
          <a:xfrm>
            <a:off x="1050472" y="4469267"/>
            <a:ext cx="5426075" cy="9620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rgbClr val="FFFFFF"/>
                </a:solidFill>
              </a:rPr>
              <a:t>Перцептивная сторона общения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blackWhite">
          <a:xfrm>
            <a:off x="1016000" y="3352800"/>
            <a:ext cx="53848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rgbClr val="FFFFFF"/>
                </a:solidFill>
              </a:rPr>
              <a:t>Интерактивная сторона общения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blackWhite">
          <a:xfrm>
            <a:off x="1030288" y="2154238"/>
            <a:ext cx="53848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rgbClr val="FFFFFF"/>
                </a:solidFill>
              </a:rPr>
              <a:t>Коммуникативная сторона общения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840663" y="3276600"/>
            <a:ext cx="33528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2413" y="6135688"/>
            <a:ext cx="116887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09171" y="0"/>
            <a:ext cx="10515600" cy="1325563"/>
          </a:xfrm>
        </p:spPr>
        <p:txBody>
          <a:bodyPr/>
          <a:lstStyle/>
          <a:p>
            <a:r>
              <a:rPr lang="ru-RU" sz="4800" dirty="0" smtClean="0">
                <a:latin typeface="Arial" charset="0"/>
              </a:rPr>
              <a:t>Общение многофункционально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7416800" y="3352800"/>
            <a:ext cx="3048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524000" y="3352800"/>
            <a:ext cx="3048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51000" y="3552825"/>
            <a:ext cx="2717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i="1" dirty="0" smtClean="0"/>
              <a:t>Информационно-коммуникативная</a:t>
            </a:r>
          </a:p>
          <a:p>
            <a:pPr algn="ctr" eaLnBrk="0" hangingPunct="0"/>
            <a:r>
              <a:rPr lang="ru-RU" i="1" dirty="0" smtClean="0"/>
              <a:t> </a:t>
            </a:r>
            <a:endParaRPr lang="ru-RU" dirty="0">
              <a:solidFill>
                <a:schemeClr val="tx2"/>
              </a:solidFill>
            </a:endParaRPr>
          </a:p>
          <a:p>
            <a:pPr algn="ctr" eaLnBrk="0" hangingPunct="0"/>
            <a:r>
              <a:rPr lang="ru-RU" i="1" dirty="0" smtClean="0"/>
              <a:t>     Регуляционно-           коммуникативная </a:t>
            </a:r>
          </a:p>
          <a:p>
            <a:pPr eaLnBrk="0" hangingPunct="0"/>
            <a:endParaRPr lang="ru-RU" i="1" dirty="0" smtClean="0"/>
          </a:p>
          <a:p>
            <a:pPr algn="ctr" eaLnBrk="0" hangingPunct="0"/>
            <a:r>
              <a:rPr lang="ru-RU" i="1" dirty="0"/>
              <a:t>Аффективно-коммуникативная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582" name="Freeform 6"/>
          <p:cNvSpPr>
            <a:spLocks/>
          </p:cNvSpPr>
          <p:nvPr/>
        </p:nvSpPr>
        <p:spPr bwMode="gray">
          <a:xfrm>
            <a:off x="4256088" y="2868613"/>
            <a:ext cx="120332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4583" name="AutoShape 7"/>
          <p:cNvSpPr>
            <a:spLocks noChangeAspect="1" noChangeArrowheads="1" noTextEdit="1"/>
          </p:cNvSpPr>
          <p:nvPr/>
        </p:nvSpPr>
        <p:spPr bwMode="gray">
          <a:xfrm flipH="1">
            <a:off x="6491288" y="3252788"/>
            <a:ext cx="121285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4584" name="Freeform 8"/>
          <p:cNvSpPr>
            <a:spLocks/>
          </p:cNvSpPr>
          <p:nvPr/>
        </p:nvSpPr>
        <p:spPr bwMode="gray">
          <a:xfrm flipH="1">
            <a:off x="6432550" y="2841625"/>
            <a:ext cx="120332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981450" y="1227138"/>
            <a:ext cx="3998913" cy="1601787"/>
            <a:chOff x="1997" y="1314"/>
            <a:chExt cx="1889" cy="1009"/>
          </a:xfrm>
        </p:grpSpPr>
        <p:grpSp>
          <p:nvGrpSpPr>
            <p:cNvPr id="24586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4587" name="Oval 1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4588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24589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4590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4591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r>
                <a:rPr lang="ru-RU" dirty="0" smtClean="0"/>
                <a:t>оо</a:t>
              </a:r>
              <a:endParaRPr lang="ru-RU" dirty="0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r>
                <a:rPr lang="ru-RU" dirty="0" smtClean="0"/>
                <a:t>функции</a:t>
              </a:r>
              <a:endParaRPr lang="ru-RU" dirty="0"/>
            </a:p>
          </p:txBody>
        </p:sp>
      </p:grp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489371" y="3686403"/>
            <a:ext cx="281840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eaLnBrk="0" hangingPunct="0"/>
            <a:r>
              <a:rPr lang="ru-RU" dirty="0" smtClean="0">
                <a:solidFill>
                  <a:srgbClr val="000000"/>
                </a:solidFill>
              </a:rPr>
              <a:t>Социализации</a:t>
            </a:r>
          </a:p>
          <a:p>
            <a:pPr marL="342900" indent="-342900" algn="ctr" eaLnBrk="0" hangingPunct="0"/>
            <a:endParaRPr lang="ru-RU" dirty="0" smtClean="0">
              <a:solidFill>
                <a:srgbClr val="000000"/>
              </a:solidFill>
            </a:endParaRPr>
          </a:p>
          <a:p>
            <a:pPr marL="342900" indent="-342900" algn="ctr" eaLnBrk="0" hangingPunct="0"/>
            <a:r>
              <a:rPr lang="ru-RU" dirty="0" smtClean="0">
                <a:solidFill>
                  <a:srgbClr val="000000"/>
                </a:solidFill>
              </a:rPr>
              <a:t>Аксиологическая</a:t>
            </a:r>
          </a:p>
          <a:p>
            <a:pPr marL="342900" indent="-342900" algn="ctr" eaLnBrk="0" hangingPunct="0"/>
            <a:endParaRPr lang="ru-RU" dirty="0">
              <a:solidFill>
                <a:srgbClr val="000000"/>
              </a:solidFill>
            </a:endParaRPr>
          </a:p>
          <a:p>
            <a:pPr marL="342900" indent="-342900" algn="ctr" eaLnBrk="0" hangingPunct="0"/>
            <a:r>
              <a:rPr lang="ru-RU" dirty="0" smtClean="0">
                <a:solidFill>
                  <a:srgbClr val="000000"/>
                </a:solidFill>
              </a:rPr>
              <a:t>Расширение тезауруса</a:t>
            </a:r>
          </a:p>
          <a:p>
            <a:pPr marL="342900" indent="-342900" algn="ctr" eaLnBrk="0" hangingPunct="0"/>
            <a:endParaRPr lang="ru-RU" dirty="0">
              <a:solidFill>
                <a:srgbClr val="000000"/>
              </a:solidFill>
            </a:endParaRPr>
          </a:p>
          <a:p>
            <a:pPr marL="342900" indent="-342900" algn="ctr" eaLnBrk="0" hangingPunct="0"/>
            <a:r>
              <a:rPr lang="ru-RU" dirty="0" smtClean="0">
                <a:solidFill>
                  <a:srgbClr val="000000"/>
                </a:solidFill>
              </a:rPr>
              <a:t>Прагматическая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250825" y="6146800"/>
            <a:ext cx="11745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</p:spTree>
    <p:extLst>
      <p:ext uri="{BB962C8B-B14F-4D97-AF65-F5344CB8AC3E}">
        <p14:creationId xmlns:p14="http://schemas.microsoft.com/office/powerpoint/2010/main" val="4332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62857" y="228600"/>
            <a:ext cx="11117943" cy="762000"/>
          </a:xfrm>
        </p:spPr>
        <p:txBody>
          <a:bodyPr/>
          <a:lstStyle/>
          <a:p>
            <a:pPr algn="ctr"/>
            <a:r>
              <a:rPr lang="ru-RU" sz="3200" b="1" dirty="0" smtClean="0"/>
              <a:t>Коммуникативный  подход реализует основные требования </a:t>
            </a:r>
            <a:br>
              <a:rPr lang="ru-RU" sz="3200" b="1" dirty="0" smtClean="0"/>
            </a:br>
            <a:r>
              <a:rPr lang="ru-RU" sz="3200" b="1" dirty="0" smtClean="0"/>
              <a:t>к современному образовательному процессу</a:t>
            </a:r>
            <a:endParaRPr lang="en-US" sz="3200" dirty="0" smtClean="0">
              <a:latin typeface="Arial" charset="0"/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2025650" y="2079626"/>
            <a:ext cx="8439150" cy="3711576"/>
            <a:chOff x="957" y="1310"/>
            <a:chExt cx="3987" cy="2338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gray">
            <a:xfrm>
              <a:off x="1440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 dirty="0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gray">
            <a:xfrm rot="-998297">
              <a:off x="983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63529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gray">
            <a:xfrm rot="20601703">
              <a:off x="1052" y="1325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уу</a:t>
              </a:r>
              <a:endParaRPr lang="ru-RU" dirty="0"/>
            </a:p>
          </p:txBody>
        </p:sp>
        <p:sp>
          <p:nvSpPr>
            <p:cNvPr id="22535" name="Arc 7"/>
            <p:cNvSpPr>
              <a:spLocks/>
            </p:cNvSpPr>
            <p:nvPr/>
          </p:nvSpPr>
          <p:spPr bwMode="gray">
            <a:xfrm rot="20601703">
              <a:off x="2692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ус</a:t>
              </a:r>
              <a:endParaRPr lang="ru-RU" dirty="0"/>
            </a:p>
          </p:txBody>
        </p:sp>
        <p:sp>
          <p:nvSpPr>
            <p:cNvPr id="22536" name="Arc 8"/>
            <p:cNvSpPr>
              <a:spLocks/>
            </p:cNvSpPr>
            <p:nvPr/>
          </p:nvSpPr>
          <p:spPr bwMode="gray">
            <a:xfrm rot="20601703" flipH="1">
              <a:off x="1173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       моделирование </a:t>
              </a:r>
              <a:br>
                <a:rPr lang="ru-RU" dirty="0" smtClean="0"/>
              </a:br>
              <a:r>
                <a:rPr lang="ru-RU" dirty="0" smtClean="0"/>
                <a:t>              ситуаций</a:t>
              </a:r>
              <a:endParaRPr lang="ru-RU" dirty="0"/>
            </a:p>
          </p:txBody>
        </p:sp>
        <p:sp>
          <p:nvSpPr>
            <p:cNvPr id="22538" name="Arc 10"/>
            <p:cNvSpPr>
              <a:spLocks/>
            </p:cNvSpPr>
            <p:nvPr/>
          </p:nvSpPr>
          <p:spPr bwMode="gray">
            <a:xfrm rot="20601703" flipH="1">
              <a:off x="957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коммуникативное</a:t>
              </a:r>
            </a:p>
            <a:p>
              <a:r>
                <a:rPr lang="ru-RU" dirty="0" smtClean="0"/>
                <a:t> взаимодействие</a:t>
              </a:r>
              <a:endParaRPr lang="ru-RU" dirty="0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gray">
            <a:xfrm>
              <a:off x="3535" y="2282"/>
              <a:ext cx="1105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0" name="Arc 12"/>
            <p:cNvSpPr>
              <a:spLocks/>
            </p:cNvSpPr>
            <p:nvPr/>
          </p:nvSpPr>
          <p:spPr bwMode="gray">
            <a:xfrm rot="20539205">
              <a:off x="2933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gray">
            <a:xfrm>
              <a:off x="2887" y="2565"/>
              <a:ext cx="648" cy="928"/>
            </a:xfrm>
            <a:custGeom>
              <a:avLst/>
              <a:gdLst/>
              <a:ahLst/>
              <a:cxnLst>
                <a:cxn ang="0">
                  <a:pos x="648" y="632"/>
                </a:cxn>
                <a:cxn ang="0">
                  <a:pos x="648" y="928"/>
                </a:cxn>
                <a:cxn ang="0">
                  <a:pos x="0" y="64"/>
                </a:cxn>
                <a:cxn ang="0">
                  <a:pos x="96" y="0"/>
                </a:cxn>
                <a:cxn ang="0">
                  <a:pos x="648" y="632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gray">
            <a:xfrm rot="-998297">
              <a:off x="1939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gray">
            <a:xfrm>
              <a:off x="1518" y="2258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gray">
            <a:xfrm>
              <a:off x="2717" y="149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gray">
            <a:xfrm>
              <a:off x="3869" y="16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gray">
            <a:xfrm>
              <a:off x="3677" y="245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gray">
            <a:xfrm>
              <a:off x="2285" y="28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gray">
            <a:xfrm>
              <a:off x="2861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gray">
            <a:xfrm rot="20601703">
              <a:off x="1983" y="1810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sz="2800" dirty="0" smtClean="0"/>
                <a:t>обучающийся</a:t>
              </a:r>
              <a:endParaRPr lang="ru-RU" sz="2800" dirty="0"/>
            </a:p>
          </p:txBody>
        </p:sp>
      </p:grp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38125" y="6062663"/>
            <a:ext cx="11703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  <p:sp>
        <p:nvSpPr>
          <p:cNvPr id="22" name="TextBox 21"/>
          <p:cNvSpPr txBox="1"/>
          <p:nvPr/>
        </p:nvSpPr>
        <p:spPr>
          <a:xfrm rot="20271023">
            <a:off x="4629149" y="1877784"/>
            <a:ext cx="2792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мотивированность учебно-познавательной деятельности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9753287">
            <a:off x="6994643" y="3794281"/>
            <a:ext cx="1993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учет индивидуальных особенностей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20475998">
            <a:off x="7584622" y="2277836"/>
            <a:ext cx="1853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Усвоение учебного материала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48343" y="228600"/>
            <a:ext cx="11132457" cy="762000"/>
          </a:xfrm>
        </p:spPr>
        <p:txBody>
          <a:bodyPr/>
          <a:lstStyle/>
          <a:p>
            <a:pPr algn="ctr"/>
            <a:r>
              <a:rPr lang="ru-RU" sz="3200" b="1" dirty="0" smtClean="0"/>
              <a:t>Коммуникативный  подход реализует основные требования </a:t>
            </a:r>
            <a:br>
              <a:rPr lang="ru-RU" sz="3200" b="1" dirty="0" smtClean="0"/>
            </a:br>
            <a:r>
              <a:rPr lang="ru-RU" sz="3200" b="1" dirty="0" smtClean="0"/>
              <a:t>к современному образовательному процессу</a:t>
            </a:r>
            <a:endParaRPr lang="en-US" sz="3200" dirty="0" smtClean="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25650" y="2079626"/>
            <a:ext cx="8439150" cy="3711576"/>
            <a:chOff x="957" y="1310"/>
            <a:chExt cx="3987" cy="2338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gray">
            <a:xfrm>
              <a:off x="1440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 dirty="0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gray">
            <a:xfrm rot="-998297">
              <a:off x="983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63529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gray">
            <a:xfrm rot="20601703">
              <a:off x="1052" y="1325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уу</a:t>
              </a:r>
              <a:endParaRPr lang="ru-RU" dirty="0"/>
            </a:p>
          </p:txBody>
        </p:sp>
        <p:sp>
          <p:nvSpPr>
            <p:cNvPr id="22535" name="Arc 7"/>
            <p:cNvSpPr>
              <a:spLocks/>
            </p:cNvSpPr>
            <p:nvPr/>
          </p:nvSpPr>
          <p:spPr bwMode="gray">
            <a:xfrm rot="20601703">
              <a:off x="2692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ус</a:t>
              </a:r>
              <a:endParaRPr lang="ru-RU" dirty="0"/>
            </a:p>
          </p:txBody>
        </p:sp>
        <p:sp>
          <p:nvSpPr>
            <p:cNvPr id="22536" name="Arc 8"/>
            <p:cNvSpPr>
              <a:spLocks/>
            </p:cNvSpPr>
            <p:nvPr/>
          </p:nvSpPr>
          <p:spPr bwMode="gray">
            <a:xfrm rot="20601703" flipH="1">
              <a:off x="1173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      </a:t>
              </a:r>
              <a:br>
                <a:rPr lang="ru-RU" dirty="0" smtClean="0"/>
              </a:br>
              <a:r>
                <a:rPr lang="ru-RU" dirty="0" smtClean="0"/>
                <a:t>          речемыслительная </a:t>
              </a:r>
              <a:br>
                <a:rPr lang="ru-RU" dirty="0" smtClean="0"/>
              </a:br>
              <a:r>
                <a:rPr lang="ru-RU" dirty="0" smtClean="0"/>
                <a:t>                     активность</a:t>
              </a:r>
              <a:endParaRPr lang="ru-RU" dirty="0"/>
            </a:p>
          </p:txBody>
        </p:sp>
        <p:sp>
          <p:nvSpPr>
            <p:cNvPr id="22538" name="Arc 10"/>
            <p:cNvSpPr>
              <a:spLocks/>
            </p:cNvSpPr>
            <p:nvPr/>
          </p:nvSpPr>
          <p:spPr bwMode="gray">
            <a:xfrm rot="20601703" flipH="1">
              <a:off x="957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</a:t>
              </a:r>
              <a:endParaRPr lang="ru-RU" dirty="0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gray">
            <a:xfrm>
              <a:off x="3535" y="2282"/>
              <a:ext cx="1105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0" name="Arc 12"/>
            <p:cNvSpPr>
              <a:spLocks/>
            </p:cNvSpPr>
            <p:nvPr/>
          </p:nvSpPr>
          <p:spPr bwMode="gray">
            <a:xfrm rot="20539205">
              <a:off x="2933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gray">
            <a:xfrm>
              <a:off x="2887" y="2565"/>
              <a:ext cx="648" cy="928"/>
            </a:xfrm>
            <a:custGeom>
              <a:avLst/>
              <a:gdLst/>
              <a:ahLst/>
              <a:cxnLst>
                <a:cxn ang="0">
                  <a:pos x="648" y="632"/>
                </a:cxn>
                <a:cxn ang="0">
                  <a:pos x="648" y="928"/>
                </a:cxn>
                <a:cxn ang="0">
                  <a:pos x="0" y="64"/>
                </a:cxn>
                <a:cxn ang="0">
                  <a:pos x="96" y="0"/>
                </a:cxn>
                <a:cxn ang="0">
                  <a:pos x="648" y="632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gray">
            <a:xfrm rot="-998297">
              <a:off x="1939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gray">
            <a:xfrm>
              <a:off x="1518" y="2258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gray">
            <a:xfrm>
              <a:off x="2717" y="149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gray">
            <a:xfrm>
              <a:off x="3869" y="16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gray">
            <a:xfrm>
              <a:off x="3677" y="245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gray">
            <a:xfrm>
              <a:off x="2285" y="28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gray">
            <a:xfrm>
              <a:off x="2861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gray">
            <a:xfrm rot="20601703">
              <a:off x="1983" y="1810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sz="2800" dirty="0" smtClean="0"/>
                <a:t>обучающийся</a:t>
              </a:r>
              <a:endParaRPr lang="ru-RU" sz="2800" dirty="0"/>
            </a:p>
          </p:txBody>
        </p:sp>
      </p:grp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38125" y="6062663"/>
            <a:ext cx="11703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  <p:sp>
        <p:nvSpPr>
          <p:cNvPr id="22" name="TextBox 21"/>
          <p:cNvSpPr txBox="1"/>
          <p:nvPr/>
        </p:nvSpPr>
        <p:spPr>
          <a:xfrm rot="20271023">
            <a:off x="4629149" y="2016284"/>
            <a:ext cx="279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выбор стратегий собственных действий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9753287">
            <a:off x="6579888" y="3865938"/>
            <a:ext cx="2793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использование   групповых</a:t>
            </a:r>
            <a:br>
              <a:rPr lang="ru-RU" dirty="0" smtClean="0"/>
            </a:br>
            <a:r>
              <a:rPr lang="ru-RU" dirty="0" smtClean="0"/>
              <a:t>    и  коллективных  форм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19985961">
            <a:off x="7467805" y="1636019"/>
            <a:ext cx="2636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эвристичность организации </a:t>
            </a:r>
            <a:br>
              <a:rPr lang="ru-RU" dirty="0" smtClean="0"/>
            </a:br>
            <a:r>
              <a:rPr lang="ru-RU" dirty="0" smtClean="0"/>
              <a:t>учебного материала </a:t>
            </a:r>
            <a:br>
              <a:rPr lang="ru-RU" dirty="0" smtClean="0"/>
            </a:br>
            <a:r>
              <a:rPr lang="ru-RU" dirty="0" smtClean="0"/>
              <a:t>и процесса его усвоения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rot="20501854">
            <a:off x="1964939" y="3141902"/>
            <a:ext cx="3861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личностный смысл </a:t>
            </a:r>
            <a:br>
              <a:rPr lang="ru-RU" dirty="0" smtClean="0"/>
            </a:br>
            <a:r>
              <a:rPr lang="ru-RU" dirty="0" smtClean="0"/>
              <a:t>          участия </a:t>
            </a:r>
            <a:br>
              <a:rPr lang="ru-RU" dirty="0" smtClean="0"/>
            </a:br>
            <a:r>
              <a:rPr lang="ru-RU" dirty="0" smtClean="0"/>
              <a:t>в образовательном </a:t>
            </a:r>
            <a:br>
              <a:rPr lang="ru-RU" dirty="0" smtClean="0"/>
            </a:br>
            <a:r>
              <a:rPr lang="ru-RU" dirty="0" smtClean="0"/>
              <a:t>     процессе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33829" y="228600"/>
            <a:ext cx="11146971" cy="762000"/>
          </a:xfrm>
        </p:spPr>
        <p:txBody>
          <a:bodyPr/>
          <a:lstStyle/>
          <a:p>
            <a:pPr algn="ctr"/>
            <a:r>
              <a:rPr lang="ru-RU" sz="3200" b="1" dirty="0" smtClean="0"/>
              <a:t>Коммуникативный  подход реализует основные требования </a:t>
            </a:r>
            <a:br>
              <a:rPr lang="ru-RU" sz="3200" b="1" dirty="0" smtClean="0"/>
            </a:br>
            <a:r>
              <a:rPr lang="ru-RU" sz="3200" b="1" dirty="0" smtClean="0"/>
              <a:t>к современному образовательному процессу</a:t>
            </a:r>
            <a:endParaRPr lang="en-US" sz="3200" dirty="0" smtClean="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04483" y="2103438"/>
            <a:ext cx="8460317" cy="3687763"/>
            <a:chOff x="947" y="1325"/>
            <a:chExt cx="3997" cy="2323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gray">
            <a:xfrm>
              <a:off x="1440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 dirty="0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gray">
            <a:xfrm rot="-998297">
              <a:off x="983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63529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gray">
            <a:xfrm rot="20601703">
              <a:off x="1052" y="1325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уу</a:t>
              </a:r>
              <a:endParaRPr lang="ru-RU" dirty="0"/>
            </a:p>
          </p:txBody>
        </p:sp>
        <p:sp>
          <p:nvSpPr>
            <p:cNvPr id="22538" name="Arc 10"/>
            <p:cNvSpPr>
              <a:spLocks/>
            </p:cNvSpPr>
            <p:nvPr/>
          </p:nvSpPr>
          <p:spPr bwMode="gray">
            <a:xfrm rot="20601703" flipH="1">
              <a:off x="947" y="1620"/>
              <a:ext cx="2281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</a:t>
              </a:r>
              <a:endParaRPr lang="ru-RU" dirty="0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gray">
            <a:xfrm>
              <a:off x="3535" y="2282"/>
              <a:ext cx="1105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0" name="Arc 12"/>
            <p:cNvSpPr>
              <a:spLocks/>
            </p:cNvSpPr>
            <p:nvPr/>
          </p:nvSpPr>
          <p:spPr bwMode="gray">
            <a:xfrm rot="20539205">
              <a:off x="2933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gray">
            <a:xfrm>
              <a:off x="2887" y="2565"/>
              <a:ext cx="648" cy="928"/>
            </a:xfrm>
            <a:custGeom>
              <a:avLst/>
              <a:gdLst/>
              <a:ahLst/>
              <a:cxnLst>
                <a:cxn ang="0">
                  <a:pos x="648" y="632"/>
                </a:cxn>
                <a:cxn ang="0">
                  <a:pos x="648" y="928"/>
                </a:cxn>
                <a:cxn ang="0">
                  <a:pos x="0" y="64"/>
                </a:cxn>
                <a:cxn ang="0">
                  <a:pos x="96" y="0"/>
                </a:cxn>
                <a:cxn ang="0">
                  <a:pos x="648" y="632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dirty="0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gray">
            <a:xfrm rot="-998297">
              <a:off x="1939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gray">
            <a:xfrm>
              <a:off x="1518" y="2258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gray">
            <a:xfrm>
              <a:off x="2717" y="149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gray">
            <a:xfrm>
              <a:off x="3869" y="16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gray">
            <a:xfrm>
              <a:off x="3677" y="2450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gray">
            <a:xfrm>
              <a:off x="2285" y="2882"/>
              <a:ext cx="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gray">
            <a:xfrm>
              <a:off x="2861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gray">
            <a:xfrm rot="20601703">
              <a:off x="1983" y="1810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ru-RU" sz="2800" dirty="0" smtClean="0"/>
                <a:t>обучающийся</a:t>
              </a:r>
              <a:endParaRPr lang="ru-RU" sz="2800" dirty="0"/>
            </a:p>
          </p:txBody>
        </p:sp>
      </p:grp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38125" y="6062663"/>
            <a:ext cx="11703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  <p:sp>
        <p:nvSpPr>
          <p:cNvPr id="23" name="TextBox 22"/>
          <p:cNvSpPr txBox="1"/>
          <p:nvPr/>
        </p:nvSpPr>
        <p:spPr>
          <a:xfrm rot="19753287">
            <a:off x="6864013" y="3816666"/>
            <a:ext cx="1993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обучение в сотрудничестве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rot="20501854">
            <a:off x="2036943" y="3126869"/>
            <a:ext cx="3310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вариативность </a:t>
            </a:r>
            <a:br>
              <a:rPr lang="ru-RU" dirty="0" smtClean="0"/>
            </a:br>
            <a:r>
              <a:rPr lang="ru-RU" dirty="0" smtClean="0"/>
              <a:t>     компонентов образовательного </a:t>
            </a:r>
            <a:br>
              <a:rPr lang="ru-RU" dirty="0" smtClean="0"/>
            </a:br>
            <a:r>
              <a:rPr lang="ru-RU" dirty="0" smtClean="0"/>
              <a:t>процесса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20155484">
            <a:off x="6503550" y="1639278"/>
            <a:ext cx="3158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привлечение </a:t>
            </a:r>
            <a:br>
              <a:rPr lang="ru-RU" dirty="0" smtClean="0"/>
            </a:br>
            <a:r>
              <a:rPr lang="ru-RU" dirty="0" smtClean="0"/>
              <a:t>          знаний, </a:t>
            </a:r>
            <a:br>
              <a:rPr lang="ru-RU" dirty="0" smtClean="0"/>
            </a:br>
            <a:r>
              <a:rPr lang="ru-RU" dirty="0" smtClean="0"/>
              <a:t>            опыта </a:t>
            </a:r>
            <a:br>
              <a:rPr lang="ru-RU" dirty="0" smtClean="0"/>
            </a:br>
            <a:r>
              <a:rPr lang="ru-RU" dirty="0" smtClean="0"/>
              <a:t>                из различных </a:t>
            </a:r>
          </a:p>
          <a:p>
            <a:r>
              <a:rPr lang="ru-RU" dirty="0" smtClean="0"/>
              <a:t>             областей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Коммуникативный </a:t>
            </a:r>
            <a:r>
              <a:rPr lang="ru-RU" sz="4000" b="1" dirty="0"/>
              <a:t>подход способствует</a:t>
            </a:r>
            <a:endParaRPr lang="en-US" sz="4000" b="1" dirty="0" smtClean="0">
              <a:latin typeface="Arial" charset="0"/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1625600" y="1831975"/>
            <a:ext cx="2894013" cy="4035425"/>
            <a:chOff x="720" y="1296"/>
            <a:chExt cx="1367" cy="2542"/>
          </a:xfrm>
        </p:grpSpPr>
        <p:sp>
          <p:nvSpPr>
            <p:cNvPr id="2355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 smtClean="0"/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60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23562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2356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356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6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6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6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</p:grpSp>
        <p:sp>
          <p:nvSpPr>
            <p:cNvPr id="23568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tx2"/>
                  </a:solidFill>
                </a:rPr>
                <a:t>Языковое/</a:t>
              </a:r>
            </a:p>
            <a:p>
              <a:pPr algn="ctr"/>
              <a:r>
                <a:rPr lang="ru-RU" sz="2400" dirty="0" smtClean="0">
                  <a:solidFill>
                    <a:schemeClr val="tx2"/>
                  </a:solidFill>
                </a:rPr>
                <a:t>Речевое </a:t>
              </a:r>
            </a:p>
            <a:p>
              <a:pPr algn="ctr"/>
              <a:endParaRPr lang="ru-RU" sz="24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chemeClr val="tx2"/>
                  </a:solidFill>
                </a:rPr>
                <a:t>становление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4656137" y="1773238"/>
            <a:ext cx="3052233" cy="4035425"/>
            <a:chOff x="2208" y="1296"/>
            <a:chExt cx="1442" cy="2542"/>
          </a:xfrm>
        </p:grpSpPr>
        <p:sp>
          <p:nvSpPr>
            <p:cNvPr id="2357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7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dirty="0"/>
            </a:p>
          </p:txBody>
        </p:sp>
        <p:sp>
          <p:nvSpPr>
            <p:cNvPr id="2357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7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2357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357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357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gray">
            <a:xfrm>
              <a:off x="2229" y="1831"/>
              <a:ext cx="1421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Интеллектуальное</a:t>
              </a:r>
            </a:p>
            <a:p>
              <a:pPr algn="ctr"/>
              <a:endParaRPr lang="ru-RU" sz="2400" dirty="0"/>
            </a:p>
            <a:p>
              <a:pPr algn="ctr"/>
              <a:r>
                <a:rPr lang="ru-RU" sz="2400" dirty="0" smtClean="0"/>
                <a:t>становление</a:t>
              </a:r>
              <a:endParaRPr lang="en-US" sz="2400" dirty="0"/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83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3584" name="Group 32"/>
          <p:cNvGrpSpPr>
            <a:grpSpLocks/>
          </p:cNvGrpSpPr>
          <p:nvPr/>
        </p:nvGrpSpPr>
        <p:grpSpPr bwMode="auto">
          <a:xfrm>
            <a:off x="7916863" y="1831975"/>
            <a:ext cx="2892425" cy="4035425"/>
            <a:chOff x="3692" y="1296"/>
            <a:chExt cx="1367" cy="2542"/>
          </a:xfrm>
        </p:grpSpPr>
        <p:sp>
          <p:nvSpPr>
            <p:cNvPr id="2358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8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8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8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2358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2359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359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9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9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  <p:sp>
            <p:nvSpPr>
              <p:cNvPr id="2359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</p:grpSp>
        <p:sp>
          <p:nvSpPr>
            <p:cNvPr id="2359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2359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tx2"/>
                  </a:solidFill>
                </a:rPr>
                <a:t>Личностное </a:t>
              </a:r>
            </a:p>
            <a:p>
              <a:pPr algn="ctr"/>
              <a:endParaRPr lang="ru-RU" sz="24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chemeClr val="tx2"/>
                  </a:solidFill>
                </a:rPr>
                <a:t>становление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23597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3598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168275" y="6091238"/>
            <a:ext cx="118141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rgbClr val="000099"/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«Современные проблемы взаимосвязи дидактики и методики обучения»</a:t>
            </a:r>
            <a:br>
              <a:rPr lang="ru-RU" sz="1400" b="1" i="1" dirty="0">
                <a:solidFill>
                  <a:srgbClr val="000099"/>
                </a:solidFill>
              </a:rPr>
            </a:br>
            <a:r>
              <a:rPr lang="ru-RU" sz="1400" b="1" i="1" dirty="0">
                <a:solidFill>
                  <a:srgbClr val="000099"/>
                </a:solidFill>
              </a:rPr>
              <a:t>РГПУ им. А. И. Герцена, г. Санкт-Петербург, 18 февраля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259</Words>
  <Application>Microsoft Office PowerPoint</Application>
  <PresentationFormat>Произвольный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</vt:lpstr>
      <vt:lpstr>     </vt:lpstr>
      <vt:lpstr>  </vt:lpstr>
      <vt:lpstr>Общение – субъект-субъектное взаимодействие, в котором  выделяют:</vt:lpstr>
      <vt:lpstr>Общение многофункционально</vt:lpstr>
      <vt:lpstr>Коммуникативный  подход реализует основные требования  к современному образовательному процессу</vt:lpstr>
      <vt:lpstr>Коммуникативный  подход реализует основные требования  к современному образовательному процессу</vt:lpstr>
      <vt:lpstr>Коммуникативный  подход реализует основные требования  к современному образовательному процессу</vt:lpstr>
      <vt:lpstr>Коммуникативный подход способствует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Писарева</dc:creator>
  <cp:lastModifiedBy>Валера</cp:lastModifiedBy>
  <cp:revision>46</cp:revision>
  <dcterms:created xsi:type="dcterms:W3CDTF">2016-10-12T16:32:56Z</dcterms:created>
  <dcterms:modified xsi:type="dcterms:W3CDTF">2019-02-16T14:20:42Z</dcterms:modified>
</cp:coreProperties>
</file>