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94" r:id="rId3"/>
    <p:sldId id="279" r:id="rId4"/>
    <p:sldId id="283" r:id="rId5"/>
    <p:sldId id="285" r:id="rId6"/>
    <p:sldId id="290" r:id="rId7"/>
    <p:sldId id="301" r:id="rId8"/>
    <p:sldId id="287" r:id="rId9"/>
    <p:sldId id="291" r:id="rId10"/>
    <p:sldId id="295" r:id="rId11"/>
    <p:sldId id="296" r:id="rId12"/>
    <p:sldId id="292" r:id="rId13"/>
    <p:sldId id="286" r:id="rId14"/>
    <p:sldId id="298" r:id="rId15"/>
    <p:sldId id="299" r:id="rId16"/>
    <p:sldId id="297" r:id="rId17"/>
    <p:sldId id="300" r:id="rId18"/>
    <p:sldId id="302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FF"/>
    <a:srgbClr val="FFFFCC"/>
    <a:srgbClr val="CCFF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8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8BCD-AA12-4F92-AE04-85BED6D3AF69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E49B-D1DB-4813-8526-FCD5C2CFC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20FF-8190-45AA-81D3-1686B3474C93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B618-4FDC-4EAC-B8D8-A0E538BFC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599C-C5DA-423B-BFCB-9D62F3EA47D3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9FFE-37F3-436C-B481-AEF031DC3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B653-3B21-4A87-B4AB-0CF13BBB3123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020F-E858-48DF-A61D-EEB6E3BAF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227F-54F8-43F1-AAE4-3423C13C844C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F7A0-9F74-4D4E-82CB-6B7FDCD1D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15F1-11B3-439C-A440-2DB9474A35F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F751-F4C7-497E-B0E4-3F834D900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F443-3B06-4B5F-97D6-3B2F896D67E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D57C-014A-4E17-A158-F2B603A09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60B9-2DC4-4004-B7DA-C87CEC331B48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1533-969E-489D-81A7-9A5C9ED7F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7DEA-666E-48B4-9341-73F12C4ED0D5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6D9-F004-41F1-8703-5AC716328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72D5-CB49-47FD-B812-F70E18E9D7EC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11AF-C7C2-4A09-AD96-4F7C7853E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8205-B7C2-4746-99C1-A87F6CF142DA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37C4-7019-4589-A2B6-01C4E4E08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ED8C1-FF4F-4DBA-9D4A-4FDB46550439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270AB-5AEE-4AC4-88A7-F61EBD404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 bwMode="white">
          <a:xfrm>
            <a:off x="0" y="1916113"/>
            <a:ext cx="12192000" cy="26543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chemeClr val="bg1"/>
                </a:solidFill>
              </a:rPr>
              <a:t/>
            </a:r>
            <a:br>
              <a:rPr lang="ru-RU" sz="4800" b="1" smtClean="0">
                <a:solidFill>
                  <a:schemeClr val="bg1"/>
                </a:solidFill>
              </a:rPr>
            </a:br>
            <a:r>
              <a:rPr lang="ru-RU" sz="4800" b="1" smtClean="0">
                <a:solidFill>
                  <a:schemeClr val="bg1"/>
                </a:solidFill>
              </a:rPr>
              <a:t> </a:t>
            </a:r>
            <a:br>
              <a:rPr lang="ru-RU" sz="4800" b="1" smtClean="0">
                <a:solidFill>
                  <a:schemeClr val="bg1"/>
                </a:solidFill>
              </a:rPr>
            </a:br>
            <a:endParaRPr lang="en-US" sz="4800" b="1" smtClean="0">
              <a:solidFill>
                <a:schemeClr val="bg1"/>
              </a:solidFill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 bwMode="black">
          <a:xfrm>
            <a:off x="0" y="2781300"/>
            <a:ext cx="12192000" cy="1800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000099"/>
                </a:solidFill>
              </a:rPr>
              <a:t>«</a:t>
            </a:r>
            <a:r>
              <a:rPr lang="ru-RU" sz="3600" b="1" i="1" smtClean="0">
                <a:solidFill>
                  <a:srgbClr val="000099"/>
                </a:solidFill>
              </a:rPr>
              <a:t>Современные проблемы взаимосвязи дидактики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000099"/>
                </a:solidFill>
              </a:rPr>
              <a:t>и методики обучения</a:t>
            </a:r>
            <a:r>
              <a:rPr lang="ru-RU" b="1" i="1" smtClean="0">
                <a:solidFill>
                  <a:srgbClr val="000099"/>
                </a:solidFill>
              </a:rPr>
              <a:t>»</a:t>
            </a:r>
            <a:r>
              <a:rPr lang="ru-RU" sz="3000" i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13315" name="Picture 4" descr="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7650"/>
            <a:ext cx="12192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press_lo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0"/>
            <a:ext cx="92662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6242050"/>
            <a:ext cx="1219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РОССИЙСКИЙ ГОСУДАРСТВЕННЫЙ ПЕДАГОГИЧЕСКИЙ УНИВЕРСИТЕТ ИМ. А. И. ГЕЦЕНА</a:t>
            </a:r>
          </a:p>
          <a:p>
            <a:pPr algn="ctr"/>
            <a:r>
              <a:rPr lang="ru-RU" b="1">
                <a:solidFill>
                  <a:srgbClr val="000099"/>
                </a:solidFill>
              </a:rPr>
              <a:t>18 февраля 2018 года</a:t>
            </a:r>
          </a:p>
        </p:txBody>
      </p:sp>
      <p:pic>
        <p:nvPicPr>
          <p:cNvPr id="13318" name="Picture 7" descr="herzen"/>
          <p:cNvPicPr>
            <a:picLocks noChangeAspect="1" noChangeArrowheads="1"/>
          </p:cNvPicPr>
          <p:nvPr/>
        </p:nvPicPr>
        <p:blipFill>
          <a:blip r:embed="rId4"/>
          <a:srcRect l="15048"/>
          <a:stretch>
            <a:fillRect/>
          </a:stretch>
        </p:blipFill>
        <p:spPr bwMode="auto">
          <a:xfrm>
            <a:off x="3735388" y="908050"/>
            <a:ext cx="6792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rgpu_gerc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6463" y="688975"/>
            <a:ext cx="170021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Культурологический подход как основа интеграции методик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10722" y="1362983"/>
            <a:ext cx="11233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 smtClean="0"/>
              <a:t>1. </a:t>
            </a:r>
            <a:r>
              <a:rPr lang="ru-RU" altLang="ru-RU" sz="2400" dirty="0"/>
              <a:t>Определите делимое понятие члены деления, основание деления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912285" y="1709739"/>
            <a:ext cx="11279716" cy="2541587"/>
            <a:chOff x="2556" y="3937"/>
            <a:chExt cx="6494" cy="1926"/>
          </a:xfrm>
        </p:grpSpPr>
        <p:sp>
          <p:nvSpPr>
            <p:cNvPr id="18440" name="AutoShape 6"/>
            <p:cNvSpPr>
              <a:spLocks noChangeAspect="1" noChangeArrowheads="1"/>
            </p:cNvSpPr>
            <p:nvPr/>
          </p:nvSpPr>
          <p:spPr bwMode="auto">
            <a:xfrm>
              <a:off x="2556" y="3937"/>
              <a:ext cx="6494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3262" y="4076"/>
              <a:ext cx="381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2400" b="1"/>
                <a:t>Оксиды</a:t>
              </a:r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 flipH="1">
              <a:off x="3968" y="4494"/>
              <a:ext cx="854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>
              <a:off x="5274" y="4494"/>
              <a:ext cx="0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11"/>
            <p:cNvSpPr>
              <a:spLocks noChangeShapeType="1"/>
            </p:cNvSpPr>
            <p:nvPr/>
          </p:nvSpPr>
          <p:spPr bwMode="auto">
            <a:xfrm>
              <a:off x="5702" y="4494"/>
              <a:ext cx="778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3069" y="4856"/>
              <a:ext cx="1326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2400"/>
                <a:t>твердые</a:t>
              </a:r>
              <a:endParaRPr lang="ru-RU" altLang="ru-RU"/>
            </a:p>
          </p:txBody>
        </p:sp>
        <p:sp>
          <p:nvSpPr>
            <p:cNvPr id="18446" name="Text Box 15"/>
            <p:cNvSpPr txBox="1">
              <a:spLocks noChangeArrowheads="1"/>
            </p:cNvSpPr>
            <p:nvPr/>
          </p:nvSpPr>
          <p:spPr bwMode="auto">
            <a:xfrm>
              <a:off x="4427" y="4852"/>
              <a:ext cx="169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2400"/>
                <a:t>жидкие</a:t>
              </a:r>
            </a:p>
          </p:txBody>
        </p:sp>
      </p:grpSp>
      <p:sp>
        <p:nvSpPr>
          <p:cNvPr id="18436" name="Text Box 19"/>
          <p:cNvSpPr txBox="1">
            <a:spLocks noChangeArrowheads="1"/>
          </p:cNvSpPr>
          <p:nvPr/>
        </p:nvSpPr>
        <p:spPr bwMode="auto">
          <a:xfrm>
            <a:off x="6824133" y="2935288"/>
            <a:ext cx="290406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газообразные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92366" y="3562123"/>
            <a:ext cx="10972800" cy="21780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Wingdings 2" pitchFamily="18" charset="2"/>
              <a:buNone/>
              <a:defRPr/>
            </a:pPr>
            <a:r>
              <a:rPr lang="ru-RU" sz="4400" dirty="0" smtClean="0">
                <a:ea typeface="Calibri"/>
                <a:cs typeface="Arial" pitchFamily="34" charset="0"/>
              </a:rPr>
              <a:t>2. Найди, на каком из рисунков с помощью кругов Эйлера правильно изображена рассмотренная выше классификация.  (образ </a:t>
            </a:r>
            <a:r>
              <a:rPr lang="ru-RU" sz="4400" dirty="0" err="1" smtClean="0">
                <a:ea typeface="Calibri"/>
                <a:cs typeface="Arial" pitchFamily="34" charset="0"/>
              </a:rPr>
              <a:t>межпредметного</a:t>
            </a:r>
            <a:r>
              <a:rPr lang="ru-RU" sz="4400" dirty="0" smtClean="0">
                <a:ea typeface="Calibri"/>
                <a:cs typeface="Arial" pitchFamily="34" charset="0"/>
              </a:rPr>
              <a:t> </a:t>
            </a:r>
            <a:r>
              <a:rPr lang="ru-RU" sz="4400" dirty="0" smtClean="0">
                <a:ea typeface="Calibri"/>
                <a:cs typeface="Arial" pitchFamily="34" charset="0"/>
              </a:rPr>
              <a:t>понятия) </a:t>
            </a:r>
            <a:endParaRPr lang="ru-RU" sz="4400" dirty="0" smtClean="0"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400" i="1" dirty="0" smtClean="0">
                <a:ea typeface="Calibri"/>
                <a:cs typeface="Arial" pitchFamily="34" charset="0"/>
              </a:rPr>
              <a:t> </a:t>
            </a:r>
            <a:endParaRPr lang="ru-RU" sz="4400" dirty="0" smtClean="0"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i="1" dirty="0" smtClean="0">
                <a:ea typeface="Calibri"/>
                <a:cs typeface="Times New Roman"/>
              </a:rPr>
              <a:t> </a:t>
            </a:r>
            <a:endParaRPr lang="ru-RU" sz="24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i="1" dirty="0" smtClean="0">
                <a:ea typeface="Calibri"/>
                <a:cs typeface="Times New Roman"/>
              </a:rPr>
              <a:t> 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0901" y="4405540"/>
            <a:ext cx="924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Заголовок 1"/>
          <p:cNvSpPr txBox="1">
            <a:spLocks/>
          </p:cNvSpPr>
          <p:nvPr/>
        </p:nvSpPr>
        <p:spPr bwMode="auto">
          <a:xfrm>
            <a:off x="212271" y="-534988"/>
            <a:ext cx="11979729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3600" dirty="0" smtClean="0">
                <a:latin typeface="Arial" pitchFamily="34" charset="0"/>
                <a:cs typeface="Arial" pitchFamily="34" charset="0"/>
              </a:rPr>
              <a:t>Логические </a:t>
            </a:r>
            <a:r>
              <a:rPr lang="ru-RU" sz="3600" dirty="0" smtClean="0"/>
              <a:t>мыслительные операций (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действия)</a:t>
            </a:r>
          </a:p>
          <a:p>
            <a:pPr algn="ctr" eaLnBrk="0" hangingPunct="0"/>
            <a:r>
              <a:rPr lang="ru-RU" altLang="ru-RU" sz="2800" dirty="0" smtClean="0">
                <a:solidFill>
                  <a:schemeClr val="tx2"/>
                </a:solidFill>
                <a:latin typeface="Calibri" pitchFamily="34" charset="0"/>
              </a:rPr>
              <a:t>Демонстрация </a:t>
            </a:r>
            <a:r>
              <a:rPr lang="ru-RU" altLang="ru-RU" sz="2800" dirty="0">
                <a:solidFill>
                  <a:schemeClr val="tx2"/>
                </a:solidFill>
                <a:latin typeface="Calibri" pitchFamily="34" charset="0"/>
              </a:rPr>
              <a:t>на материале других учебных предметов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38125" y="6062663"/>
            <a:ext cx="11703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680029" y="310243"/>
            <a:ext cx="9245600" cy="762000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charset="0"/>
              </a:rPr>
              <a:t>Проблемы развития </a:t>
            </a:r>
            <a:br>
              <a:rPr lang="ru-RU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>логических мыслительных операций</a:t>
            </a:r>
            <a:endParaRPr lang="en-US" sz="3600" dirty="0" smtClean="0"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54250" y="2253343"/>
            <a:ext cx="7787821" cy="3853542"/>
            <a:chOff x="957" y="1339"/>
            <a:chExt cx="3987" cy="2309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gray">
            <a:xfrm>
              <a:off x="1440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gray">
            <a:xfrm rot="-998297">
              <a:off x="983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4" name="Oval 6"/>
            <p:cNvSpPr>
              <a:spLocks noChangeArrowheads="1"/>
            </p:cNvSpPr>
            <p:nvPr/>
          </p:nvSpPr>
          <p:spPr bwMode="gray">
            <a:xfrm rot="20601703">
              <a:off x="1019" y="1362"/>
              <a:ext cx="3598" cy="1861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Arc 8"/>
            <p:cNvSpPr>
              <a:spLocks/>
            </p:cNvSpPr>
            <p:nvPr/>
          </p:nvSpPr>
          <p:spPr bwMode="gray">
            <a:xfrm rot="20601703" flipH="1">
              <a:off x="1160" y="2443"/>
              <a:ext cx="2914" cy="898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7" name="Arc 9"/>
            <p:cNvSpPr>
              <a:spLocks/>
            </p:cNvSpPr>
            <p:nvPr/>
          </p:nvSpPr>
          <p:spPr bwMode="gray">
            <a:xfrm rot="-998297">
              <a:off x="1808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42353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Arc 10"/>
            <p:cNvSpPr>
              <a:spLocks/>
            </p:cNvSpPr>
            <p:nvPr/>
          </p:nvSpPr>
          <p:spPr bwMode="gray">
            <a:xfrm rot="20601703" flipH="1">
              <a:off x="957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gray">
            <a:xfrm rot="-998297">
              <a:off x="1939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gray">
            <a:xfrm>
              <a:off x="1518" y="2258"/>
              <a:ext cx="8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gray">
            <a:xfrm>
              <a:off x="2717" y="1490"/>
              <a:ext cx="8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gray">
            <a:xfrm>
              <a:off x="3869" y="1682"/>
              <a:ext cx="8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gray">
            <a:xfrm>
              <a:off x="3677" y="2450"/>
              <a:ext cx="8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gray">
            <a:xfrm>
              <a:off x="2285" y="2882"/>
              <a:ext cx="8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gray">
            <a:xfrm rot="-998297">
              <a:off x="2003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38125" y="6062663"/>
            <a:ext cx="11703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sp>
        <p:nvSpPr>
          <p:cNvPr id="23" name="TextBox 22"/>
          <p:cNvSpPr txBox="1"/>
          <p:nvPr/>
        </p:nvSpPr>
        <p:spPr>
          <a:xfrm rot="310800">
            <a:off x="2498269" y="4588323"/>
            <a:ext cx="561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72% - учителя гуманитарных и обществ. предметов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 rot="20631951">
            <a:off x="4767944" y="2030173"/>
            <a:ext cx="4000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8% - учителя </a:t>
            </a:r>
          </a:p>
          <a:p>
            <a:r>
              <a:rPr lang="ru-RU" sz="2400" dirty="0" smtClean="0"/>
              <a:t>математики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 rot="2833742">
            <a:off x="6732812" y="3206221"/>
            <a:ext cx="400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20% - учителя </a:t>
            </a:r>
          </a:p>
          <a:p>
            <a:r>
              <a:rPr lang="ru-RU" sz="2400" dirty="0" err="1" smtClean="0"/>
              <a:t>естеств</a:t>
            </a:r>
            <a:r>
              <a:rPr lang="ru-RU" sz="2400" dirty="0" smtClean="0"/>
              <a:t>. пред-</a:t>
            </a:r>
          </a:p>
          <a:p>
            <a:r>
              <a:rPr lang="ru-RU" sz="2400" dirty="0" err="1" smtClean="0"/>
              <a:t>метов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1812470"/>
            <a:ext cx="465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Выполнили </a:t>
            </a:r>
            <a:r>
              <a:rPr lang="ru-RU" sz="2400" b="1" dirty="0" smtClean="0"/>
              <a:t>не</a:t>
            </a:r>
            <a:r>
              <a:rPr lang="ru-RU" sz="2400" dirty="0" smtClean="0"/>
              <a:t>правильно: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49" y="0"/>
            <a:ext cx="10515600" cy="1325563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Содействие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развитию учащихся с учетом особенностей возраста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3097" y="1661943"/>
            <a:ext cx="10515600" cy="448828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возрастной период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5-7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классов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становление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математических способностей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обучения в средней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школе  - 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учебная математическая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способность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собственно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математическую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способность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математический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стиль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мышления                                                                                              (основа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профес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ея-ти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(аргументированность суждений)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общекультурной составляющей математики, которая может быть предложена в рамках культурологического подхода как основа интеграции учебных предметов, является деятельность по овладению языком математики, в частности, его логической составляющей,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также стремление к обоснованию, его аргументированности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8742" y="5923417"/>
            <a:ext cx="11688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4477871" y="2474259"/>
            <a:ext cx="173467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265893" y="2411506"/>
            <a:ext cx="1730189" cy="3451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7269842" y="3075215"/>
            <a:ext cx="3048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507671" y="3107872"/>
            <a:ext cx="3048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32328" y="3532357"/>
            <a:ext cx="30679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ru-RU" dirty="0">
              <a:solidFill>
                <a:schemeClr val="tx2"/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/>
                </a:solidFill>
              </a:rPr>
              <a:t>Освоение </a:t>
            </a:r>
            <a:r>
              <a:rPr lang="ru-RU" sz="2400" dirty="0" err="1" smtClean="0">
                <a:solidFill>
                  <a:schemeClr val="tx2"/>
                </a:solidFill>
              </a:rPr>
              <a:t>историко</a:t>
            </a:r>
            <a:r>
              <a:rPr lang="ru-RU" sz="2400" dirty="0" smtClean="0">
                <a:solidFill>
                  <a:schemeClr val="tx2"/>
                </a:solidFill>
              </a:rPr>
              <a:t>- культурного наследия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582" name="Freeform 6"/>
          <p:cNvSpPr>
            <a:spLocks/>
          </p:cNvSpPr>
          <p:nvPr/>
        </p:nvSpPr>
        <p:spPr bwMode="gray">
          <a:xfrm>
            <a:off x="4321402" y="2591027"/>
            <a:ext cx="120332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AutoShape 7"/>
          <p:cNvSpPr>
            <a:spLocks noChangeAspect="1" noChangeArrowheads="1" noTextEdit="1"/>
          </p:cNvSpPr>
          <p:nvPr/>
        </p:nvSpPr>
        <p:spPr bwMode="gray">
          <a:xfrm flipH="1">
            <a:off x="6491288" y="3252788"/>
            <a:ext cx="12128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Freeform 8"/>
          <p:cNvSpPr>
            <a:spLocks/>
          </p:cNvSpPr>
          <p:nvPr/>
        </p:nvSpPr>
        <p:spPr bwMode="gray">
          <a:xfrm flipH="1">
            <a:off x="6285593" y="2596697"/>
            <a:ext cx="120332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3793041" y="1162050"/>
            <a:ext cx="4261414" cy="1666875"/>
            <a:chOff x="1908" y="1273"/>
            <a:chExt cx="2013" cy="1050"/>
          </a:xfrm>
        </p:grpSpPr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4587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8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589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gray">
            <a:xfrm rot="16200000">
              <a:off x="2493" y="688"/>
              <a:ext cx="843" cy="201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ru-RU" sz="2400" dirty="0" smtClean="0"/>
                <a:t>Другие культурные</a:t>
              </a:r>
            </a:p>
            <a:p>
              <a:pPr algn="ctr"/>
              <a:r>
                <a:rPr lang="ru-RU" sz="2400" dirty="0" smtClean="0"/>
                <a:t> </a:t>
              </a:r>
              <a:r>
                <a:rPr lang="ru-RU" sz="2400" dirty="0" smtClean="0"/>
                <a:t>ценности</a:t>
              </a:r>
              <a:endParaRPr lang="ru-RU" sz="2400" dirty="0"/>
            </a:p>
          </p:txBody>
        </p:sp>
      </p:grp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391400" y="4343400"/>
            <a:ext cx="271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250825" y="6146800"/>
            <a:ext cx="117459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>
                <a:solidFill>
                  <a:srgbClr val="000099"/>
                </a:solidFill>
              </a:rPr>
            </a:br>
            <a:r>
              <a:rPr lang="ru-RU" sz="1400" b="1" i="1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>
                <a:solidFill>
                  <a:srgbClr val="000099"/>
                </a:solidFill>
              </a:rPr>
            </a:br>
            <a:r>
              <a:rPr lang="ru-RU" sz="1400" b="1" i="1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306126" y="3133726"/>
            <a:ext cx="306795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ru-RU" dirty="0">
              <a:solidFill>
                <a:schemeClr val="tx2"/>
              </a:solidFill>
            </a:endParaRPr>
          </a:p>
          <a:p>
            <a:pPr algn="ctr" eaLnBrk="0" hangingPunct="0"/>
            <a:r>
              <a:rPr lang="ru-RU" sz="2400" dirty="0" smtClean="0"/>
              <a:t>Н</a:t>
            </a:r>
            <a:r>
              <a:rPr lang="en-US" sz="2400" dirty="0" err="1" smtClean="0"/>
              <a:t>аполнен</a:t>
            </a:r>
            <a:r>
              <a:rPr lang="ru-RU" sz="2400" dirty="0" err="1" smtClean="0"/>
              <a:t>ность</a:t>
            </a:r>
            <a:r>
              <a:rPr lang="ru-RU" sz="2400" dirty="0" smtClean="0"/>
              <a:t> </a:t>
            </a:r>
            <a:r>
              <a:rPr lang="en-US" sz="2400" dirty="0" err="1" smtClean="0"/>
              <a:t>человеческими</a:t>
            </a:r>
            <a:r>
              <a:rPr lang="en-US" sz="2400" dirty="0" smtClean="0"/>
              <a:t> </a:t>
            </a:r>
            <a:r>
              <a:rPr lang="en-US" sz="2400" dirty="0" err="1" smtClean="0"/>
              <a:t>смыслами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служат</a:t>
            </a:r>
            <a:r>
              <a:rPr lang="en-US" sz="2400" dirty="0" smtClean="0"/>
              <a:t> </a:t>
            </a:r>
            <a:r>
              <a:rPr lang="en-US" sz="2400" dirty="0" err="1" smtClean="0"/>
              <a:t>человеку</a:t>
            </a:r>
            <a:endParaRPr lang="ru-RU" sz="2400" dirty="0" smtClean="0"/>
          </a:p>
          <a:p>
            <a:pPr algn="ctr" eaLnBrk="0" hangingPunct="0"/>
            <a:r>
              <a:rPr lang="ru-RU" sz="2400" dirty="0" smtClean="0">
                <a:solidFill>
                  <a:schemeClr val="tx2"/>
                </a:solidFill>
              </a:rPr>
              <a:t>(философия предмета)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431800" y="115888"/>
            <a:ext cx="1132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такое функция? Приведите примеры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433" y="765175"/>
            <a:ext cx="403225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Функция – действие, выполняемое кем-либо или чем-либо, назначение человека или предмета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2901" y="765176"/>
            <a:ext cx="52810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 мобильного телефона, компьютера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Функции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Функции внутренних органов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44678" y="2111845"/>
            <a:ext cx="2015067" cy="1725612"/>
            <a:chOff x="323850" y="2133600"/>
            <a:chExt cx="1511300" cy="1655019"/>
          </a:xfrm>
        </p:grpSpPr>
        <p:pic>
          <p:nvPicPr>
            <p:cNvPr id="67612" name="Рисунок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650" y="2420938"/>
              <a:ext cx="5429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13" name="Прямоугольник 6"/>
            <p:cNvSpPr>
              <a:spLocks noChangeArrowheads="1"/>
            </p:cNvSpPr>
            <p:nvPr/>
          </p:nvSpPr>
          <p:spPr bwMode="auto">
            <a:xfrm>
              <a:off x="611188" y="3284538"/>
              <a:ext cx="696104" cy="50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400" b="1" i="1">
                  <a:solidFill>
                    <a:srgbClr val="0064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altLang="ru-RU" sz="1400" b="1" i="1">
                  <a:solidFill>
                    <a:srgbClr val="0064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Motorola</a:t>
              </a:r>
            </a:p>
            <a:p>
              <a:pPr algn="ctr"/>
              <a:r>
                <a:rPr lang="ru-RU" altLang="ru-RU" sz="1400" b="1" i="1">
                  <a:solidFill>
                    <a:srgbClr val="0064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1973 год</a:t>
              </a:r>
              <a:r>
                <a:rPr lang="ru-RU" altLang="ru-RU" sz="9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3850" y="2133600"/>
              <a:ext cx="1511300" cy="1655019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4944533" y="2205038"/>
            <a:ext cx="2015067" cy="1655762"/>
            <a:chOff x="3132138" y="2133600"/>
            <a:chExt cx="1511300" cy="1655763"/>
          </a:xfrm>
        </p:grpSpPr>
        <p:pic>
          <p:nvPicPr>
            <p:cNvPr id="67609" name="Рисунок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2500" y="2205038"/>
              <a:ext cx="935038" cy="66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10" name="Rectangle 6"/>
            <p:cNvSpPr>
              <a:spLocks noChangeArrowheads="1"/>
            </p:cNvSpPr>
            <p:nvPr/>
          </p:nvSpPr>
          <p:spPr bwMode="auto">
            <a:xfrm>
              <a:off x="3132138" y="3068638"/>
              <a:ext cx="14398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altLang="ru-RU" sz="1400" b="1" i="1">
                  <a:solidFill>
                    <a:srgbClr val="4F6228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lang="en-US" altLang="ru-RU" sz="1400" b="1" i="1">
                  <a:solidFill>
                    <a:srgbClr val="4F6228"/>
                  </a:solidFill>
                  <a:ea typeface="Calibri" pitchFamily="34" charset="0"/>
                  <a:cs typeface="Times New Roman" pitchFamily="18" charset="0"/>
                </a:rPr>
                <a:t>Benefon Beta</a:t>
              </a:r>
              <a:r>
                <a:rPr lang="ru-RU" altLang="ru-RU" sz="1400" b="1" i="1">
                  <a:solidFill>
                    <a:srgbClr val="4F6228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en-US" altLang="ru-RU" sz="1400" b="1" i="1">
                <a:solidFill>
                  <a:srgbClr val="4F622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altLang="ru-RU" sz="1400" b="1" i="1">
                  <a:solidFill>
                    <a:srgbClr val="0064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1993 год</a:t>
              </a:r>
              <a:r>
                <a:rPr lang="ru-RU" altLang="ru-RU" sz="9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132138" y="2133600"/>
              <a:ext cx="1511300" cy="165576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384817" y="4282271"/>
            <a:ext cx="2015067" cy="1808282"/>
            <a:chOff x="1908175" y="4508500"/>
            <a:chExt cx="1511300" cy="1808282"/>
          </a:xfrm>
        </p:grpSpPr>
        <p:sp>
          <p:nvSpPr>
            <p:cNvPr id="67606" name="Прямоугольник 15"/>
            <p:cNvSpPr>
              <a:spLocks noChangeArrowheads="1"/>
            </p:cNvSpPr>
            <p:nvPr/>
          </p:nvSpPr>
          <p:spPr bwMode="auto">
            <a:xfrm>
              <a:off x="2268538" y="5516563"/>
              <a:ext cx="642244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400" b="1" i="1">
                  <a:solidFill>
                    <a:srgbClr val="4F6228"/>
                  </a:solidFill>
                  <a:latin typeface="Calibri" pitchFamily="34" charset="0"/>
                </a:rPr>
                <a:t>Siemens </a:t>
              </a:r>
            </a:p>
            <a:p>
              <a:pPr algn="ctr"/>
              <a:r>
                <a:rPr lang="ru-RU" altLang="ru-RU" sz="1400" b="1" i="1">
                  <a:solidFill>
                    <a:srgbClr val="4F6228"/>
                  </a:solidFill>
                  <a:latin typeface="Calibri" pitchFamily="34" charset="0"/>
                </a:rPr>
                <a:t>2000</a:t>
              </a:r>
              <a:r>
                <a:rPr lang="en-US" altLang="ru-RU" sz="1400" b="1" i="1">
                  <a:solidFill>
                    <a:srgbClr val="4F6228"/>
                  </a:solidFill>
                  <a:latin typeface="Calibri" pitchFamily="34" charset="0"/>
                </a:rPr>
                <a:t> </a:t>
              </a:r>
              <a:r>
                <a:rPr lang="ru-RU" altLang="ru-RU" sz="1400" b="1" i="1">
                  <a:solidFill>
                    <a:srgbClr val="4F6228"/>
                  </a:solidFill>
                  <a:latin typeface="Calibri" pitchFamily="34" charset="0"/>
                </a:rPr>
                <a:t>год</a:t>
              </a:r>
            </a:p>
            <a:p>
              <a:pPr algn="ctr"/>
              <a:endParaRPr lang="ru-RU" alt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67607" name="Рисунок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9975" y="4652963"/>
              <a:ext cx="80645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1908175" y="4508500"/>
              <a:ext cx="1511300" cy="165735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29"/>
          <p:cNvGrpSpPr>
            <a:grpSpLocks/>
          </p:cNvGrpSpPr>
          <p:nvPr/>
        </p:nvGrpSpPr>
        <p:grpSpPr bwMode="auto">
          <a:xfrm>
            <a:off x="9552517" y="2636838"/>
            <a:ext cx="2015067" cy="1657350"/>
            <a:chOff x="7164288" y="2636912"/>
            <a:chExt cx="1511870" cy="1657350"/>
          </a:xfrm>
        </p:grpSpPr>
        <p:grpSp>
          <p:nvGrpSpPr>
            <p:cNvPr id="8" name="Группа 18"/>
            <p:cNvGrpSpPr>
              <a:grpSpLocks/>
            </p:cNvGrpSpPr>
            <p:nvPr/>
          </p:nvGrpSpPr>
          <p:grpSpPr bwMode="auto">
            <a:xfrm>
              <a:off x="7164288" y="2636912"/>
              <a:ext cx="1511300" cy="1657350"/>
              <a:chOff x="6732588" y="2924175"/>
              <a:chExt cx="1511300" cy="1657350"/>
            </a:xfrm>
          </p:grpSpPr>
          <p:pic>
            <p:nvPicPr>
              <p:cNvPr id="67604" name="Рисунок 3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48488" y="3068638"/>
                <a:ext cx="863600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6732588" y="2924175"/>
                <a:ext cx="1511870" cy="1657350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603" name="Rectangle 6"/>
            <p:cNvSpPr>
              <a:spLocks noChangeArrowheads="1"/>
            </p:cNvSpPr>
            <p:nvPr/>
          </p:nvSpPr>
          <p:spPr bwMode="auto">
            <a:xfrm>
              <a:off x="7235752" y="3716412"/>
              <a:ext cx="1440406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altLang="ru-RU" sz="1400" b="1" i="1">
                  <a:solidFill>
                    <a:srgbClr val="4F6228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lang="en-US" altLang="ru-RU" sz="1400" b="1" i="1">
                  <a:solidFill>
                    <a:srgbClr val="4F6228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Nokia 2110</a:t>
              </a:r>
            </a:p>
            <a:p>
              <a:pPr algn="ctr"/>
              <a:r>
                <a:rPr lang="ru-RU" altLang="ru-RU" sz="1400" b="1" i="1">
                  <a:solidFill>
                    <a:srgbClr val="0064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199</a:t>
              </a:r>
              <a:r>
                <a:rPr lang="en-US" altLang="ru-RU" sz="1400" b="1" i="1">
                  <a:solidFill>
                    <a:srgbClr val="0064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altLang="ru-RU" sz="1400" b="1" i="1">
                  <a:solidFill>
                    <a:srgbClr val="0064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год</a:t>
              </a:r>
              <a:r>
                <a:rPr lang="ru-RU" altLang="ru-RU" sz="9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4902799" y="4260516"/>
            <a:ext cx="2112433" cy="1665287"/>
            <a:chOff x="6732588" y="4868863"/>
            <a:chExt cx="1584325" cy="1665287"/>
          </a:xfrm>
        </p:grpSpPr>
        <p:pic>
          <p:nvPicPr>
            <p:cNvPr id="67599" name="Рисунок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950" y="4941888"/>
              <a:ext cx="792163" cy="83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0" name="Прямоугольник 24"/>
            <p:cNvSpPr>
              <a:spLocks noChangeArrowheads="1"/>
            </p:cNvSpPr>
            <p:nvPr/>
          </p:nvSpPr>
          <p:spPr bwMode="auto">
            <a:xfrm>
              <a:off x="6732588" y="5949950"/>
              <a:ext cx="15843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600" b="1" i="1">
                  <a:solidFill>
                    <a:srgbClr val="4F6228"/>
                  </a:solidFill>
                  <a:latin typeface="Calibri" pitchFamily="34" charset="0"/>
                </a:rPr>
                <a:t>Sony Ericsson</a:t>
              </a:r>
            </a:p>
            <a:p>
              <a:pPr algn="ctr"/>
              <a:r>
                <a:rPr lang="en-US" altLang="ru-RU" sz="1600" b="1" i="1">
                  <a:solidFill>
                    <a:srgbClr val="4F6228"/>
                  </a:solidFill>
                  <a:latin typeface="Calibri" pitchFamily="34" charset="0"/>
                </a:rPr>
                <a:t>2003 </a:t>
              </a:r>
              <a:r>
                <a:rPr lang="ru-RU" altLang="ru-RU" sz="1600" b="1" i="1">
                  <a:solidFill>
                    <a:srgbClr val="4F6228"/>
                  </a:solidFill>
                  <a:latin typeface="Calibri" pitchFamily="34" charset="0"/>
                </a:rPr>
                <a:t>год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732588" y="4868863"/>
              <a:ext cx="1511300" cy="165576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39485" y="3213100"/>
            <a:ext cx="201718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prstClr val="white"/>
                </a:solidFill>
              </a:rPr>
              <a:t>Bluetooth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1148" y="4273393"/>
            <a:ext cx="20171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Голосовая связь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2218" y="2924176"/>
            <a:ext cx="201718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Встроенные часы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12946" y="4752707"/>
            <a:ext cx="24003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Отправка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white"/>
                </a:solidFill>
              </a:rPr>
              <a:t>sms</a:t>
            </a:r>
            <a:r>
              <a:rPr lang="en-US" b="1" dirty="0">
                <a:solidFill>
                  <a:prstClr val="white"/>
                </a:solidFill>
              </a:rPr>
              <a:t>-</a:t>
            </a:r>
            <a:r>
              <a:rPr lang="ru-RU" b="1" dirty="0">
                <a:solidFill>
                  <a:prstClr val="white"/>
                </a:solidFill>
              </a:rPr>
              <a:t>сообщений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64014" y="4063822"/>
            <a:ext cx="2017183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Мобильный интернет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268742" y="5923417"/>
            <a:ext cx="11688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3934" y="260350"/>
          <a:ext cx="6529917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8997"/>
                <a:gridCol w="31209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Motorola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1973 год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Bluetooth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Benefon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Beta 1993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Голосовая связь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Siemens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Отправка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сообщений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Nokia 2110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1994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Встроенные часы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Sony Ericsson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2003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Мобильный интернет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39" marR="121939"/>
                </a:tc>
              </a:tr>
            </a:tbl>
          </a:graphicData>
        </a:graphic>
      </p:graphicFrame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639484" y="404813"/>
            <a:ext cx="1056216" cy="2089150"/>
            <a:chOff x="3203575" y="1557338"/>
            <a:chExt cx="1512888" cy="2089150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3349103" y="1557338"/>
              <a:ext cx="136736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3349103" y="2133600"/>
              <a:ext cx="1294595" cy="9350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3203575" y="1557338"/>
              <a:ext cx="1440124" cy="10795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3349103" y="2636838"/>
              <a:ext cx="1221831" cy="5032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3418835" y="3644900"/>
              <a:ext cx="12248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31" name="Прямоугольник 11"/>
          <p:cNvSpPr>
            <a:spLocks noChangeArrowheads="1"/>
          </p:cNvSpPr>
          <p:nvPr/>
        </p:nvSpPr>
        <p:spPr bwMode="auto">
          <a:xfrm>
            <a:off x="624418" y="3068639"/>
            <a:ext cx="104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Физика: </a:t>
            </a:r>
          </a:p>
        </p:txBody>
      </p: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239184" y="3429001"/>
            <a:ext cx="2302933" cy="1871663"/>
            <a:chOff x="1331640" y="2204864"/>
            <a:chExt cx="1728192" cy="1872208"/>
          </a:xfrm>
        </p:grpSpPr>
        <p:sp>
          <p:nvSpPr>
            <p:cNvPr id="15" name="Овал 14"/>
            <p:cNvSpPr/>
            <p:nvPr/>
          </p:nvSpPr>
          <p:spPr>
            <a:xfrm>
              <a:off x="1331640" y="2204864"/>
              <a:ext cx="576593" cy="576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03118" y="2924211"/>
              <a:ext cx="505115" cy="5049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403118" y="3645146"/>
              <a:ext cx="432048" cy="431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671" name="TextBox 7"/>
            <p:cNvSpPr txBox="1">
              <a:spLocks noChangeArrowheads="1"/>
            </p:cNvSpPr>
            <p:nvPr/>
          </p:nvSpPr>
          <p:spPr bwMode="auto">
            <a:xfrm>
              <a:off x="2483768" y="2924944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  <a:latin typeface="Calibri" pitchFamily="34" charset="0"/>
                </a:rPr>
                <a:t>22⁰</a:t>
              </a:r>
            </a:p>
          </p:txBody>
        </p:sp>
        <p:sp>
          <p:nvSpPr>
            <p:cNvPr id="68672" name="TextBox 8"/>
            <p:cNvSpPr txBox="1">
              <a:spLocks noChangeArrowheads="1"/>
            </p:cNvSpPr>
            <p:nvPr/>
          </p:nvSpPr>
          <p:spPr bwMode="auto">
            <a:xfrm>
              <a:off x="2483768" y="2276872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  <a:latin typeface="Calibri" pitchFamily="34" charset="0"/>
                </a:rPr>
                <a:t>30⁰</a:t>
              </a:r>
            </a:p>
          </p:txBody>
        </p:sp>
        <p:sp>
          <p:nvSpPr>
            <p:cNvPr id="68673" name="TextBox 9"/>
            <p:cNvSpPr txBox="1">
              <a:spLocks noChangeArrowheads="1"/>
            </p:cNvSpPr>
            <p:nvPr/>
          </p:nvSpPr>
          <p:spPr bwMode="auto">
            <a:xfrm>
              <a:off x="2483768" y="3645024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  <a:latin typeface="Calibri" pitchFamily="34" charset="0"/>
                </a:rPr>
                <a:t>50⁰</a:t>
              </a:r>
            </a:p>
          </p:txBody>
        </p:sp>
        <p:cxnSp>
          <p:nvCxnSpPr>
            <p:cNvPr id="21" name="Прямая со стрелкой 20"/>
            <p:cNvCxnSpPr>
              <a:endCxn id="68673" idx="1"/>
            </p:cNvCxnSpPr>
            <p:nvPr/>
          </p:nvCxnSpPr>
          <p:spPr>
            <a:xfrm rot="16200000" flipH="1">
              <a:off x="1599455" y="2945567"/>
              <a:ext cx="1192560" cy="5750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endCxn id="68671" idx="1"/>
            </p:cNvCxnSpPr>
            <p:nvPr/>
          </p:nvCxnSpPr>
          <p:spPr>
            <a:xfrm rot="5400000" flipH="1" flipV="1">
              <a:off x="1784453" y="3233782"/>
              <a:ext cx="822564" cy="5750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979712" y="2492286"/>
              <a:ext cx="50352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34433" y="5516564"/>
            <a:ext cx="28807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Объём физического тела зависит от его температуры</a:t>
            </a:r>
          </a:p>
        </p:txBody>
      </p:sp>
      <p:sp>
        <p:nvSpPr>
          <p:cNvPr id="68634" name="Прямоугольник 24"/>
          <p:cNvSpPr>
            <a:spLocks noChangeArrowheads="1"/>
          </p:cNvSpPr>
          <p:nvPr/>
        </p:nvSpPr>
        <p:spPr bwMode="auto">
          <a:xfrm>
            <a:off x="3503084" y="3068639"/>
            <a:ext cx="158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Русский язык: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503084" y="3429000"/>
          <a:ext cx="2783416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6508"/>
                <a:gridCol w="473127"/>
                <a:gridCol w="1043781"/>
              </a:tblGrid>
              <a:tr h="22860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Енот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Балкон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Совесть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Колдун</a:t>
                      </a:r>
                      <a:endParaRPr lang="ru-RU" sz="1800" dirty="0"/>
                    </a:p>
                  </a:txBody>
                  <a:tcPr marL="121881" marR="12188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881" marR="121881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К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Б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С</a:t>
                      </a:r>
                      <a:endParaRPr lang="ru-RU" sz="1800" dirty="0"/>
                    </a:p>
                  </a:txBody>
                  <a:tcPr marL="121881" marR="121881" marT="45713" marB="45713"/>
                </a:tc>
              </a:tr>
            </a:tbl>
          </a:graphicData>
        </a:graphic>
      </p:graphicFrame>
      <p:grpSp>
        <p:nvGrpSpPr>
          <p:cNvPr id="6" name="Группа 26"/>
          <p:cNvGrpSpPr>
            <a:grpSpLocks/>
          </p:cNvGrpSpPr>
          <p:nvPr/>
        </p:nvGrpSpPr>
        <p:grpSpPr bwMode="auto">
          <a:xfrm>
            <a:off x="4656667" y="3573463"/>
            <a:ext cx="673100" cy="1655762"/>
            <a:chOff x="3419475" y="2636838"/>
            <a:chExt cx="504825" cy="1655762"/>
          </a:xfrm>
        </p:grpSpPr>
        <p:cxnSp>
          <p:nvCxnSpPr>
            <p:cNvPr id="28" name="Прямая со стрелкой 27"/>
            <p:cNvCxnSpPr/>
            <p:nvPr/>
          </p:nvCxnSpPr>
          <p:spPr>
            <a:xfrm>
              <a:off x="3419475" y="2636838"/>
              <a:ext cx="4318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16200000" flipH="1">
              <a:off x="3383757" y="3825081"/>
              <a:ext cx="576262" cy="3587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3383756" y="3248819"/>
              <a:ext cx="576263" cy="5048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 flipH="1" flipV="1">
              <a:off x="3132138" y="3573462"/>
              <a:ext cx="1079500" cy="3587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503085" y="5516563"/>
            <a:ext cx="2880783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Местоположение слова в словаре зависит от его первой буквы</a:t>
            </a:r>
          </a:p>
        </p:txBody>
      </p:sp>
      <p:sp>
        <p:nvSpPr>
          <p:cNvPr id="68641" name="TextBox 59"/>
          <p:cNvSpPr txBox="1">
            <a:spLocks noChangeArrowheads="1"/>
          </p:cNvSpPr>
          <p:nvPr/>
        </p:nvSpPr>
        <p:spPr bwMode="auto">
          <a:xfrm>
            <a:off x="7632700" y="3716339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География: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6671733" y="4076700"/>
          <a:ext cx="5088466" cy="1189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233"/>
                <a:gridCol w="2544233"/>
              </a:tblGrid>
              <a:tr h="11890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Складчатые области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Платформы</a:t>
                      </a:r>
                      <a:endParaRPr lang="ru-RU" sz="1800" dirty="0"/>
                    </a:p>
                  </a:txBody>
                  <a:tcPr marL="121917" marR="121917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п.и. осадочного происхождения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Рудные п.и.</a:t>
                      </a:r>
                      <a:endParaRPr lang="ru-RU" sz="1800" dirty="0"/>
                    </a:p>
                  </a:txBody>
                  <a:tcPr marL="121917" marR="121917" marT="45713" marB="45713"/>
                </a:tc>
              </a:tr>
            </a:tbl>
          </a:graphicData>
        </a:graphic>
      </p:graphicFrame>
      <p:grpSp>
        <p:nvGrpSpPr>
          <p:cNvPr id="8" name="Группа 34"/>
          <p:cNvGrpSpPr>
            <a:grpSpLocks/>
          </p:cNvGrpSpPr>
          <p:nvPr/>
        </p:nvGrpSpPr>
        <p:grpSpPr bwMode="auto">
          <a:xfrm>
            <a:off x="8401052" y="4221163"/>
            <a:ext cx="766233" cy="792162"/>
            <a:chOff x="6084888" y="2852738"/>
            <a:chExt cx="574675" cy="792162"/>
          </a:xfrm>
        </p:grpSpPr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6083300" y="2997200"/>
              <a:ext cx="649288" cy="5032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rot="5400000" flipH="1" flipV="1">
              <a:off x="5976145" y="2961481"/>
              <a:ext cx="792162" cy="5746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864351" y="5516563"/>
            <a:ext cx="48006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Полезные ископаемые размещаются в соответствии  со строением земной коры и рельефом  земной поверхности</a:t>
            </a:r>
          </a:p>
        </p:txBody>
      </p:sp>
      <p:pic>
        <p:nvPicPr>
          <p:cNvPr id="68647" name="i-main-pic" descr="&amp;Kcy;&amp;acy;&amp;rcy;&amp;tcy;&amp;icy;&amp;ncy;&amp;kcy;&amp;acy; 5 &amp;icy;&amp;zcy; 1558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833" y="188914"/>
            <a:ext cx="1534584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8" name="Рисунок 2" descr="Cirk_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9901" y="260351"/>
            <a:ext cx="2044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6864351" y="1557338"/>
          <a:ext cx="5151967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3835"/>
                <a:gridCol w="3728132"/>
              </a:tblGrid>
              <a:tr h="3297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Лёгкие</a:t>
                      </a:r>
                      <a:endParaRPr lang="ru-RU" sz="1600" b="1" dirty="0"/>
                    </a:p>
                  </a:txBody>
                  <a:tcPr marL="121927" marR="1219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Обеспечение дыхания</a:t>
                      </a:r>
                      <a:endParaRPr lang="ru-RU" sz="1600" b="1" dirty="0"/>
                    </a:p>
                  </a:txBody>
                  <a:tcPr marL="121927" marR="1219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Печень</a:t>
                      </a:r>
                      <a:endParaRPr lang="ru-RU" sz="1600" b="1" dirty="0"/>
                    </a:p>
                  </a:txBody>
                  <a:tcPr marL="121927" marR="1219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Обеспечение организма</a:t>
                      </a:r>
                      <a:r>
                        <a:rPr lang="ru-RU" sz="1600" b="1" baseline="0" dirty="0" smtClean="0"/>
                        <a:t> глюкозой</a:t>
                      </a:r>
                      <a:endParaRPr lang="ru-RU" sz="1600" b="1" dirty="0"/>
                    </a:p>
                  </a:txBody>
                  <a:tcPr marL="121927" marR="1219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Мозг</a:t>
                      </a:r>
                      <a:endParaRPr lang="ru-RU" sz="1600" b="1" dirty="0"/>
                    </a:p>
                  </a:txBody>
                  <a:tcPr marL="121927" marR="1219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Синтез холестерина</a:t>
                      </a:r>
                      <a:endParaRPr lang="ru-RU" sz="1600" b="1" dirty="0"/>
                    </a:p>
                  </a:txBody>
                  <a:tcPr marL="121927" marR="1219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756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121927" marR="1219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Восприятие и обработка информации</a:t>
                      </a:r>
                      <a:endParaRPr lang="ru-RU" sz="1600" b="1" dirty="0"/>
                    </a:p>
                  </a:txBody>
                  <a:tcPr marL="121927" marR="1219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>
            <a:off x="7920567" y="1773239"/>
            <a:ext cx="480484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920567" y="2060575"/>
            <a:ext cx="4804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7860506" y="2193661"/>
            <a:ext cx="503238" cy="383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7799123" y="2637103"/>
            <a:ext cx="433388" cy="575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22738" y="1146219"/>
          <a:ext cx="9078174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39087"/>
                <a:gridCol w="4539087"/>
              </a:tblGrid>
              <a:tr h="253713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60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вслед раздался голос шумный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Куда ты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витязь неразумный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вот лист кувшинки поплыл по течению. Течение было  сильное, и лист плыл очень быстро…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46" y="0"/>
            <a:ext cx="10515600" cy="6627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ruslan-i-ludmi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520" y="1210613"/>
            <a:ext cx="3359759" cy="242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286" y="1210615"/>
            <a:ext cx="3490175" cy="240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1972" y="4673136"/>
            <a:ext cx="105281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отличает  жертву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Черномора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Дюймовочки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обычных людей?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нет людей таких размеров, как вы думаете?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Поможет ответить на этот вопрос новый вид функциональной зависимости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8742" y="5923417"/>
            <a:ext cx="11688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8764"/>
            <a:ext cx="11353800" cy="1325563"/>
          </a:xfrm>
        </p:spPr>
        <p:txBody>
          <a:bodyPr/>
          <a:lstStyle/>
          <a:p>
            <a:pPr lvl="0" algn="ctr" eaLnBrk="1" hangingPunct="1">
              <a:lnSpc>
                <a:spcPct val="100000"/>
              </a:lnSpc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Культурологический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подход как основа 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интеграции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методик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надпредметная</a:t>
            </a:r>
            <a:r>
              <a:rPr lang="ru-RU" dirty="0" smtClean="0"/>
              <a:t> и (или) </a:t>
            </a:r>
            <a:r>
              <a:rPr lang="ru-RU" dirty="0" err="1" smtClean="0"/>
              <a:t>метапредметная</a:t>
            </a:r>
            <a:r>
              <a:rPr lang="ru-RU" dirty="0" smtClean="0"/>
              <a:t> функция</a:t>
            </a:r>
          </a:p>
          <a:p>
            <a:r>
              <a:rPr lang="ru-RU" dirty="0" err="1" smtClean="0"/>
              <a:t>метапредметность</a:t>
            </a:r>
            <a:r>
              <a:rPr lang="ru-RU" dirty="0" smtClean="0"/>
              <a:t> </a:t>
            </a:r>
            <a:r>
              <a:rPr lang="ru-RU" dirty="0" smtClean="0"/>
              <a:t>как </a:t>
            </a:r>
            <a:r>
              <a:rPr lang="ru-RU" dirty="0" smtClean="0"/>
              <a:t>принцип </a:t>
            </a:r>
            <a:r>
              <a:rPr lang="ru-RU" dirty="0" smtClean="0"/>
              <a:t>построения содержания </a:t>
            </a:r>
            <a:r>
              <a:rPr lang="ru-RU" dirty="0" smtClean="0"/>
              <a:t>образования (</a:t>
            </a:r>
            <a:r>
              <a:rPr lang="ru-RU" dirty="0" err="1" smtClean="0"/>
              <a:t>ВНИКи</a:t>
            </a:r>
            <a:r>
              <a:rPr lang="ru-RU" dirty="0" smtClean="0"/>
              <a:t>)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8742" y="5923417"/>
            <a:ext cx="11688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0" y="2756078"/>
            <a:ext cx="2516481" cy="251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/>
              <a:t>Благодарю за внимание!</a:t>
            </a:r>
          </a:p>
          <a:p>
            <a:pPr algn="ctr">
              <a:buNone/>
            </a:pPr>
            <a:r>
              <a:rPr lang="en-US" sz="4800" dirty="0" smtClean="0"/>
              <a:t>podhodova@gmail.com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790494" y="1712688"/>
            <a:ext cx="8311243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Культурологический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подход как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основа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интеграции методик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podhodova@gmail.com</a:t>
            </a:r>
            <a:endParaRPr lang="ru-RU" sz="2800" dirty="0" smtClean="0"/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5847417"/>
            <a:ext cx="1219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pic>
        <p:nvPicPr>
          <p:cNvPr id="15363" name="Picture 3" descr="ÐÐ°ÑÑÐ¸Ð½ÐºÐ¸ Ð¿Ð¾ Ð·Ð°Ð¿ÑÐ¾ÑÑ Ð´Ð¾Ð´ÐµÐºÐ°ÑÐ´Ñ Ð² Ð¶Ð¸Ð²Ð¾Ð¿Ð¸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51176" cy="37786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212272" y="3938806"/>
            <a:ext cx="5732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В основе структуры ДНК лежит священная геометрия, хотя, могут обнаружиться ещё и другие скрытые взаимосвязи. </a:t>
            </a:r>
            <a:r>
              <a:rPr lang="ru-RU" b="1" i="1" dirty="0" smtClean="0"/>
              <a:t>Молекула </a:t>
            </a:r>
            <a:r>
              <a:rPr lang="ru-RU" b="1" i="1" dirty="0" smtClean="0"/>
              <a:t>ДНК составлена из взаимоотношений двойственности додекаэдров и </a:t>
            </a:r>
            <a:r>
              <a:rPr lang="ru-RU" b="1" i="1" dirty="0" smtClean="0"/>
              <a:t>икосаэдров (</a:t>
            </a:r>
            <a:r>
              <a:rPr lang="ru-RU" b="1" i="1" dirty="0" err="1" smtClean="0"/>
              <a:t>Dan</a:t>
            </a:r>
            <a:r>
              <a:rPr lang="ru-RU" b="1" i="1" dirty="0" smtClean="0"/>
              <a:t> </a:t>
            </a:r>
            <a:r>
              <a:rPr lang="ru-RU" b="1" i="1" dirty="0" err="1" smtClean="0"/>
              <a:t>Winter</a:t>
            </a:r>
            <a:r>
              <a:rPr lang="ru-RU" b="1" i="1" dirty="0" smtClean="0"/>
              <a:t>, </a:t>
            </a:r>
            <a:r>
              <a:rPr lang="ru-RU" b="1" i="1" dirty="0" err="1" smtClean="0"/>
              <a:t>Heartmath</a:t>
            </a:r>
            <a:r>
              <a:rPr lang="ru-RU" b="1" i="1" dirty="0" smtClean="0"/>
              <a:t>)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Arial" charset="0"/>
              </a:rPr>
              <a:t/>
            </a:r>
            <a:br>
              <a:rPr lang="ru-RU" sz="4800" dirty="0" smtClean="0">
                <a:latin typeface="Arial" charset="0"/>
              </a:rPr>
            </a:br>
            <a:r>
              <a:rPr lang="ru-RU" sz="4800" dirty="0" smtClean="0">
                <a:latin typeface="Arial" charset="0"/>
              </a:rPr>
              <a:t/>
            </a:r>
            <a:br>
              <a:rPr lang="ru-RU" sz="4800" dirty="0" smtClean="0">
                <a:latin typeface="Arial" charset="0"/>
              </a:rPr>
            </a:br>
            <a:endParaRPr lang="en-US" sz="3200" dirty="0" smtClean="0">
              <a:latin typeface="Arial" charset="0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6035675"/>
            <a:ext cx="1219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sp>
        <p:nvSpPr>
          <p:cNvPr id="17439" name="Rectangle 31"/>
          <p:cNvSpPr>
            <a:spLocks/>
          </p:cNvSpPr>
          <p:nvPr/>
        </p:nvSpPr>
        <p:spPr bwMode="auto">
          <a:xfrm>
            <a:off x="1070429" y="30343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b="1" dirty="0" err="1" smtClean="0"/>
              <a:t>Культурологический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подход</a:t>
            </a:r>
            <a:r>
              <a:rPr lang="en-US" sz="3600" b="1" dirty="0" smtClean="0"/>
              <a:t> в </a:t>
            </a:r>
            <a:r>
              <a:rPr lang="en-US" sz="3600" b="1" dirty="0" err="1" smtClean="0"/>
              <a:t>образовании</a:t>
            </a:r>
            <a:endParaRPr lang="ru-RU" sz="3600" b="1" dirty="0" smtClean="0"/>
          </a:p>
          <a:p>
            <a:pPr eaLnBrk="0" hangingPunct="0">
              <a:lnSpc>
                <a:spcPct val="90000"/>
              </a:lnSpc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703" y="3291059"/>
            <a:ext cx="9235168" cy="277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6570" y="1338943"/>
            <a:ext cx="115769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культурный процесс,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осуществляющегося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культуросообразной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образовательной среде, все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ее компоненты наполнены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человеческими смыслами и служат человеку, свободно проявляющему свою индивидуальность, способному к культурному саморазвитию и самоопределению в мире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культурных ценностей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786684" y="0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снов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отбора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содержания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ltGray">
          <a:xfrm>
            <a:off x="1632831" y="1084815"/>
            <a:ext cx="7840663" cy="4495800"/>
          </a:xfrm>
          <a:prstGeom prst="rightArrow">
            <a:avLst>
              <a:gd name="adj1" fmla="val 79306"/>
              <a:gd name="adj2" fmla="val 431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blackWhite">
          <a:xfrm>
            <a:off x="2212325" y="4084000"/>
            <a:ext cx="5426075" cy="9620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200" dirty="0" smtClean="0"/>
              <a:t>с </a:t>
            </a:r>
            <a:r>
              <a:rPr lang="en-US" sz="2200" dirty="0" err="1" smtClean="0"/>
              <a:t>позиции</a:t>
            </a:r>
            <a:r>
              <a:rPr lang="en-US" sz="2200" dirty="0" smtClean="0"/>
              <a:t> </a:t>
            </a:r>
            <a:r>
              <a:rPr lang="en-US" sz="2200" dirty="0" err="1" smtClean="0"/>
              <a:t>целостной</a:t>
            </a:r>
            <a:r>
              <a:rPr lang="en-US" sz="2200" dirty="0" smtClean="0"/>
              <a:t> </a:t>
            </a:r>
            <a:r>
              <a:rPr lang="en-US" sz="2200" dirty="0" err="1" smtClean="0"/>
              <a:t>культуры</a:t>
            </a:r>
            <a:r>
              <a:rPr lang="en-US" sz="2200" dirty="0" smtClean="0"/>
              <a:t> </a:t>
            </a:r>
            <a:r>
              <a:rPr lang="en-US" sz="2200" dirty="0" err="1" smtClean="0"/>
              <a:t>личности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blackWhite">
          <a:xfrm>
            <a:off x="2170960" y="2820396"/>
            <a:ext cx="5531757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200" dirty="0" err="1" smtClean="0"/>
              <a:t>ориентирует</a:t>
            </a:r>
            <a:r>
              <a:rPr lang="en-US" sz="2200" dirty="0" smtClean="0"/>
              <a:t> </a:t>
            </a:r>
            <a:r>
              <a:rPr lang="en-US" sz="2200" dirty="0" err="1" smtClean="0"/>
              <a:t>на</a:t>
            </a:r>
            <a:r>
              <a:rPr lang="en-US" sz="2200" dirty="0" smtClean="0"/>
              <a:t> </a:t>
            </a:r>
            <a:r>
              <a:rPr lang="en-US" sz="2200" dirty="0" err="1" smtClean="0"/>
              <a:t>анализ</a:t>
            </a:r>
            <a:r>
              <a:rPr lang="en-US" sz="2200" dirty="0" smtClean="0"/>
              <a:t> </a:t>
            </a:r>
            <a:r>
              <a:rPr lang="ru-RU" sz="2200" dirty="0" err="1" smtClean="0"/>
              <a:t>п</a:t>
            </a:r>
            <a:r>
              <a:rPr lang="en-US" sz="2200" dirty="0" err="1" smtClean="0"/>
              <a:t>редмет</a:t>
            </a:r>
            <a:r>
              <a:rPr lang="ru-RU" sz="2200" dirty="0" smtClean="0"/>
              <a:t>- </a:t>
            </a:r>
          </a:p>
          <a:p>
            <a:pPr algn="ctr" eaLnBrk="0" hangingPunct="0"/>
            <a:r>
              <a:rPr lang="en-US" sz="2200" dirty="0" err="1" smtClean="0"/>
              <a:t>ного</a:t>
            </a:r>
            <a:r>
              <a:rPr lang="en-US" sz="2200" dirty="0" smtClean="0"/>
              <a:t> и </a:t>
            </a:r>
            <a:r>
              <a:rPr lang="en-US" sz="2200" dirty="0" err="1" smtClean="0"/>
              <a:t>внепредметного</a:t>
            </a:r>
            <a:r>
              <a:rPr lang="en-US" sz="2200" dirty="0" smtClean="0"/>
              <a:t> </a:t>
            </a:r>
            <a:r>
              <a:rPr lang="en-US" sz="2200" dirty="0" err="1" smtClean="0"/>
              <a:t>содержания</a:t>
            </a:r>
            <a:r>
              <a:rPr lang="en-US" dirty="0" smtClean="0"/>
              <a:t>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blackWhite">
          <a:xfrm>
            <a:off x="2229862" y="1622527"/>
            <a:ext cx="53848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200" dirty="0" err="1" smtClean="0"/>
              <a:t>принцип</a:t>
            </a:r>
            <a:r>
              <a:rPr lang="en-US" sz="2200" dirty="0" smtClean="0"/>
              <a:t> "</a:t>
            </a:r>
            <a:r>
              <a:rPr lang="en-US" sz="2200" dirty="0" err="1" smtClean="0"/>
              <a:t>от</a:t>
            </a:r>
            <a:r>
              <a:rPr lang="en-US" sz="2200" dirty="0" smtClean="0"/>
              <a:t> </a:t>
            </a:r>
            <a:r>
              <a:rPr lang="en-US" sz="2200" dirty="0" err="1" smtClean="0"/>
              <a:t>человека</a:t>
            </a:r>
            <a:r>
              <a:rPr lang="en-US" sz="2200" dirty="0" smtClean="0"/>
              <a:t> </a:t>
            </a:r>
            <a:r>
              <a:rPr lang="en-US" sz="2200" dirty="0" err="1" smtClean="0"/>
              <a:t>образованного</a:t>
            </a:r>
            <a:r>
              <a:rPr lang="en-US" sz="2200" dirty="0" smtClean="0"/>
              <a:t> </a:t>
            </a:r>
            <a:endParaRPr lang="ru-RU" sz="2200" dirty="0" smtClean="0"/>
          </a:p>
          <a:p>
            <a:pPr algn="ctr" eaLnBrk="0" hangingPunct="0">
              <a:buFontTx/>
              <a:buChar char="-"/>
            </a:pPr>
            <a:r>
              <a:rPr lang="en-US" sz="2200" dirty="0" smtClean="0"/>
              <a:t>к </a:t>
            </a:r>
            <a:r>
              <a:rPr lang="en-US" sz="2200" dirty="0" err="1" smtClean="0"/>
              <a:t>человеку</a:t>
            </a:r>
            <a:r>
              <a:rPr lang="en-US" sz="2200" dirty="0" smtClean="0"/>
              <a:t> </a:t>
            </a:r>
            <a:r>
              <a:rPr lang="en-US" sz="2200" dirty="0" err="1" smtClean="0"/>
              <a:t>культурному</a:t>
            </a:r>
            <a:r>
              <a:rPr lang="en-US" sz="2200" dirty="0" smtClean="0"/>
              <a:t>"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7840663" y="3276600"/>
            <a:ext cx="33528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2413" y="6135688"/>
            <a:ext cx="11688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0462" y="5518042"/>
            <a:ext cx="10530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Культурологический</a:t>
            </a:r>
            <a:r>
              <a:rPr lang="en-US" i="1" dirty="0" smtClean="0"/>
              <a:t> </a:t>
            </a:r>
            <a:r>
              <a:rPr lang="en-US" i="1" dirty="0" err="1" smtClean="0"/>
              <a:t>подход</a:t>
            </a:r>
            <a:r>
              <a:rPr lang="en-US" i="1" dirty="0" smtClean="0"/>
              <a:t> </a:t>
            </a:r>
            <a:r>
              <a:rPr lang="en-US" i="1" dirty="0" err="1" smtClean="0"/>
              <a:t>как</a:t>
            </a:r>
            <a:r>
              <a:rPr lang="en-US" i="1" dirty="0" smtClean="0"/>
              <a:t> </a:t>
            </a:r>
            <a:r>
              <a:rPr lang="en-US" i="1" dirty="0" err="1" smtClean="0"/>
              <a:t>методологическая</a:t>
            </a:r>
            <a:r>
              <a:rPr lang="en-US" i="1" dirty="0" smtClean="0"/>
              <a:t> </a:t>
            </a:r>
            <a:r>
              <a:rPr lang="en-US" i="1" dirty="0" err="1" smtClean="0"/>
              <a:t>основа</a:t>
            </a:r>
            <a:r>
              <a:rPr lang="en-US" i="1" dirty="0" smtClean="0"/>
              <a:t> </a:t>
            </a:r>
            <a:r>
              <a:rPr lang="en-US" i="1" dirty="0" err="1" smtClean="0"/>
              <a:t>математического</a:t>
            </a:r>
            <a:r>
              <a:rPr lang="en-US" i="1" dirty="0" smtClean="0"/>
              <a:t> </a:t>
            </a:r>
            <a:r>
              <a:rPr lang="en-US" i="1" dirty="0" err="1" smtClean="0"/>
              <a:t>просвещения</a:t>
            </a:r>
            <a:r>
              <a:rPr lang="en-US" i="1" dirty="0" smtClean="0"/>
              <a:t>  </a:t>
            </a:r>
            <a:endParaRPr lang="ru-RU" i="1" dirty="0" smtClean="0"/>
          </a:p>
          <a:p>
            <a:pPr algn="r"/>
            <a:r>
              <a:rPr lang="en-US" i="1" dirty="0" smtClean="0"/>
              <a:t>Е. А. </a:t>
            </a:r>
            <a:r>
              <a:rPr lang="en-US" i="1" dirty="0" err="1" smtClean="0"/>
              <a:t>Перминов</a:t>
            </a:r>
            <a:r>
              <a:rPr lang="en-US" i="1" dirty="0" smtClean="0"/>
              <a:t>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Культурологическая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парадигма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ориентирует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освоение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элементов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культуры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273629" y="1431359"/>
            <a:ext cx="2547258" cy="5426642"/>
            <a:chOff x="720" y="1375"/>
            <a:chExt cx="1367" cy="2463"/>
          </a:xfrm>
        </p:grpSpPr>
        <p:sp>
          <p:nvSpPr>
            <p:cNvPr id="2355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62" name="Group 10"/>
            <p:cNvGrpSpPr>
              <a:grpSpLocks/>
            </p:cNvGrpSpPr>
            <p:nvPr/>
          </p:nvGrpSpPr>
          <p:grpSpPr bwMode="auto">
            <a:xfrm>
              <a:off x="1174" y="1375"/>
              <a:ext cx="410" cy="327"/>
              <a:chOff x="1261" y="714"/>
              <a:chExt cx="674" cy="543"/>
            </a:xfrm>
          </p:grpSpPr>
          <p:sp>
            <p:nvSpPr>
              <p:cNvPr id="23565" name="Oval 13"/>
              <p:cNvSpPr>
                <a:spLocks noChangeArrowheads="1"/>
              </p:cNvSpPr>
              <p:nvPr/>
            </p:nvSpPr>
            <p:spPr bwMode="gray">
              <a:xfrm>
                <a:off x="1304" y="714"/>
                <a:ext cx="631" cy="51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66" name="Oval 14"/>
              <p:cNvSpPr>
                <a:spLocks noChangeArrowheads="1"/>
              </p:cNvSpPr>
              <p:nvPr/>
            </p:nvSpPr>
            <p:spPr bwMode="gray">
              <a:xfrm>
                <a:off x="1261" y="782"/>
                <a:ext cx="599" cy="47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568" name="Text Box 16"/>
            <p:cNvSpPr txBox="1">
              <a:spLocks noChangeArrowheads="1"/>
            </p:cNvSpPr>
            <p:nvPr/>
          </p:nvSpPr>
          <p:spPr bwMode="gray">
            <a:xfrm>
              <a:off x="1256" y="144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4117295" y="1969180"/>
            <a:ext cx="2218191" cy="4035425"/>
            <a:chOff x="2208" y="1296"/>
            <a:chExt cx="1365" cy="2542"/>
          </a:xfrm>
        </p:grpSpPr>
        <p:sp>
          <p:nvSpPr>
            <p:cNvPr id="2357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57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8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358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358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6547758" y="1962603"/>
            <a:ext cx="2204357" cy="4035425"/>
            <a:chOff x="3692" y="1296"/>
            <a:chExt cx="1367" cy="2542"/>
          </a:xfrm>
        </p:grpSpPr>
        <p:sp>
          <p:nvSpPr>
            <p:cNvPr id="2358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8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3590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359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59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3596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9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168275" y="6091238"/>
            <a:ext cx="11814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>
                <a:solidFill>
                  <a:srgbClr val="000099"/>
                </a:solidFill>
              </a:rPr>
            </a:br>
            <a:r>
              <a:rPr lang="ru-RU" sz="1400" b="1" i="1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>
                <a:solidFill>
                  <a:srgbClr val="000099"/>
                </a:solidFill>
              </a:rPr>
            </a:br>
            <a:r>
              <a:rPr lang="ru-RU" sz="1400" b="1" i="1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8839199" y="1935389"/>
            <a:ext cx="2204357" cy="4035425"/>
            <a:chOff x="3692" y="1296"/>
            <a:chExt cx="1367" cy="2542"/>
          </a:xfrm>
        </p:grpSpPr>
        <p:sp>
          <p:nvSpPr>
            <p:cNvPr id="4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1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/>
                <a:t>4</a:t>
              </a:r>
              <a:endParaRPr lang="en-US" dirty="0"/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224642" y="2313605"/>
            <a:ext cx="253092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язык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 algn="ctr"/>
            <a:r>
              <a:rPr lang="en-US" sz="2400" dirty="0" err="1" smtClean="0"/>
              <a:t>система</a:t>
            </a:r>
            <a:r>
              <a:rPr lang="en-US" sz="2400" dirty="0" smtClean="0"/>
              <a:t> </a:t>
            </a:r>
            <a:r>
              <a:rPr lang="en-US" sz="2400" dirty="0" err="1" smtClean="0"/>
              <a:t>знаков</a:t>
            </a:r>
            <a:r>
              <a:rPr lang="en-US" sz="2400" dirty="0" smtClean="0"/>
              <a:t> и </a:t>
            </a:r>
            <a:r>
              <a:rPr lang="en-US" sz="2400" dirty="0" err="1" smtClean="0"/>
              <a:t>символов</a:t>
            </a:r>
            <a:r>
              <a:rPr lang="en-US" sz="2400" dirty="0" smtClean="0"/>
              <a:t>, </a:t>
            </a:r>
            <a:r>
              <a:rPr lang="en-US" sz="2400" dirty="0" err="1" smtClean="0"/>
              <a:t>наделенных</a:t>
            </a:r>
            <a:r>
              <a:rPr lang="en-US" sz="2400" dirty="0" smtClean="0"/>
              <a:t> </a:t>
            </a:r>
            <a:r>
              <a:rPr lang="en-US" sz="2400" dirty="0" err="1" smtClean="0"/>
              <a:t>особым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значением</a:t>
            </a:r>
            <a:endParaRPr lang="ru-RU" sz="2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068734" y="2934090"/>
            <a:ext cx="2217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социальные</a:t>
            </a:r>
            <a:r>
              <a:rPr lang="en-US" sz="2800" dirty="0" smtClean="0"/>
              <a:t> </a:t>
            </a:r>
            <a:r>
              <a:rPr lang="en-US" sz="2800" dirty="0" err="1" smtClean="0"/>
              <a:t>ценности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544302" y="2955472"/>
            <a:ext cx="2289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социальные</a:t>
            </a:r>
            <a:r>
              <a:rPr lang="en-US" sz="2800" dirty="0" smtClean="0"/>
              <a:t> </a:t>
            </a:r>
            <a:r>
              <a:rPr lang="en-US" sz="2800" dirty="0" err="1" smtClean="0"/>
              <a:t>нормы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947169" y="2939144"/>
            <a:ext cx="205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традиции</a:t>
            </a:r>
            <a:r>
              <a:rPr lang="en-US" sz="2800" dirty="0" smtClean="0"/>
              <a:t> и </a:t>
            </a:r>
            <a:r>
              <a:rPr lang="en-US" sz="2800" dirty="0" err="1" smtClean="0"/>
              <a:t>обряды</a:t>
            </a:r>
            <a:endParaRPr lang="ru-RU" sz="2800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657600" y="1763485"/>
            <a:ext cx="574765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9078688" y="2090058"/>
            <a:ext cx="685797" cy="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3793671" y="1910443"/>
            <a:ext cx="3374571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750129" y="2100942"/>
            <a:ext cx="952500" cy="54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16200000" flipH="1">
            <a:off x="4465800" y="2343213"/>
            <a:ext cx="446315" cy="53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5400000">
            <a:off x="6841671" y="2171701"/>
            <a:ext cx="571503" cy="163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186" y="0"/>
            <a:ext cx="10515600" cy="1325563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Функции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языка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 любом учебном предмете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9936" y="877185"/>
            <a:ext cx="6896208" cy="42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1370" y="4429036"/>
            <a:ext cx="11304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200" i="1" dirty="0" smtClean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8742" y="5923417"/>
            <a:ext cx="11688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8134" y="5008534"/>
            <a:ext cx="108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i="1" dirty="0" err="1" smtClean="0"/>
              <a:t>Логик</a:t>
            </a:r>
            <a:r>
              <a:rPr lang="ru-RU" sz="2000" i="1" dirty="0" smtClean="0"/>
              <a:t>а</a:t>
            </a:r>
            <a:r>
              <a:rPr lang="en-US" sz="2000" i="1" dirty="0" smtClean="0"/>
              <a:t> </a:t>
            </a:r>
            <a:r>
              <a:rPr lang="ru-RU" sz="2000" i="1" dirty="0" smtClean="0"/>
              <a:t>- </a:t>
            </a:r>
            <a:r>
              <a:rPr lang="en-US" sz="2000" i="1" dirty="0" err="1" smtClean="0"/>
              <a:t>наук</a:t>
            </a:r>
            <a:r>
              <a:rPr lang="ru-RU" sz="2000" i="1" dirty="0" smtClean="0"/>
              <a:t>а</a:t>
            </a:r>
            <a:r>
              <a:rPr lang="en-US" sz="2000" i="1" dirty="0" smtClean="0"/>
              <a:t> о </a:t>
            </a:r>
            <a:r>
              <a:rPr lang="en-US" sz="2000" i="1" dirty="0" err="1" smtClean="0"/>
              <a:t>законах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истины</a:t>
            </a:r>
            <a:r>
              <a:rPr lang="ru-RU" sz="2000" i="1" dirty="0" smtClean="0"/>
              <a:t> (</a:t>
            </a:r>
            <a:r>
              <a:rPr lang="en-US" sz="2000" i="1" dirty="0" err="1" smtClean="0"/>
              <a:t>философы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математики</a:t>
            </a:r>
            <a:r>
              <a:rPr lang="ru-RU" sz="2000" i="1" dirty="0" smtClean="0"/>
              <a:t>).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Истина</a:t>
            </a:r>
            <a:r>
              <a:rPr lang="en-US" sz="2000" i="1" dirty="0" smtClean="0"/>
              <a:t> </a:t>
            </a:r>
            <a:r>
              <a:rPr lang="ru-RU" sz="2000" i="1" dirty="0" smtClean="0"/>
              <a:t>– ее </a:t>
            </a:r>
            <a:r>
              <a:rPr lang="en-US" sz="2000" i="1" dirty="0" err="1" smtClean="0"/>
              <a:t>единственная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цель</a:t>
            </a:r>
            <a:r>
              <a:rPr lang="ru-RU" sz="2000" i="1" dirty="0" smtClean="0"/>
              <a:t>.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Логические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законы</a:t>
            </a:r>
            <a:r>
              <a:rPr lang="en-US" sz="2000" i="1" dirty="0" smtClean="0"/>
              <a:t>  </a:t>
            </a:r>
            <a:r>
              <a:rPr lang="en-US" sz="2000" i="1" dirty="0" smtClean="0"/>
              <a:t>- </a:t>
            </a:r>
            <a:r>
              <a:rPr lang="en-US" sz="2000" i="1" dirty="0" err="1" smtClean="0"/>
              <a:t>распространяю</a:t>
            </a:r>
            <a:r>
              <a:rPr lang="ru-RU" sz="2000" i="1" dirty="0" smtClean="0"/>
              <a:t>т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свою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истинность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на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все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вещи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универсума</a:t>
            </a:r>
            <a:endParaRPr lang="ru-RU" sz="2000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7720603" y="2083542"/>
            <a:ext cx="3048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597824" y="2129078"/>
            <a:ext cx="3048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09602" y="2334621"/>
            <a:ext cx="306795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/>
              <a:t>АРИСТОТЕЛЬ: в </a:t>
            </a:r>
            <a:r>
              <a:rPr lang="ru-RU" sz="2000" dirty="0" smtClean="0"/>
              <a:t>основе грамматики </a:t>
            </a:r>
            <a:r>
              <a:rPr lang="ru-RU" sz="2000" dirty="0" smtClean="0"/>
              <a:t>логика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algn="ctr" eaLnBrk="0" hangingPunct="0"/>
            <a:r>
              <a:rPr lang="ru-RU" sz="2000" dirty="0" smtClean="0"/>
              <a:t>У </a:t>
            </a:r>
            <a:r>
              <a:rPr lang="ru-RU" sz="2000" dirty="0" smtClean="0"/>
              <a:t>древних греков слово </a:t>
            </a:r>
            <a:r>
              <a:rPr lang="ru-RU" sz="2000" dirty="0" err="1" smtClean="0"/>
              <a:t>logos</a:t>
            </a:r>
            <a:r>
              <a:rPr lang="ru-RU" sz="2000" dirty="0" smtClean="0"/>
              <a:t> означало одновременно слово, мышление, разум и речь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4582" name="Freeform 6"/>
          <p:cNvSpPr>
            <a:spLocks/>
          </p:cNvSpPr>
          <p:nvPr/>
        </p:nvSpPr>
        <p:spPr bwMode="gray">
          <a:xfrm>
            <a:off x="4437312" y="2011478"/>
            <a:ext cx="120332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AutoShape 7"/>
          <p:cNvSpPr>
            <a:spLocks noChangeAspect="1" noChangeArrowheads="1" noTextEdit="1"/>
          </p:cNvSpPr>
          <p:nvPr/>
        </p:nvSpPr>
        <p:spPr bwMode="gray">
          <a:xfrm flipH="1">
            <a:off x="6491288" y="3252788"/>
            <a:ext cx="12128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Freeform 8"/>
          <p:cNvSpPr>
            <a:spLocks/>
          </p:cNvSpPr>
          <p:nvPr/>
        </p:nvSpPr>
        <p:spPr bwMode="gray">
          <a:xfrm flipH="1">
            <a:off x="6697718" y="1991390"/>
            <a:ext cx="120332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05743" y="557213"/>
            <a:ext cx="4261414" cy="1681163"/>
            <a:chOff x="1914" y="892"/>
            <a:chExt cx="2013" cy="105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003" y="1003"/>
              <a:ext cx="1908" cy="941"/>
              <a:chOff x="1979" y="618"/>
              <a:chExt cx="1945" cy="960"/>
            </a:xfrm>
          </p:grpSpPr>
          <p:sp>
            <p:nvSpPr>
              <p:cNvPr id="24587" name="Oval 11"/>
              <p:cNvSpPr>
                <a:spLocks noChangeArrowheads="1"/>
              </p:cNvSpPr>
              <p:nvPr/>
            </p:nvSpPr>
            <p:spPr bwMode="gray">
              <a:xfrm>
                <a:off x="2019" y="618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8" name="Oval 12"/>
              <p:cNvSpPr>
                <a:spLocks noChangeArrowheads="1"/>
              </p:cNvSpPr>
              <p:nvPr/>
            </p:nvSpPr>
            <p:spPr bwMode="gray">
              <a:xfrm>
                <a:off x="1979" y="671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589" name="Oval 13"/>
            <p:cNvSpPr>
              <a:spLocks noChangeArrowheads="1"/>
            </p:cNvSpPr>
            <p:nvPr/>
          </p:nvSpPr>
          <p:spPr bwMode="gray">
            <a:xfrm>
              <a:off x="2056" y="981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gray">
            <a:xfrm>
              <a:off x="2120" y="913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gray">
            <a:xfrm>
              <a:off x="2143" y="1181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gray">
            <a:xfrm rot="16200000">
              <a:off x="2499" y="307"/>
              <a:ext cx="843" cy="201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ru-RU" sz="2400" dirty="0" smtClean="0"/>
                <a:t>Соотношение логики </a:t>
              </a:r>
            </a:p>
            <a:p>
              <a:pPr algn="ctr"/>
              <a:r>
                <a:rPr lang="ru-RU" sz="2400" dirty="0" smtClean="0"/>
                <a:t>и грамматики</a:t>
              </a:r>
              <a:endParaRPr lang="ru-RU" sz="2400" dirty="0"/>
            </a:p>
          </p:txBody>
        </p:sp>
      </p:grp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391400" y="4343400"/>
            <a:ext cx="271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289461" y="6063355"/>
            <a:ext cx="117459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731128" y="2090536"/>
            <a:ext cx="3067957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ru-RU" dirty="0">
              <a:solidFill>
                <a:schemeClr val="tx2"/>
              </a:solidFill>
            </a:endParaRPr>
          </a:p>
          <a:p>
            <a:pPr algn="ctr" eaLnBrk="0" hangingPunct="0"/>
            <a:r>
              <a:rPr lang="ru-RU" sz="2000" dirty="0" smtClean="0"/>
              <a:t>Логика - проще, чем язык, язык -сложнее, так как он отражает жизнь во всем ее </a:t>
            </a:r>
            <a:r>
              <a:rPr lang="ru-RU" sz="2000" dirty="0" smtClean="0"/>
              <a:t>разнообразии.</a:t>
            </a:r>
          </a:p>
          <a:p>
            <a:pPr algn="ctr" eaLnBrk="0" hangingPunct="0"/>
            <a:r>
              <a:rPr lang="ru-RU" sz="2000" dirty="0" smtClean="0"/>
              <a:t>Ж. </a:t>
            </a:r>
            <a:r>
              <a:rPr lang="ru-RU" sz="2000" dirty="0" smtClean="0"/>
              <a:t>Пиаже: можно быть умным, но нелогичным</a:t>
            </a:r>
            <a:r>
              <a:rPr lang="ru-RU" sz="2000" dirty="0" smtClean="0"/>
              <a:t>.</a:t>
            </a:r>
          </a:p>
          <a:p>
            <a:pPr algn="ctr" eaLnBrk="0" hangingPunct="0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25343" y="4940935"/>
            <a:ext cx="9207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Логические принципы лежат в основе всех языков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(определения  </a:t>
            </a:r>
            <a:r>
              <a:rPr lang="ru-RU" dirty="0" smtClean="0">
                <a:solidFill>
                  <a:prstClr val="black"/>
                </a:solidFill>
              </a:rPr>
              <a:t>в разных предметах  на формальном языке, </a:t>
            </a:r>
            <a:r>
              <a:rPr lang="ru-RU" dirty="0" smtClean="0">
                <a:solidFill>
                  <a:prstClr val="black"/>
                </a:solidFill>
              </a:rPr>
              <a:t>формулировки </a:t>
            </a:r>
            <a:r>
              <a:rPr lang="ru-RU" dirty="0" smtClean="0">
                <a:solidFill>
                  <a:prstClr val="black"/>
                </a:solidFill>
              </a:rPr>
              <a:t>утверждений (теорем), законов, выполняются </a:t>
            </a:r>
            <a:r>
              <a:rPr lang="ru-RU" dirty="0" smtClean="0">
                <a:solidFill>
                  <a:prstClr val="black"/>
                </a:solidFill>
              </a:rPr>
              <a:t>доказательства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ru-RU" dirty="0" smtClean="0">
                <a:solidFill>
                  <a:prstClr val="black"/>
                </a:solidFill>
              </a:rPr>
              <a:t>обоснования)</a:t>
            </a: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556" y="-326572"/>
            <a:ext cx="11156401" cy="1325563"/>
          </a:xfrm>
        </p:spPr>
        <p:txBody>
          <a:bodyPr/>
          <a:lstStyle/>
          <a:p>
            <a:pPr algn="ctr"/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функции учебных дисциплин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366" y="4318824"/>
            <a:ext cx="10757648" cy="25391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Математика </a:t>
            </a:r>
            <a:r>
              <a:rPr lang="ru-RU" sz="2000" dirty="0" smtClean="0"/>
              <a:t>– наука, построенная на формальной логике, </a:t>
            </a:r>
            <a:r>
              <a:rPr lang="ru-RU" sz="2000" dirty="0" smtClean="0"/>
              <a:t> </a:t>
            </a:r>
            <a:r>
              <a:rPr lang="ru-RU" sz="2000" dirty="0" smtClean="0"/>
              <a:t>количество объектов, как выдуманных людьми, ограничено. </a:t>
            </a:r>
            <a:r>
              <a:rPr lang="ru-RU" sz="2000" dirty="0" smtClean="0"/>
              <a:t>В </a:t>
            </a:r>
            <a:r>
              <a:rPr lang="ru-RU" sz="2000" dirty="0" smtClean="0"/>
              <a:t>ней все выводы логики «срабатывают» </a:t>
            </a:r>
            <a:r>
              <a:rPr lang="ru-RU" sz="2000" dirty="0" smtClean="0"/>
              <a:t>стопроцентно.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Математика – чистая наука. В ней ничего не принимается на веру, а </a:t>
            </a:r>
            <a:r>
              <a:rPr lang="ru-RU" sz="2000" dirty="0" smtClean="0"/>
              <a:t>требует доказательств.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Доказательство играет в математике центральную роль, но доказательство самой математике не принадлежит: «Оно принадлежит логике и больше всего - психологии». В.</a:t>
            </a:r>
            <a:r>
              <a:rPr lang="en-US" sz="2000" dirty="0" smtClean="0"/>
              <a:t> </a:t>
            </a:r>
            <a:r>
              <a:rPr lang="ru-RU" sz="2000" dirty="0" smtClean="0"/>
              <a:t>В.</a:t>
            </a:r>
            <a:r>
              <a:rPr lang="en-US" sz="2000" dirty="0" smtClean="0"/>
              <a:t> </a:t>
            </a:r>
            <a:r>
              <a:rPr lang="ru-RU" sz="2000" dirty="0" smtClean="0"/>
              <a:t>Успенский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81621" y="6127750"/>
            <a:ext cx="11688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641" y="704753"/>
            <a:ext cx="5190187" cy="349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24182" y="1646395"/>
            <a:ext cx="3048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/>
                <a:cs typeface="+mn-cs"/>
              </a:rPr>
              <a:t>Анализов результатов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PISA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cs typeface="+mn-cs"/>
              </a:rPr>
              <a:t>2015 </a:t>
            </a:r>
            <a:endParaRPr lang="ru-RU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endParaRPr lang="ru-RU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endParaRPr lang="ru-RU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/>
                <a:cs typeface="+mn-cs"/>
              </a:rPr>
              <a:t>На 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cs typeface="+mn-cs"/>
              </a:rPr>
              <a:t>каком предмете?</a:t>
            </a:r>
            <a:endParaRPr lang="ru-RU" sz="2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530" y="324785"/>
            <a:ext cx="9220200" cy="581932"/>
          </a:xfrm>
        </p:spPr>
        <p:txBody>
          <a:bodyPr/>
          <a:lstStyle/>
          <a:p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функции математики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72483"/>
            <a:ext cx="11805556" cy="4351338"/>
          </a:xfrm>
        </p:spPr>
        <p:txBody>
          <a:bodyPr/>
          <a:lstStyle/>
          <a:p>
            <a:r>
              <a:rPr lang="ru-RU" sz="2400" dirty="0" smtClean="0"/>
              <a:t>Доказательство </a:t>
            </a:r>
            <a:r>
              <a:rPr lang="ru-RU" sz="2400" dirty="0" smtClean="0"/>
              <a:t>играет в математике центральную роль, но доказательство самой математике не принадлежит: «Оно принадлежит логике и больше всего - психологии</a:t>
            </a:r>
            <a:r>
              <a:rPr lang="ru-RU" sz="2400" dirty="0" smtClean="0"/>
              <a:t>». В.</a:t>
            </a:r>
            <a:r>
              <a:rPr lang="en-US" sz="2400" dirty="0" smtClean="0"/>
              <a:t> </a:t>
            </a:r>
            <a:r>
              <a:rPr lang="ru-RU" sz="2400" dirty="0" smtClean="0"/>
              <a:t>В.</a:t>
            </a:r>
            <a:r>
              <a:rPr lang="en-US" sz="2400" dirty="0" smtClean="0"/>
              <a:t> </a:t>
            </a:r>
            <a:r>
              <a:rPr lang="ru-RU" sz="2400" dirty="0" smtClean="0"/>
              <a:t>Успенский</a:t>
            </a:r>
            <a:endParaRPr lang="ru-RU" sz="2400" dirty="0" smtClean="0"/>
          </a:p>
          <a:p>
            <a:r>
              <a:rPr lang="ru-RU" sz="2400" dirty="0" smtClean="0"/>
              <a:t>«… для </a:t>
            </a:r>
            <a:r>
              <a:rPr lang="ru-RU" sz="2400" dirty="0" smtClean="0"/>
              <a:t>нее (информатики) математика является материнской наукой. Это особенно важно помнить в наступившую эру цифрового общества, порожденную лавинообразным распространением информационных процессов и информационных технологий </a:t>
            </a:r>
            <a:r>
              <a:rPr lang="ru-RU" sz="2400" dirty="0" smtClean="0"/>
              <a:t>.  </a:t>
            </a:r>
            <a:r>
              <a:rPr lang="ru-RU" sz="2400" dirty="0" smtClean="0"/>
              <a:t>Математика, как и информатика, «представляет собой “</a:t>
            </a:r>
            <a:r>
              <a:rPr lang="ru-RU" sz="2400" dirty="0" err="1" smtClean="0"/>
              <a:t>метадисциплину</a:t>
            </a:r>
            <a:r>
              <a:rPr lang="ru-RU" sz="2400" dirty="0" smtClean="0"/>
              <a:t>”, в которой сформировался язык, общий для многих научных областей</a:t>
            </a:r>
            <a:r>
              <a:rPr lang="ru-RU" sz="2400" dirty="0" smtClean="0"/>
              <a:t>». </a:t>
            </a:r>
            <a:r>
              <a:rPr lang="ru-RU" sz="2400" dirty="0" smtClean="0"/>
              <a:t>«Поэтому велико значение математики, как и информатики, в социализации школьников, в профессиональной ориентации и профессиональном  самоопределении молодежи» </a:t>
            </a:r>
            <a:r>
              <a:rPr lang="ru-RU" sz="2400" dirty="0" smtClean="0"/>
              <a:t>А. П. </a:t>
            </a:r>
            <a:r>
              <a:rPr lang="ru-RU" sz="2400" dirty="0" smtClean="0"/>
              <a:t>Ершов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8742" y="5923417"/>
            <a:ext cx="11688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«Современные проблемы взаимосвязи дидактики и методики обучения»</a:t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1400" b="1" i="1" dirty="0">
                <a:solidFill>
                  <a:srgbClr val="000099"/>
                </a:solidFill>
              </a:rPr>
              <a:t>РГПУ им. А. И. Герцена, г. Санкт-Петербург, 18 февраля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923</Words>
  <Application>Microsoft Office PowerPoint</Application>
  <PresentationFormat>Произвольный</PresentationFormat>
  <Paragraphs>193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</vt:lpstr>
      <vt:lpstr>Слайд 2</vt:lpstr>
      <vt:lpstr>  </vt:lpstr>
      <vt:lpstr>Основа отбора содержания</vt:lpstr>
      <vt:lpstr>Культурологическая парадигма  ориентирует  на освоение элементов культуры </vt:lpstr>
      <vt:lpstr>Функции языка в любом учебном предмете</vt:lpstr>
      <vt:lpstr>Слайд 7</vt:lpstr>
      <vt:lpstr>Метапредметные функции учебных дисциплин</vt:lpstr>
      <vt:lpstr>Метапредметные функции математики</vt:lpstr>
      <vt:lpstr>Слайд 10</vt:lpstr>
      <vt:lpstr>Проблемы развития  логических мыслительных операций</vt:lpstr>
      <vt:lpstr>Содействие развитию учащихся с учетом особенностей возраста </vt:lpstr>
      <vt:lpstr>Слайд 13</vt:lpstr>
      <vt:lpstr>Слайд 14</vt:lpstr>
      <vt:lpstr>Слайд 15</vt:lpstr>
      <vt:lpstr>Слайд 16</vt:lpstr>
      <vt:lpstr>Культурологический подход как основа  интеграции методик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Писарева</dc:creator>
  <cp:lastModifiedBy>Пользователь Windows</cp:lastModifiedBy>
  <cp:revision>62</cp:revision>
  <dcterms:created xsi:type="dcterms:W3CDTF">2016-10-12T16:32:56Z</dcterms:created>
  <dcterms:modified xsi:type="dcterms:W3CDTF">2019-02-17T18:03:36Z</dcterms:modified>
</cp:coreProperties>
</file>