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98"/>
    <p:restoredTop sz="94648"/>
  </p:normalViewPr>
  <p:slideViewPr>
    <p:cSldViewPr snapToGrid="0" snapToObjects="1">
      <p:cViewPr>
        <p:scale>
          <a:sx n="50" d="100"/>
          <a:sy n="50" d="100"/>
        </p:scale>
        <p:origin x="72" y="1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B9BA6-C9A2-C74A-BC13-EEEA9756A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84525F-F687-9945-9C3B-C4A2E9E2C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FC2582-D06C-5141-86E3-937CE66E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413A01-25F4-F649-BB9A-655367D11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AFEC17-18BD-B34D-AC12-2158AD72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84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79D158-D9AB-9E4C-90F4-D8F488DF5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9D3C78-EE90-BC46-85E0-1264D5A58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A6B78E-7700-8444-8757-4851A499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DBDA0A-1DAF-524A-B4B1-E49A1569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8A4355-EFB6-9D47-AF0C-8A8DB26D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27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D552A95-EA2C-0A41-A4F6-E927FFBCC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C42831-82D5-F74D-BE1D-DC9AF0629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11F94E-D777-894D-9A72-FE908DCEF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4C3798-0E0A-E241-8143-77D45B8D0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67516B-FE2C-4A4B-8250-F14EBE4E8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F40FC-C63D-FC42-BDE1-505DE363A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58030A-7B30-8E4C-BF4C-72131D167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101914-8586-B740-8A56-3560F09E8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6C7C59-F4EC-DA47-8F25-2BE28930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400969-154E-DD41-9A11-680EFC82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3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6B353-4F4F-274C-8A27-9218D6956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6F0B98-AFF2-B447-A09A-89CE93FE4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D0DEE3-F665-8D40-B31A-37F86D5F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465C6C-8519-FF4A-8953-1EACC8D3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0CD6E7-6425-894B-88DD-86BD57E8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25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0C1B8-C286-C249-A91A-51E9D5DD3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888ABA-3F37-1546-ACE7-DEE19021D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77CD39-A2E1-8D46-8225-AC4AA91C4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B5D300-B5B1-F248-95C7-479034E1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F4697DE-D8E9-CE43-AD85-A804CDC9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46BF5A-5B94-4E45-8B82-EDC5E9FE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7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F0B1F-D331-194D-9C70-6E05903E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CB6250-5BBD-D244-B4E7-F980A5D7C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454F34-8415-3E40-9276-0DB1E97F2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A3E458-90AC-AB47-A859-79C2EE817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5255E81-54BA-2841-A126-4D7D640B1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3EB3C2-2235-BB4B-8FE4-B3533AA0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B0FCC66-B867-174C-A4FF-D76081B7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36E16E-2853-0440-8F2B-5F1FAAB3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61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6329D-E2F7-4F48-A591-750D4F39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87E3D2-9E86-D747-8E19-D4F65F67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B4B7EDF-3436-9044-8678-BDDBC623E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F0809A-561F-EA42-A6C2-C6A949DD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46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6172BD-39C3-004F-B77D-209E3CB2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E0F8153-4D63-1149-8973-0B9DDF94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913BF5-58C3-6B41-9005-36EA467F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0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EDBC7D-D61C-0648-AD85-0384F4854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B795A-CE38-E046-8316-8D428BDBE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AD89C7-7E3F-1941-A5D3-02D05BC1B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88817E-9959-6149-9E64-158D47EE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88020C-34F4-0A4E-9B23-FAC39C8F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C474B9-BEE2-F34B-B27A-C7C5596D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8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FF14A-23F2-EF46-8B16-DB9BE047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7DD78E-95A6-8943-B3E4-38E9F3752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4F3F3E-DB59-0740-A2D7-13417DA4D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71DD34-0393-ED4B-B932-B697DD56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75EC10-5A3A-BC44-B4D6-857C9BD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4027AD-E52A-1745-9B79-F8EFEDA79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2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A832E-CDAB-8841-AA83-B80C00B19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344527-6988-4344-BCC3-723617EB8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C49315-E212-5648-BA66-4E7ED950F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E133-8EC8-BB48-B653-91C853D52B07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78D07A-1A49-BB41-B7FA-EBA385760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7DDDE5-9667-8D47-B940-10A5396C2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A87D4-6953-3E4F-949D-3618C4BB7B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Совещание по вопросу внедрения модели воспитывающей среды в образовательных организациях, организациях отдыха детей и их оздоровления"/>
          <p:cNvSpPr txBox="1">
            <a:spLocks noGrp="1"/>
          </p:cNvSpPr>
          <p:nvPr>
            <p:ph type="ctrTitle"/>
          </p:nvPr>
        </p:nvSpPr>
        <p:spPr>
          <a:xfrm>
            <a:off x="2399964" y="3783415"/>
            <a:ext cx="7358063" cy="1964532"/>
          </a:xfrm>
          <a:prstGeom prst="rect">
            <a:avLst/>
          </a:prstGeom>
        </p:spPr>
        <p:txBody>
          <a:bodyPr>
            <a:noAutofit/>
          </a:bodyPr>
          <a:lstStyle>
            <a:lvl1pPr defTabSz="274574">
              <a:defRPr sz="4465"/>
            </a:lvl1pPr>
          </a:lstStyle>
          <a:p>
            <a:r>
              <a:rPr lang="ru-RU" sz="4219" b="1" dirty="0">
                <a:latin typeface="Times New Roman" pitchFamily="18" charset="0"/>
                <a:cs typeface="Times New Roman" pitchFamily="18" charset="0"/>
              </a:rPr>
              <a:t>О реализации проекта </a:t>
            </a:r>
            <a:br>
              <a:rPr lang="ru-RU" sz="4219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219" b="1" dirty="0">
                <a:latin typeface="Times New Roman" pitchFamily="18" charset="0"/>
                <a:cs typeface="Times New Roman" pitchFamily="18" charset="0"/>
              </a:rPr>
              <a:t>по созданию воспитывающей среды в образовательных организациях, организациях отдыха детей и их оздоровления</a:t>
            </a:r>
            <a:endParaRPr sz="4219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VSHV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79423" y="188640"/>
            <a:ext cx="1670315" cy="175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9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959B8-124B-D046-854C-069A4E733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82" y="0"/>
            <a:ext cx="10515600" cy="1325563"/>
          </a:xfrm>
        </p:spPr>
        <p:txBody>
          <a:bodyPr/>
          <a:lstStyle/>
          <a:p>
            <a:r>
              <a:rPr lang="ru-RU" dirty="0"/>
              <a:t>Итоги мониторинга по округам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D999AB1-EABE-7D48-AC45-7CE77500E4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131954"/>
              </p:ext>
            </p:extLst>
          </p:nvPr>
        </p:nvGraphicFramePr>
        <p:xfrm>
          <a:off x="0" y="956930"/>
          <a:ext cx="12192000" cy="5826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867">
                  <a:extLst>
                    <a:ext uri="{9D8B030D-6E8A-4147-A177-3AD203B41FA5}">
                      <a16:colId xmlns:a16="http://schemas.microsoft.com/office/drawing/2014/main" val="886234021"/>
                    </a:ext>
                  </a:extLst>
                </a:gridCol>
                <a:gridCol w="2839459">
                  <a:extLst>
                    <a:ext uri="{9D8B030D-6E8A-4147-A177-3AD203B41FA5}">
                      <a16:colId xmlns:a16="http://schemas.microsoft.com/office/drawing/2014/main" val="2905209504"/>
                    </a:ext>
                  </a:extLst>
                </a:gridCol>
                <a:gridCol w="2913321">
                  <a:extLst>
                    <a:ext uri="{9D8B030D-6E8A-4147-A177-3AD203B41FA5}">
                      <a16:colId xmlns:a16="http://schemas.microsoft.com/office/drawing/2014/main" val="2363981877"/>
                    </a:ext>
                  </a:extLst>
                </a:gridCol>
                <a:gridCol w="2424223">
                  <a:extLst>
                    <a:ext uri="{9D8B030D-6E8A-4147-A177-3AD203B41FA5}">
                      <a16:colId xmlns:a16="http://schemas.microsoft.com/office/drawing/2014/main" val="4207832999"/>
                    </a:ext>
                  </a:extLst>
                </a:gridCol>
                <a:gridCol w="2176130">
                  <a:extLst>
                    <a:ext uri="{9D8B030D-6E8A-4147-A177-3AD203B41FA5}">
                      <a16:colId xmlns:a16="http://schemas.microsoft.com/office/drawing/2014/main" val="4207162220"/>
                    </a:ext>
                  </a:extLst>
                </a:gridCol>
              </a:tblGrid>
              <a:tr h="1627647">
                <a:tc>
                  <a:txBody>
                    <a:bodyPr/>
                    <a:lstStyle/>
                    <a:p>
                      <a:r>
                        <a:rPr lang="ru-RU" dirty="0"/>
                        <a:t>Федеральный 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Прошли основы вожатской практики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июне-августе 2018 года на практику в пришкольные лагеря выйдут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школ где вожатые примут участие в мероприятиях РДШ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студентов которые выйдут на практику в 2018/2019 уч. году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814221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r>
                        <a:rPr lang="ru-RU" dirty="0"/>
                        <a:t>Уральский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2 704 студентов в 12 вузах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1030 студентов в 255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10 500 студентов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80293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r>
                        <a:rPr lang="ru-RU" dirty="0"/>
                        <a:t>Приволжский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6 880 студентов в 28 вузах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3425 студентов в 921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76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16 196 студентов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367810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r>
                        <a:rPr lang="ru-RU" dirty="0"/>
                        <a:t>Сибирский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4 345 студентов в 18 вузах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900 студентов в 261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102 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4 364 студентов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714498"/>
                  </a:ext>
                </a:extLst>
              </a:tr>
              <a:tr h="712096">
                <a:tc>
                  <a:txBody>
                    <a:bodyPr/>
                    <a:lstStyle/>
                    <a:p>
                      <a:r>
                        <a:rPr lang="ru-RU" dirty="0"/>
                        <a:t>Северо-Западный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2 432 студентов в 14 вузах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734 студентов в 213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16 195 студентов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54909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r>
                        <a:rPr lang="ru-RU" dirty="0"/>
                        <a:t>Южный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1 112 студентов в 13 вузах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757 студентов в 82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8 717 студентов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912848"/>
                  </a:ext>
                </a:extLst>
              </a:tr>
              <a:tr h="712096">
                <a:tc>
                  <a:txBody>
                    <a:bodyPr/>
                    <a:lstStyle/>
                    <a:p>
                      <a:r>
                        <a:rPr lang="ru-RU" dirty="0"/>
                        <a:t>Дальневосточный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489 студентов в 9 вузах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300 студентов в 229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 школ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5 528 студентов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63370"/>
                  </a:ext>
                </a:extLst>
              </a:tr>
              <a:tr h="712096">
                <a:tc>
                  <a:txBody>
                    <a:bodyPr/>
                    <a:lstStyle/>
                    <a:p>
                      <a:r>
                        <a:rPr lang="ru-RU" dirty="0"/>
                        <a:t>Северо-Кавказский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821 студентов в 13 вузах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366 студентов в 101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 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1 965 студентов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44362"/>
                  </a:ext>
                </a:extLst>
              </a:tr>
              <a:tr h="412563">
                <a:tc>
                  <a:txBody>
                    <a:bodyPr/>
                    <a:lstStyle/>
                    <a:p>
                      <a:r>
                        <a:rPr lang="ru-RU" dirty="0"/>
                        <a:t>Центральный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6 210 студентов в 40 вузах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798 студентов в 254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 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12 291 студентов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769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06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6D9DFF4-5C6D-D648-91D3-828885CA9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037121"/>
              </p:ext>
            </p:extLst>
          </p:nvPr>
        </p:nvGraphicFramePr>
        <p:xfrm>
          <a:off x="-50799" y="0"/>
          <a:ext cx="122427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779">
                  <a:extLst>
                    <a:ext uri="{9D8B030D-6E8A-4147-A177-3AD203B41FA5}">
                      <a16:colId xmlns:a16="http://schemas.microsoft.com/office/drawing/2014/main" val="268221608"/>
                    </a:ext>
                  </a:extLst>
                </a:gridCol>
                <a:gridCol w="2162259">
                  <a:extLst>
                    <a:ext uri="{9D8B030D-6E8A-4147-A177-3AD203B41FA5}">
                      <a16:colId xmlns:a16="http://schemas.microsoft.com/office/drawing/2014/main" val="3415274406"/>
                    </a:ext>
                  </a:extLst>
                </a:gridCol>
                <a:gridCol w="1310404">
                  <a:extLst>
                    <a:ext uri="{9D8B030D-6E8A-4147-A177-3AD203B41FA5}">
                      <a16:colId xmlns:a16="http://schemas.microsoft.com/office/drawing/2014/main" val="2416754167"/>
                    </a:ext>
                  </a:extLst>
                </a:gridCol>
                <a:gridCol w="1566358">
                  <a:extLst>
                    <a:ext uri="{9D8B030D-6E8A-4147-A177-3AD203B41FA5}">
                      <a16:colId xmlns:a16="http://schemas.microsoft.com/office/drawing/2014/main" val="241390807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982337077"/>
                    </a:ext>
                  </a:extLst>
                </a:gridCol>
                <a:gridCol w="2235199">
                  <a:extLst>
                    <a:ext uri="{9D8B030D-6E8A-4147-A177-3AD203B41FA5}">
                      <a16:colId xmlns:a16="http://schemas.microsoft.com/office/drawing/2014/main" val="2129131906"/>
                    </a:ext>
                  </a:extLst>
                </a:gridCol>
              </a:tblGrid>
              <a:tr h="1184317">
                <a:tc>
                  <a:txBody>
                    <a:bodyPr/>
                    <a:lstStyle/>
                    <a:p>
                      <a:r>
                        <a:rPr lang="ru-RU" dirty="0"/>
                        <a:t>ВУЗ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Процент учащихся прошедших курс основы вожатской практики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Прошли основы вожатской практики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количество студентов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ОУ на базе которых студенты проходят практику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Количество школ где вожатые примут участие в мероприятиях РДШ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20520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Череповецкий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657071"/>
                  </a:ext>
                </a:extLst>
              </a:tr>
              <a:tr h="637709">
                <a:tc>
                  <a:txBody>
                    <a:bodyPr/>
                    <a:lstStyle/>
                    <a:p>
                      <a:r>
                        <a:rPr lang="ru-RU" dirty="0"/>
                        <a:t>Христианская академия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412227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Вологодский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691150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 err="1"/>
                        <a:t>Сыктывкарскии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185744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Петрозаводский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51469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Мурманский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82141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Новгородский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609034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Псковский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648623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Технологий упр. и эк.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771511"/>
                  </a:ext>
                </a:extLst>
              </a:tr>
              <a:tr h="637709">
                <a:tc>
                  <a:txBody>
                    <a:bodyPr/>
                    <a:lstStyle/>
                    <a:p>
                      <a:r>
                        <a:rPr lang="ru-RU" dirty="0"/>
                        <a:t>Северный в г. Коряжме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184583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Северный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20461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Герцена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729002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Балтийский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794176"/>
                  </a:ext>
                </a:extLst>
              </a:tr>
              <a:tr h="364405">
                <a:tc>
                  <a:txBody>
                    <a:bodyPr/>
                    <a:lstStyle/>
                    <a:p>
                      <a:r>
                        <a:rPr lang="ru-RU" dirty="0"/>
                        <a:t>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35,9%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551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042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304</Words>
  <Application>Microsoft Macintosh PowerPoint</Application>
  <PresentationFormat>Широкоэкранный</PresentationFormat>
  <Paragraphs>127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О реализации проекта  по созданию воспитывающей среды в образовательных организациях, организациях отдыха детей и их оздоровления</vt:lpstr>
      <vt:lpstr>Итоги мониторинга по округам</vt:lpstr>
      <vt:lpstr>Презентация PowerPoint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проекта  по созданию воспитывающей среды в образовательных организациях, организациях отдыха детей и их оздоровления</dc:title>
  <dc:creator>Vitaly Titov</dc:creator>
  <cp:lastModifiedBy>Vitaly Titov</cp:lastModifiedBy>
  <cp:revision>8</cp:revision>
  <dcterms:created xsi:type="dcterms:W3CDTF">2018-05-30T16:06:48Z</dcterms:created>
  <dcterms:modified xsi:type="dcterms:W3CDTF">2018-05-30T19:47:33Z</dcterms:modified>
</cp:coreProperties>
</file>