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7" r:id="rId3"/>
    <p:sldId id="290" r:id="rId4"/>
    <p:sldId id="291" r:id="rId5"/>
    <p:sldId id="292" r:id="rId6"/>
    <p:sldId id="288" r:id="rId7"/>
    <p:sldId id="289" r:id="rId8"/>
    <p:sldId id="286" r:id="rId9"/>
    <p:sldId id="293" r:id="rId10"/>
    <p:sldId id="294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CCFF"/>
    <a:srgbClr val="CCECFF"/>
    <a:srgbClr val="FFFF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93" d="100"/>
          <a:sy n="93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C8BCD-AA12-4F92-AE04-85BED6D3AF69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5E49B-D1DB-4813-8526-FCD5C2CFC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20FF-8190-45AA-81D3-1686B3474C93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DB618-4FDC-4EAC-B8D8-A0E538BFC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599C-C5DA-423B-BFCB-9D62F3EA47D3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B9FFE-37F3-436C-B481-AEF031DC3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B653-3B21-4A87-B4AB-0CF13BBB3123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7020F-E858-48DF-A61D-EEB6E3BAF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227F-54F8-43F1-AAE4-3423C13C844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F7A0-9F74-4D4E-82CB-6B7FDCD1D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15F1-11B3-439C-A440-2DB9474A35F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F751-F4C7-497E-B0E4-3F834D900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0F443-3B06-4B5F-97D6-3B2F896D67E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D57C-014A-4E17-A158-F2B603A09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E60B9-2DC4-4004-B7DA-C87CEC331B48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E1533-969E-489D-81A7-9A5C9ED7F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97DEA-666E-48B4-9341-73F12C4ED0D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76D9-F004-41F1-8703-5AC716328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672D5-CB49-47FD-B812-F70E18E9D7E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11AF-C7C2-4A09-AD96-4F7C7853E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8205-B7C2-4746-99C1-A87F6CF142D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937C4-7019-4589-A2B6-01C4E4E08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5ED8C1-FF4F-4DBA-9D4A-4FDB46550439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A270AB-5AEE-4AC4-88A7-F61EBD404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bestlavka.ru/novoe-cifrovoe-pokolenie-z-dete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0" y="1916113"/>
            <a:ext cx="12192000" cy="26543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sz="4800" b="1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800" b="1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sz="4800" b="1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800" b="1" smtClean="0">
                <a:solidFill>
                  <a:schemeClr val="bg1"/>
                </a:solidFill>
              </a:rPr>
              <a:t/>
            </a:r>
            <a:br>
              <a:rPr lang="ru-RU" sz="4800" b="1" smtClean="0">
                <a:solidFill>
                  <a:schemeClr val="bg1"/>
                </a:solidFill>
              </a:rPr>
            </a:br>
            <a:r>
              <a:rPr lang="ru-RU" sz="4800" b="1" smtClean="0">
                <a:solidFill>
                  <a:schemeClr val="bg1"/>
                </a:solidFill>
              </a:rPr>
              <a:t> </a:t>
            </a:r>
            <a:br>
              <a:rPr lang="ru-RU" sz="4800" b="1" smtClean="0">
                <a:solidFill>
                  <a:schemeClr val="bg1"/>
                </a:solidFill>
              </a:rPr>
            </a:br>
            <a:endParaRPr lang="en-US" sz="4800" b="1" smtClean="0">
              <a:solidFill>
                <a:schemeClr val="bg1"/>
              </a:solidFill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 bwMode="black">
          <a:xfrm>
            <a:off x="0" y="2781300"/>
            <a:ext cx="12192000" cy="1800225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Взаимосвязь педагогических и методических дисциплин 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 программах подготовки учителя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endParaRPr lang="ru-RU" sz="20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2000" i="1" dirty="0" err="1" smtClean="0">
                <a:solidFill>
                  <a:schemeClr val="accent3">
                    <a:lumMod val="50000"/>
                  </a:schemeClr>
                </a:solidFill>
              </a:rPr>
              <a:t>К.п.н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.,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доцент кафедры теории и истории педагогики,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заместитель директора института педагогики РГПУ им. А. И. Герцена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Елена Николаевна Глубокова </a:t>
            </a:r>
            <a:endParaRPr lang="ru-RU" sz="20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315" name="Picture 4" descr="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27650"/>
            <a:ext cx="12192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press_logo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850" y="0"/>
            <a:ext cx="92662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6142181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ru-RU" sz="1400" b="1" i="1" dirty="0" smtClean="0">
                <a:solidFill>
                  <a:srgbClr val="0070C0"/>
                </a:solidFill>
              </a:rPr>
              <a:t>Научный семинар Северо-Западного регионального научного центра РАО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18 </a:t>
            </a:r>
            <a:r>
              <a:rPr lang="ru-RU" sz="1400" b="1" dirty="0">
                <a:solidFill>
                  <a:srgbClr val="0070C0"/>
                </a:solidFill>
              </a:rPr>
              <a:t>февраля </a:t>
            </a:r>
            <a:r>
              <a:rPr lang="ru-RU" sz="1400" b="1" dirty="0" smtClean="0">
                <a:solidFill>
                  <a:srgbClr val="0070C0"/>
                </a:solidFill>
              </a:rPr>
              <a:t>2019 </a:t>
            </a:r>
            <a:r>
              <a:rPr lang="ru-RU" sz="1400" b="1" dirty="0">
                <a:solidFill>
                  <a:srgbClr val="0070C0"/>
                </a:solidFill>
              </a:rPr>
              <a:t>года</a:t>
            </a:r>
          </a:p>
        </p:txBody>
      </p:sp>
      <p:pic>
        <p:nvPicPr>
          <p:cNvPr id="13318" name="Picture 7" descr="herzen"/>
          <p:cNvPicPr>
            <a:picLocks noChangeAspect="1" noChangeArrowheads="1"/>
          </p:cNvPicPr>
          <p:nvPr/>
        </p:nvPicPr>
        <p:blipFill>
          <a:blip r:embed="rId4" cstate="print"/>
          <a:srcRect l="15048"/>
          <a:stretch>
            <a:fillRect/>
          </a:stretch>
        </p:blipFill>
        <p:spPr bwMode="auto">
          <a:xfrm>
            <a:off x="3735388" y="908050"/>
            <a:ext cx="679291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rgpu_gerc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6463" y="688975"/>
            <a:ext cx="170021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31750" y="3836467"/>
            <a:ext cx="9929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0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Verdana"/>
                <a:cs typeface="Verdana"/>
              </a:rPr>
              <a:t>Благодарю за внимание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s://cv6.litres.ru/static/bookimages/15/35/70/15357086.bin.dir/15357086.cover_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18790">
            <a:off x="5031635" y="320525"/>
            <a:ext cx="2782644" cy="393593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2628" y="185596"/>
            <a:ext cx="3932237" cy="109999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Современное образование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81070" y="1249378"/>
            <a:ext cx="4834550" cy="4230311"/>
          </a:xfrm>
        </p:spPr>
        <p:txBody>
          <a:bodyPr/>
          <a:lstStyle/>
          <a:p>
            <a:r>
              <a:rPr lang="ru-RU" sz="2800" dirty="0" smtClean="0"/>
              <a:t>- Следует рассматривать в контексте взаимодействия его субъектов друг с другом, со средой, оно должно включать </a:t>
            </a:r>
            <a:r>
              <a:rPr lang="ru-RU" sz="2800" dirty="0" err="1" smtClean="0"/>
              <a:t>интраактивные</a:t>
            </a:r>
            <a:r>
              <a:rPr lang="ru-RU" sz="2800" dirty="0" smtClean="0"/>
              <a:t> и интерактивные взаимосвязи групп, общностей, процессов, включенных в образовательное пространство.</a:t>
            </a:r>
            <a:endParaRPr lang="ru-RU" sz="2800" dirty="0"/>
          </a:p>
        </p:txBody>
      </p:sp>
      <p:pic>
        <p:nvPicPr>
          <p:cNvPr id="3080" name="Picture 8" descr="https://st3.depositphotos.com/1000975/13013/i/950/depositphotos_130138844-stock-photo-social-networks-and-online-interac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0830" y="3988415"/>
            <a:ext cx="3226198" cy="2163414"/>
          </a:xfrm>
          <a:prstGeom prst="rect">
            <a:avLst/>
          </a:prstGeom>
          <a:noFill/>
        </p:spPr>
      </p:pic>
      <p:pic>
        <p:nvPicPr>
          <p:cNvPr id="3084" name="Picture 12" descr="https://montessorisad.com.ua/wp-content/uploads/2018/01/deti-malchik-nebo-devoch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3010" y="3701359"/>
            <a:ext cx="4028411" cy="22648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012317" y="2344848"/>
            <a:ext cx="40364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«Наука не передается через книги</a:t>
            </a:r>
          </a:p>
          <a:p>
            <a:r>
              <a:rPr lang="ru-RU" dirty="0" smtClean="0"/>
              <a:t> и лекции. Наука передается только</a:t>
            </a:r>
          </a:p>
          <a:p>
            <a:r>
              <a:rPr lang="ru-RU" dirty="0" smtClean="0"/>
              <a:t> через частые и близкие личные</a:t>
            </a:r>
          </a:p>
          <a:p>
            <a:r>
              <a:rPr lang="ru-RU" dirty="0" smtClean="0"/>
              <a:t> контакты».  М.Звонарев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6263389"/>
            <a:ext cx="12059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РГПУ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им. А. И. Герцена, г. Санкт-Петербург, 18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февраля 2019 г.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5926" y="365125"/>
            <a:ext cx="4744016" cy="648863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Поколение </a:t>
            </a:r>
            <a:r>
              <a:rPr lang="en-US" sz="3200" b="1" dirty="0" smtClean="0">
                <a:solidFill>
                  <a:srgbClr val="C00000"/>
                </a:solidFill>
              </a:rPr>
              <a:t>Z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681609" y="1973656"/>
            <a:ext cx="6226139" cy="4112773"/>
          </a:xfrm>
        </p:spPr>
        <p:txBody>
          <a:bodyPr/>
          <a:lstStyle/>
          <a:p>
            <a:r>
              <a:rPr lang="ru-RU" sz="2400" dirty="0" smtClean="0"/>
              <a:t>Они опытные потребители, знают, чего хотят и как это получить;</a:t>
            </a:r>
          </a:p>
          <a:p>
            <a:r>
              <a:rPr lang="ru-RU" sz="2400" dirty="0" smtClean="0"/>
              <a:t>Они любят формат коротких </a:t>
            </a:r>
            <a:r>
              <a:rPr lang="ru-RU" sz="2400" dirty="0" err="1" smtClean="0"/>
              <a:t>твитов</a:t>
            </a:r>
            <a:r>
              <a:rPr lang="ru-RU" sz="2400" dirty="0" smtClean="0"/>
              <a:t> и статусов в социальных сетях;</a:t>
            </a:r>
          </a:p>
          <a:p>
            <a:r>
              <a:rPr lang="ru-RU" sz="2400" dirty="0" smtClean="0"/>
              <a:t>Поколение Z более замкнуто, среди них много интровертов;</a:t>
            </a:r>
          </a:p>
          <a:p>
            <a:r>
              <a:rPr lang="ru-RU" sz="2400" dirty="0" smtClean="0"/>
              <a:t>Они </a:t>
            </a:r>
            <a:r>
              <a:rPr lang="ru-RU" sz="2400" b="1" dirty="0" smtClean="0"/>
              <a:t>отказываются от привычного получения образования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Важна личная свобода и свое время!</a:t>
            </a:r>
            <a:endParaRPr lang="en-US" sz="2400" dirty="0" smtClean="0"/>
          </a:p>
          <a:p>
            <a:pPr marL="0" indent="0">
              <a:buNone/>
            </a:pPr>
            <a:r>
              <a:rPr lang="ru-RU" sz="1400" dirty="0"/>
              <a:t>Источник: </a:t>
            </a:r>
            <a:r>
              <a:rPr lang="ru-RU" sz="1400" u="sng" dirty="0">
                <a:hlinkClick r:id="rId2"/>
              </a:rPr>
              <a:t>https://bestlavka.ru/novoe-cifrovoe-pokolenie-z-detej/</a:t>
            </a:r>
            <a:r>
              <a:rPr lang="ru-RU" sz="1400" dirty="0"/>
              <a:t> </a:t>
            </a:r>
            <a:r>
              <a:rPr lang="ru-RU" sz="1400" dirty="0" smtClean="0"/>
              <a:t>© </a:t>
            </a:r>
            <a:r>
              <a:rPr lang="ru-RU" sz="1400" dirty="0"/>
              <a:t>bestlavka.ru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22530" name="Picture 2" descr="ÐÐµÑÐ¸ 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0442" y="0"/>
            <a:ext cx="3022191" cy="1955537"/>
          </a:xfrm>
          <a:prstGeom prst="rect">
            <a:avLst/>
          </a:prstGeom>
          <a:noFill/>
        </p:spPr>
      </p:pic>
      <p:pic>
        <p:nvPicPr>
          <p:cNvPr id="22532" name="Picture 4" descr="ÐÐ¾ÐºÐ¾Ð»ÐµÐ½Ð¸Ðµ 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176" y="2218098"/>
            <a:ext cx="5345763" cy="33856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62962" y="1176951"/>
            <a:ext cx="7876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i="1" dirty="0" smtClean="0"/>
              <a:t> </a:t>
            </a:r>
            <a:r>
              <a:rPr lang="ru-RU" sz="2200" dirty="0" smtClean="0"/>
              <a:t>Быстрее взрослеют и легко ориентируются в Сети</a:t>
            </a:r>
            <a:r>
              <a:rPr lang="ru-RU" sz="2200" i="1" dirty="0" smtClean="0"/>
              <a:t>; </a:t>
            </a:r>
            <a:endParaRPr lang="ru-RU" sz="2200" dirty="0" smtClean="0"/>
          </a:p>
          <a:p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6263389"/>
            <a:ext cx="12059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РГПУ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им. А. И. Герцена, г. Санкт-Петербург, 18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февраля 2019 г.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0368" y="226337"/>
          <a:ext cx="10990908" cy="5652912"/>
        </p:xfrm>
        <a:graphic>
          <a:graphicData uri="http://schemas.openxmlformats.org/drawingml/2006/table">
            <a:tbl>
              <a:tblPr/>
              <a:tblGrid>
                <a:gridCol w="855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3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0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30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533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з.е.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курсы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Б. 1.4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Модуль "Психолого-педагогический"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Б. 1.4.1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УК-1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,3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ОПК-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Общая и социальная психология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Б. 1.4.2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ОПК-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Психология развития человека в образовании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Б. 1.4.3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ОПК-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Решение психологических проблем  в педагогической деятельности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Б. 1.4.4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ОПК-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История образования и педагогической мысли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Б. 1.4.5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ОПК-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1,7,8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Педагогика школы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Б. 1.4.6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ОПК-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4,5,7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Решение педагогических задач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Б. 1.4.7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ОПК-3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Инклюзивное образование детей с ограниченными возможностями здоровья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0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.4.8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ОПК-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Учебная практика (предметно-содержательная)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263389"/>
            <a:ext cx="12059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РГПУ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им. А. И. Герцена, г. Санкт-Петербург, 18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февраля 2019 г.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1192" y="208228"/>
          <a:ext cx="11407366" cy="6514736"/>
        </p:xfrm>
        <a:graphic>
          <a:graphicData uri="http://schemas.openxmlformats.org/drawingml/2006/table">
            <a:tbl>
              <a:tblPr/>
              <a:tblGrid>
                <a:gridCol w="888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8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9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96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880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Модули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З.е.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курсы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243">
                <a:tc vMerge="1">
                  <a:txBody>
                    <a:bodyPr/>
                    <a:lstStyle/>
                    <a:p>
                      <a:endParaRPr lang="ru-RU" sz="1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 sz="10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Б. 1.5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Модуль "Методический"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Б. 1.5.1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УК-6 ОПК-1,3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Введение в профессию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Б. 1.5.2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ОПК-3,4,5 ПК-1,2,4,5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Современные основы обучения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Б. 1.5.3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ОПК-2,3,4,5 ПК-1,2,4,5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Методика обучения и воспитания (биологическое образование)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Б. 1.5.4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ПК-1,2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 технологии (биологическое образование)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Б. 1.5.5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ОПК-2,3,4,5 ПК-1,2,4,5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Решение профессиональных задач учителя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.5.6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ОПК-2,3,4,5,6 ПК-1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Учебная практика (ознакомительная)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8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.5.7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ОПК-2,3,4 ПК-1,2,4,5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Учебная практика (предметно-содержательная)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5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.5.8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УК-8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ОПК-1,2,3,4,5,6,7,8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ПК-1,2,4,5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Производственная практика (педагогическая)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95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.5.9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УК-8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ОПК-1,2,3,4,5,6,7,8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ПК-1,2,4,5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Производственная практика (стажерская)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r>
              <a:rPr lang="ru-RU" dirty="0" smtClean="0"/>
              <a:t>Учебная дисциплина??? Модуль???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Теоретические основы современной дидактики. 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Содержание  обучения.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Методы и методические системы обучения.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Технологии обучения.</a:t>
            </a:r>
            <a:r>
              <a:rPr lang="ru-RU" sz="2400" dirty="0" smtClean="0">
                <a:solidFill>
                  <a:srgbClr val="C00000"/>
                </a:solidFill>
              </a:rPr>
              <a:t>	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Средства и формы организации учебного процесса. </a:t>
            </a:r>
            <a:r>
              <a:rPr lang="ru-RU" sz="2400" dirty="0" smtClean="0">
                <a:solidFill>
                  <a:srgbClr val="C00000"/>
                </a:solidFill>
              </a:rPr>
              <a:t>	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Диагностика процесса и результатов обучения.  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172200" y="1246909"/>
            <a:ext cx="5825836" cy="493005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Основные черты и структура современного педагогического знания.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b="1" dirty="0" smtClean="0">
                <a:solidFill>
                  <a:srgbClr val="000099"/>
                </a:solidFill>
              </a:rPr>
              <a:t>Современные дидактические  основы обучения.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b="1" dirty="0" smtClean="0">
                <a:solidFill>
                  <a:srgbClr val="000099"/>
                </a:solidFill>
              </a:rPr>
              <a:t>Современные цели и содержание предметного обучения.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b="1" dirty="0" smtClean="0">
                <a:solidFill>
                  <a:srgbClr val="000099"/>
                </a:solidFill>
              </a:rPr>
              <a:t>Фундаментальные  методические понятия.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b="1" dirty="0" smtClean="0">
                <a:solidFill>
                  <a:srgbClr val="000099"/>
                </a:solidFill>
              </a:rPr>
              <a:t>Процесс формирования  знаний на основе </a:t>
            </a:r>
            <a:r>
              <a:rPr lang="ru-RU" sz="2000" b="1" dirty="0" err="1" smtClean="0">
                <a:solidFill>
                  <a:srgbClr val="000099"/>
                </a:solidFill>
              </a:rPr>
              <a:t>деятельностного</a:t>
            </a:r>
            <a:r>
              <a:rPr lang="ru-RU" sz="2000" b="1" dirty="0" smtClean="0">
                <a:solidFill>
                  <a:srgbClr val="000099"/>
                </a:solidFill>
              </a:rPr>
              <a:t> подхода.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b="1" dirty="0" smtClean="0">
                <a:solidFill>
                  <a:srgbClr val="000099"/>
                </a:solidFill>
              </a:rPr>
              <a:t>Основные цели,  содержание  и пути развивающего обучения  **********.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b="1" dirty="0" smtClean="0">
                <a:solidFill>
                  <a:srgbClr val="000099"/>
                </a:solidFill>
              </a:rPr>
              <a:t>Основные цели, содержание, способы воспитания в обучении ********.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b="1" dirty="0" smtClean="0">
                <a:solidFill>
                  <a:srgbClr val="000099"/>
                </a:solidFill>
              </a:rPr>
              <a:t>Современные цели, содержание, способы диагностики результатов обучения ********.</a:t>
            </a:r>
            <a:endParaRPr lang="ru-RU" sz="2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4182" y="457200"/>
            <a:ext cx="4217843" cy="16002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Дисциплина «Современные основы обучения»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Школа как пространство самоопределения ученика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Цели, содержание и ожидаемые результаты школьного образования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Образовательный процесс как единство учебной и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внеучебной</a:t>
            </a:r>
            <a:r>
              <a:rPr lang="ru-RU" sz="2800" b="1" i="1" dirty="0" smtClean="0">
                <a:solidFill>
                  <a:srgbClr val="0070C0"/>
                </a:solidFill>
              </a:rPr>
              <a:t> работы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Субъекты образовательного процесса</a:t>
            </a:r>
            <a:endParaRPr lang="ru-RU" sz="2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30551" y="2623127"/>
            <a:ext cx="3932237" cy="1505527"/>
          </a:xfrm>
        </p:spPr>
        <p:txBody>
          <a:bodyPr/>
          <a:lstStyle/>
          <a:p>
            <a:r>
              <a:rPr lang="ru-RU" sz="2000" dirty="0" smtClean="0"/>
              <a:t>44.03.01 Педагогическое образование, направленность (профиль) – </a:t>
            </a:r>
            <a:r>
              <a:rPr lang="ru-RU" sz="2000" dirty="0" err="1" smtClean="0"/>
              <a:t>Культурология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63389"/>
            <a:ext cx="12059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РГПУ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им. А. И. Герцена, г. Санкт-Петербург, 18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февраля 2019 г.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dirty="0" smtClean="0">
              <a:latin typeface="Arial" charset="0"/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7416800" y="3352800"/>
            <a:ext cx="3048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524000" y="3352800"/>
            <a:ext cx="3048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651000" y="3552825"/>
            <a:ext cx="271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ru-RU">
              <a:solidFill>
                <a:schemeClr val="tx2"/>
              </a:solidFill>
            </a:endParaRPr>
          </a:p>
          <a:p>
            <a:pPr eaLnBrk="0" hangingPunct="0"/>
            <a:endParaRPr lang="en-US">
              <a:solidFill>
                <a:schemeClr val="tx2"/>
              </a:solidFill>
            </a:endParaRPr>
          </a:p>
        </p:txBody>
      </p:sp>
      <p:sp>
        <p:nvSpPr>
          <p:cNvPr id="24582" name="Freeform 6"/>
          <p:cNvSpPr>
            <a:spLocks/>
          </p:cNvSpPr>
          <p:nvPr/>
        </p:nvSpPr>
        <p:spPr bwMode="gray">
          <a:xfrm>
            <a:off x="4464318" y="2515528"/>
            <a:ext cx="1203325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AutoShape 7"/>
          <p:cNvSpPr>
            <a:spLocks noChangeAspect="1" noChangeArrowheads="1" noTextEdit="1"/>
          </p:cNvSpPr>
          <p:nvPr/>
        </p:nvSpPr>
        <p:spPr bwMode="gray">
          <a:xfrm flipH="1">
            <a:off x="6491288" y="3252788"/>
            <a:ext cx="121285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Freeform 8"/>
          <p:cNvSpPr>
            <a:spLocks/>
          </p:cNvSpPr>
          <p:nvPr/>
        </p:nvSpPr>
        <p:spPr bwMode="gray">
          <a:xfrm flipH="1">
            <a:off x="6432550" y="2606235"/>
            <a:ext cx="1203325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3494638" y="697118"/>
            <a:ext cx="5531667" cy="2131808"/>
            <a:chOff x="1997" y="1314"/>
            <a:chExt cx="1889" cy="1009"/>
          </a:xfrm>
        </p:grpSpPr>
        <p:grpSp>
          <p:nvGrpSpPr>
            <p:cNvPr id="24586" name="Group 10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24587" name="Oval 11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8" name="Oval 12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4589" name="Oval 13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590" name="Oval 14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591" name="Oval 15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592" name="Oval 16"/>
            <p:cNvSpPr>
              <a:spLocks noChangeArrowheads="1"/>
            </p:cNvSpPr>
            <p:nvPr/>
          </p:nvSpPr>
          <p:spPr bwMode="gray">
            <a:xfrm>
              <a:off x="2238" y="1498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anchor="ctr"/>
            <a:lstStyle/>
            <a:p>
              <a:pPr algn="ctr"/>
              <a:r>
                <a:rPr lang="ru-RU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Практикоориентированность</a:t>
              </a:r>
              <a:r>
                <a:rPr lang="ru-RU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  <a:p>
              <a:pPr algn="ctr"/>
              <a:r>
                <a:rPr lang="ru-RU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подготовки</a:t>
              </a:r>
              <a:endPara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7620000" y="3429000"/>
            <a:ext cx="271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7732" y="3585172"/>
            <a:ext cx="2798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Задания для с/</a:t>
            </a:r>
            <a:r>
              <a:rPr lang="ru-RU" sz="2400" dirty="0" err="1" smtClean="0"/>
              <a:t>р</a:t>
            </a:r>
            <a:r>
              <a:rPr lang="ru-RU" sz="2400" dirty="0" smtClean="0"/>
              <a:t>, </a:t>
            </a:r>
          </a:p>
          <a:p>
            <a:pPr algn="ctr"/>
            <a:r>
              <a:rPr lang="ru-RU" sz="2400" dirty="0" smtClean="0"/>
              <a:t>ориентируют на </a:t>
            </a:r>
          </a:p>
          <a:p>
            <a:pPr algn="ctr"/>
            <a:r>
              <a:rPr lang="ru-RU" sz="2400" dirty="0" smtClean="0"/>
              <a:t>конструирование </a:t>
            </a:r>
          </a:p>
          <a:p>
            <a:pPr algn="ctr"/>
            <a:r>
              <a:rPr lang="ru-RU" sz="2400" dirty="0" smtClean="0"/>
              <a:t>собственного </a:t>
            </a:r>
          </a:p>
          <a:p>
            <a:pPr algn="ctr"/>
            <a:r>
              <a:rPr lang="ru-RU" sz="2400" dirty="0" smtClean="0"/>
              <a:t>личностного знания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604911" y="3666653"/>
            <a:ext cx="2670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Задания </a:t>
            </a:r>
          </a:p>
          <a:p>
            <a:pPr algn="ctr"/>
            <a:r>
              <a:rPr lang="ru-RU" sz="2400" dirty="0" smtClean="0"/>
              <a:t>на анализ результатов </a:t>
            </a:r>
          </a:p>
          <a:p>
            <a:pPr algn="ctr"/>
            <a:r>
              <a:rPr lang="ru-RU" sz="2400" dirty="0" smtClean="0"/>
              <a:t>исследования, решение задач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6263389"/>
            <a:ext cx="12059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РГПУ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им. А. И. Герцена, г. Санкт-Петербург, 18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февраля 2019 г.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Обновление содержания опережающей </a:t>
            </a:r>
            <a:r>
              <a:rPr lang="ru-RU" sz="3200" b="1" dirty="0" err="1" smtClean="0">
                <a:solidFill>
                  <a:srgbClr val="C00000"/>
                </a:solidFill>
              </a:rPr>
              <a:t>общепрофессиональной</a:t>
            </a:r>
            <a:r>
              <a:rPr lang="ru-RU" sz="3200" b="1" dirty="0" smtClean="0">
                <a:solidFill>
                  <a:srgbClr val="C00000"/>
                </a:solidFill>
              </a:rPr>
              <a:t> подготовки будущих учителей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3909" y="1825625"/>
            <a:ext cx="11823825" cy="3823737"/>
          </a:xfrm>
        </p:spPr>
        <p:txBody>
          <a:bodyPr/>
          <a:lstStyle/>
          <a:p>
            <a:r>
              <a:rPr lang="ru-RU" dirty="0" smtClean="0"/>
              <a:t>задачное построение содержания дисциплин </a:t>
            </a:r>
            <a:r>
              <a:rPr lang="ru-RU" dirty="0" err="1" smtClean="0"/>
              <a:t>общепрофессиональной</a:t>
            </a:r>
            <a:r>
              <a:rPr lang="ru-RU" dirty="0" smtClean="0"/>
              <a:t> подготовки, освоение которого требует опоры на фундаментальные знания базовых наук;</a:t>
            </a:r>
          </a:p>
          <a:p>
            <a:r>
              <a:rPr lang="ru-RU" dirty="0" smtClean="0"/>
              <a:t>включение в учебный план интегрированного модуля </a:t>
            </a:r>
            <a:r>
              <a:rPr lang="ru-RU" dirty="0" err="1" smtClean="0"/>
              <a:t>общепрофес-сиональной</a:t>
            </a:r>
            <a:r>
              <a:rPr lang="ru-RU" dirty="0" smtClean="0"/>
              <a:t> подготовки;</a:t>
            </a:r>
          </a:p>
          <a:p>
            <a:r>
              <a:rPr lang="ru-RU" dirty="0" smtClean="0"/>
              <a:t>включение в учебный план вариативных модулей </a:t>
            </a:r>
            <a:r>
              <a:rPr lang="ru-RU" dirty="0" err="1" smtClean="0"/>
              <a:t>общепрофессиональной</a:t>
            </a:r>
            <a:r>
              <a:rPr lang="ru-RU" dirty="0" smtClean="0"/>
              <a:t> подготовки, позволяющих обучающемуся выстраивать индивидуальный образовательный маршрут в рамках освоения им образовательной программы.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263389"/>
            <a:ext cx="12059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Научный семинар Северо-Западного регионального научного центра РАО</a:t>
            </a:r>
            <a:b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РГПУ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им. А. И. Герцена, г. Санкт-Петербург, 18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февраля 2019 г.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614</Words>
  <Application>Microsoft Office PowerPoint</Application>
  <PresentationFormat>Широкоэкранный</PresentationFormat>
  <Paragraphs>178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Times New Roman</vt:lpstr>
      <vt:lpstr>Verdana</vt:lpstr>
      <vt:lpstr>Тема Office</vt:lpstr>
      <vt:lpstr>     </vt:lpstr>
      <vt:lpstr>Современное образование</vt:lpstr>
      <vt:lpstr>Поколение Z</vt:lpstr>
      <vt:lpstr>Презентация PowerPoint</vt:lpstr>
      <vt:lpstr>Презентация PowerPoint</vt:lpstr>
      <vt:lpstr>Учебная дисциплина??? Модуль???</vt:lpstr>
      <vt:lpstr>Дисциплина «Современные основы обучения» </vt:lpstr>
      <vt:lpstr>Презентация PowerPoint</vt:lpstr>
      <vt:lpstr>Обновление содержания опережающей общепрофессиональной подготовки будущих учителей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Писарева</dc:creator>
  <cp:lastModifiedBy>decanat</cp:lastModifiedBy>
  <cp:revision>154</cp:revision>
  <dcterms:created xsi:type="dcterms:W3CDTF">2016-10-12T16:32:56Z</dcterms:created>
  <dcterms:modified xsi:type="dcterms:W3CDTF">2019-02-18T11:26:45Z</dcterms:modified>
</cp:coreProperties>
</file>