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260" r:id="rId3"/>
    <p:sldId id="274" r:id="rId4"/>
    <p:sldId id="262" r:id="rId5"/>
    <p:sldId id="264" r:id="rId6"/>
    <p:sldId id="267" r:id="rId7"/>
    <p:sldId id="269" r:id="rId8"/>
    <p:sldId id="270" r:id="rId9"/>
    <p:sldId id="271" r:id="rId10"/>
    <p:sldId id="280" r:id="rId11"/>
    <p:sldId id="284" r:id="rId12"/>
    <p:sldId id="275" r:id="rId13"/>
    <p:sldId id="291" r:id="rId14"/>
    <p:sldId id="288" r:id="rId15"/>
    <p:sldId id="290" r:id="rId16"/>
    <p:sldId id="289" r:id="rId17"/>
    <p:sldId id="277" r:id="rId18"/>
    <p:sldId id="282" r:id="rId19"/>
    <p:sldId id="283" r:id="rId20"/>
    <p:sldId id="286" r:id="rId21"/>
    <p:sldId id="278" r:id="rId22"/>
    <p:sldId id="287" r:id="rId23"/>
  </p:sldIdLst>
  <p:sldSz cx="9144000" cy="6858000" type="screen4x3"/>
  <p:notesSz cx="6742113"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4A43D-6497-4048-8AAB-3A812E960DE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BCEF3723-2F98-4664-BB45-603E2B6B6F1E}">
      <dgm:prSet phldrT="[Текст]"/>
      <dgm:spPr/>
      <dgm:t>
        <a:bodyPr/>
        <a:lstStyle/>
        <a:p>
          <a:r>
            <a:rPr lang="ru-RU" dirty="0" smtClean="0"/>
            <a:t>Создание системы привлечения иностранных студентов</a:t>
          </a:r>
          <a:endParaRPr lang="ru-RU" dirty="0"/>
        </a:p>
      </dgm:t>
    </dgm:pt>
    <dgm:pt modelId="{5DBE143B-8FCF-4BAE-BAB9-0B23EA1273CA}" type="parTrans" cxnId="{8594ABB5-D88E-4EFE-9285-13C0E98B6D4A}">
      <dgm:prSet/>
      <dgm:spPr/>
      <dgm:t>
        <a:bodyPr/>
        <a:lstStyle/>
        <a:p>
          <a:endParaRPr lang="ru-RU"/>
        </a:p>
      </dgm:t>
    </dgm:pt>
    <dgm:pt modelId="{300BACB0-A737-4AC7-B382-29AFA55ADDD8}" type="sibTrans" cxnId="{8594ABB5-D88E-4EFE-9285-13C0E98B6D4A}">
      <dgm:prSet/>
      <dgm:spPr/>
      <dgm:t>
        <a:bodyPr/>
        <a:lstStyle/>
        <a:p>
          <a:endParaRPr lang="ru-RU"/>
        </a:p>
      </dgm:t>
    </dgm:pt>
    <dgm:pt modelId="{90978E71-D22B-4C23-A7EF-2F38E084CAD8}">
      <dgm:prSet phldrT="[Текст]"/>
      <dgm:spPr/>
      <dgm:t>
        <a:bodyPr/>
        <a:lstStyle/>
        <a:p>
          <a:r>
            <a:rPr lang="ru-RU" dirty="0" smtClean="0"/>
            <a:t>Развитие академической мобильности преподавателей и студентов</a:t>
          </a:r>
          <a:endParaRPr lang="ru-RU" dirty="0"/>
        </a:p>
      </dgm:t>
    </dgm:pt>
    <dgm:pt modelId="{993BCAE5-7E30-47A4-A858-392A8B6908D5}" type="parTrans" cxnId="{F6D60433-E42F-4E90-80FF-82BA0700DBC8}">
      <dgm:prSet/>
      <dgm:spPr/>
      <dgm:t>
        <a:bodyPr/>
        <a:lstStyle/>
        <a:p>
          <a:endParaRPr lang="ru-RU"/>
        </a:p>
      </dgm:t>
    </dgm:pt>
    <dgm:pt modelId="{3A6BBB0B-6C0D-4C15-9612-409CBCAD7855}" type="sibTrans" cxnId="{F6D60433-E42F-4E90-80FF-82BA0700DBC8}">
      <dgm:prSet/>
      <dgm:spPr/>
      <dgm:t>
        <a:bodyPr/>
        <a:lstStyle/>
        <a:p>
          <a:endParaRPr lang="ru-RU"/>
        </a:p>
      </dgm:t>
    </dgm:pt>
    <dgm:pt modelId="{19623132-CDFE-4504-B92B-3B3DA4DC4811}">
      <dgm:prSet phldrT="[Текст]"/>
      <dgm:spPr/>
      <dgm:t>
        <a:bodyPr/>
        <a:lstStyle/>
        <a:p>
          <a:r>
            <a:rPr lang="ru-RU" dirty="0" smtClean="0"/>
            <a:t>Развитие научно-исследовательских и просветительских программ</a:t>
          </a:r>
          <a:endParaRPr lang="ru-RU" dirty="0"/>
        </a:p>
      </dgm:t>
    </dgm:pt>
    <dgm:pt modelId="{63DF8BC0-B69E-47D8-84BE-94EA04A6D331}" type="parTrans" cxnId="{DD263D4A-0EF7-49D2-9CC5-68585429DCFC}">
      <dgm:prSet/>
      <dgm:spPr/>
      <dgm:t>
        <a:bodyPr/>
        <a:lstStyle/>
        <a:p>
          <a:endParaRPr lang="ru-RU"/>
        </a:p>
      </dgm:t>
    </dgm:pt>
    <dgm:pt modelId="{B1A246DD-2523-4168-B1C0-C3E062A90AF2}" type="sibTrans" cxnId="{DD263D4A-0EF7-49D2-9CC5-68585429DCFC}">
      <dgm:prSet/>
      <dgm:spPr/>
      <dgm:t>
        <a:bodyPr/>
        <a:lstStyle/>
        <a:p>
          <a:endParaRPr lang="ru-RU"/>
        </a:p>
      </dgm:t>
    </dgm:pt>
    <dgm:pt modelId="{D2A5D4ED-DAF2-4B95-87F4-5B03F2F53C52}" type="pres">
      <dgm:prSet presAssocID="{8A94A43D-6497-4048-8AAB-3A812E960DEA}" presName="outerComposite" presStyleCnt="0">
        <dgm:presLayoutVars>
          <dgm:chMax val="5"/>
          <dgm:dir/>
          <dgm:resizeHandles val="exact"/>
        </dgm:presLayoutVars>
      </dgm:prSet>
      <dgm:spPr/>
      <dgm:t>
        <a:bodyPr/>
        <a:lstStyle/>
        <a:p>
          <a:endParaRPr lang="ru-RU"/>
        </a:p>
      </dgm:t>
    </dgm:pt>
    <dgm:pt modelId="{D0D7AF9C-0C64-4312-8A2B-588CBC5D974C}" type="pres">
      <dgm:prSet presAssocID="{8A94A43D-6497-4048-8AAB-3A812E960DEA}" presName="dummyMaxCanvas" presStyleCnt="0">
        <dgm:presLayoutVars/>
      </dgm:prSet>
      <dgm:spPr/>
    </dgm:pt>
    <dgm:pt modelId="{8799F534-39F1-4DB9-B608-1976C0E4A0D7}" type="pres">
      <dgm:prSet presAssocID="{8A94A43D-6497-4048-8AAB-3A812E960DEA}" presName="ThreeNodes_1" presStyleLbl="node1" presStyleIdx="0" presStyleCnt="3">
        <dgm:presLayoutVars>
          <dgm:bulletEnabled val="1"/>
        </dgm:presLayoutVars>
      </dgm:prSet>
      <dgm:spPr/>
      <dgm:t>
        <a:bodyPr/>
        <a:lstStyle/>
        <a:p>
          <a:endParaRPr lang="ru-RU"/>
        </a:p>
      </dgm:t>
    </dgm:pt>
    <dgm:pt modelId="{034BAD37-A7CD-489D-A291-1B12C05F22BB}" type="pres">
      <dgm:prSet presAssocID="{8A94A43D-6497-4048-8AAB-3A812E960DEA}" presName="ThreeNodes_2" presStyleLbl="node1" presStyleIdx="1" presStyleCnt="3">
        <dgm:presLayoutVars>
          <dgm:bulletEnabled val="1"/>
        </dgm:presLayoutVars>
      </dgm:prSet>
      <dgm:spPr/>
      <dgm:t>
        <a:bodyPr/>
        <a:lstStyle/>
        <a:p>
          <a:endParaRPr lang="ru-RU"/>
        </a:p>
      </dgm:t>
    </dgm:pt>
    <dgm:pt modelId="{E65BC564-AB8A-4DDF-8F5C-F369BC05A51C}" type="pres">
      <dgm:prSet presAssocID="{8A94A43D-6497-4048-8AAB-3A812E960DEA}" presName="ThreeNodes_3" presStyleLbl="node1" presStyleIdx="2" presStyleCnt="3">
        <dgm:presLayoutVars>
          <dgm:bulletEnabled val="1"/>
        </dgm:presLayoutVars>
      </dgm:prSet>
      <dgm:spPr/>
      <dgm:t>
        <a:bodyPr/>
        <a:lstStyle/>
        <a:p>
          <a:endParaRPr lang="ru-RU"/>
        </a:p>
      </dgm:t>
    </dgm:pt>
    <dgm:pt modelId="{CEC3B8B0-F2CB-45D5-BA76-C198FEA7D479}" type="pres">
      <dgm:prSet presAssocID="{8A94A43D-6497-4048-8AAB-3A812E960DEA}" presName="ThreeConn_1-2" presStyleLbl="fgAccFollowNode1" presStyleIdx="0" presStyleCnt="2">
        <dgm:presLayoutVars>
          <dgm:bulletEnabled val="1"/>
        </dgm:presLayoutVars>
      </dgm:prSet>
      <dgm:spPr/>
      <dgm:t>
        <a:bodyPr/>
        <a:lstStyle/>
        <a:p>
          <a:endParaRPr lang="ru-RU"/>
        </a:p>
      </dgm:t>
    </dgm:pt>
    <dgm:pt modelId="{10D64FD5-D3DF-4813-90D7-5067C6798CA7}" type="pres">
      <dgm:prSet presAssocID="{8A94A43D-6497-4048-8AAB-3A812E960DEA}" presName="ThreeConn_2-3" presStyleLbl="fgAccFollowNode1" presStyleIdx="1" presStyleCnt="2">
        <dgm:presLayoutVars>
          <dgm:bulletEnabled val="1"/>
        </dgm:presLayoutVars>
      </dgm:prSet>
      <dgm:spPr/>
      <dgm:t>
        <a:bodyPr/>
        <a:lstStyle/>
        <a:p>
          <a:endParaRPr lang="ru-RU"/>
        </a:p>
      </dgm:t>
    </dgm:pt>
    <dgm:pt modelId="{5DB4A343-92DC-4A87-99E2-50B4EA317A38}" type="pres">
      <dgm:prSet presAssocID="{8A94A43D-6497-4048-8AAB-3A812E960DEA}" presName="ThreeNodes_1_text" presStyleLbl="node1" presStyleIdx="2" presStyleCnt="3">
        <dgm:presLayoutVars>
          <dgm:bulletEnabled val="1"/>
        </dgm:presLayoutVars>
      </dgm:prSet>
      <dgm:spPr/>
      <dgm:t>
        <a:bodyPr/>
        <a:lstStyle/>
        <a:p>
          <a:endParaRPr lang="ru-RU"/>
        </a:p>
      </dgm:t>
    </dgm:pt>
    <dgm:pt modelId="{94EBF1F5-80DB-4747-B811-297D41F6E5F4}" type="pres">
      <dgm:prSet presAssocID="{8A94A43D-6497-4048-8AAB-3A812E960DEA}" presName="ThreeNodes_2_text" presStyleLbl="node1" presStyleIdx="2" presStyleCnt="3">
        <dgm:presLayoutVars>
          <dgm:bulletEnabled val="1"/>
        </dgm:presLayoutVars>
      </dgm:prSet>
      <dgm:spPr/>
      <dgm:t>
        <a:bodyPr/>
        <a:lstStyle/>
        <a:p>
          <a:endParaRPr lang="ru-RU"/>
        </a:p>
      </dgm:t>
    </dgm:pt>
    <dgm:pt modelId="{9360E0E5-2236-4B1E-B721-C40DA796EF56}" type="pres">
      <dgm:prSet presAssocID="{8A94A43D-6497-4048-8AAB-3A812E960DEA}" presName="ThreeNodes_3_text" presStyleLbl="node1" presStyleIdx="2" presStyleCnt="3">
        <dgm:presLayoutVars>
          <dgm:bulletEnabled val="1"/>
        </dgm:presLayoutVars>
      </dgm:prSet>
      <dgm:spPr/>
      <dgm:t>
        <a:bodyPr/>
        <a:lstStyle/>
        <a:p>
          <a:endParaRPr lang="ru-RU"/>
        </a:p>
      </dgm:t>
    </dgm:pt>
  </dgm:ptLst>
  <dgm:cxnLst>
    <dgm:cxn modelId="{49BEF65F-0155-4FB5-A4C8-3B72E44B04CD}" type="presOf" srcId="{90978E71-D22B-4C23-A7EF-2F38E084CAD8}" destId="{94EBF1F5-80DB-4747-B811-297D41F6E5F4}" srcOrd="1" destOrd="0" presId="urn:microsoft.com/office/officeart/2005/8/layout/vProcess5"/>
    <dgm:cxn modelId="{2AE02C68-FE5D-4693-90B7-3A9B9D5F161F}" type="presOf" srcId="{BCEF3723-2F98-4664-BB45-603E2B6B6F1E}" destId="{5DB4A343-92DC-4A87-99E2-50B4EA317A38}" srcOrd="1" destOrd="0" presId="urn:microsoft.com/office/officeart/2005/8/layout/vProcess5"/>
    <dgm:cxn modelId="{8594ABB5-D88E-4EFE-9285-13C0E98B6D4A}" srcId="{8A94A43D-6497-4048-8AAB-3A812E960DEA}" destId="{BCEF3723-2F98-4664-BB45-603E2B6B6F1E}" srcOrd="0" destOrd="0" parTransId="{5DBE143B-8FCF-4BAE-BAB9-0B23EA1273CA}" sibTransId="{300BACB0-A737-4AC7-B382-29AFA55ADDD8}"/>
    <dgm:cxn modelId="{1847268E-AD17-4E90-A63A-C26553610E6D}" type="presOf" srcId="{BCEF3723-2F98-4664-BB45-603E2B6B6F1E}" destId="{8799F534-39F1-4DB9-B608-1976C0E4A0D7}" srcOrd="0" destOrd="0" presId="urn:microsoft.com/office/officeart/2005/8/layout/vProcess5"/>
    <dgm:cxn modelId="{DD263D4A-0EF7-49D2-9CC5-68585429DCFC}" srcId="{8A94A43D-6497-4048-8AAB-3A812E960DEA}" destId="{19623132-CDFE-4504-B92B-3B3DA4DC4811}" srcOrd="2" destOrd="0" parTransId="{63DF8BC0-B69E-47D8-84BE-94EA04A6D331}" sibTransId="{B1A246DD-2523-4168-B1C0-C3E062A90AF2}"/>
    <dgm:cxn modelId="{F6D60433-E42F-4E90-80FF-82BA0700DBC8}" srcId="{8A94A43D-6497-4048-8AAB-3A812E960DEA}" destId="{90978E71-D22B-4C23-A7EF-2F38E084CAD8}" srcOrd="1" destOrd="0" parTransId="{993BCAE5-7E30-47A4-A858-392A8B6908D5}" sibTransId="{3A6BBB0B-6C0D-4C15-9612-409CBCAD7855}"/>
    <dgm:cxn modelId="{18EC7D3F-EDB2-4A42-B893-429A64E80195}" type="presOf" srcId="{90978E71-D22B-4C23-A7EF-2F38E084CAD8}" destId="{034BAD37-A7CD-489D-A291-1B12C05F22BB}" srcOrd="0" destOrd="0" presId="urn:microsoft.com/office/officeart/2005/8/layout/vProcess5"/>
    <dgm:cxn modelId="{274EB793-3D30-40A3-BD4B-260FE616357A}" type="presOf" srcId="{19623132-CDFE-4504-B92B-3B3DA4DC4811}" destId="{9360E0E5-2236-4B1E-B721-C40DA796EF56}" srcOrd="1" destOrd="0" presId="urn:microsoft.com/office/officeart/2005/8/layout/vProcess5"/>
    <dgm:cxn modelId="{1F32CD83-265C-46FF-A357-91EE65A14A42}" type="presOf" srcId="{300BACB0-A737-4AC7-B382-29AFA55ADDD8}" destId="{CEC3B8B0-F2CB-45D5-BA76-C198FEA7D479}" srcOrd="0" destOrd="0" presId="urn:microsoft.com/office/officeart/2005/8/layout/vProcess5"/>
    <dgm:cxn modelId="{607C9563-41BE-4C4B-A549-63442921D220}" type="presOf" srcId="{19623132-CDFE-4504-B92B-3B3DA4DC4811}" destId="{E65BC564-AB8A-4DDF-8F5C-F369BC05A51C}" srcOrd="0" destOrd="0" presId="urn:microsoft.com/office/officeart/2005/8/layout/vProcess5"/>
    <dgm:cxn modelId="{9E4E19B0-B194-4DD6-8942-70A7CA3BFEE6}" type="presOf" srcId="{3A6BBB0B-6C0D-4C15-9612-409CBCAD7855}" destId="{10D64FD5-D3DF-4813-90D7-5067C6798CA7}" srcOrd="0" destOrd="0" presId="urn:microsoft.com/office/officeart/2005/8/layout/vProcess5"/>
    <dgm:cxn modelId="{592072DE-B6D0-415B-80F5-5911C031A8B7}" type="presOf" srcId="{8A94A43D-6497-4048-8AAB-3A812E960DEA}" destId="{D2A5D4ED-DAF2-4B95-87F4-5B03F2F53C52}" srcOrd="0" destOrd="0" presId="urn:microsoft.com/office/officeart/2005/8/layout/vProcess5"/>
    <dgm:cxn modelId="{1035653E-0A9E-4B29-B514-D43296E2A35A}" type="presParOf" srcId="{D2A5D4ED-DAF2-4B95-87F4-5B03F2F53C52}" destId="{D0D7AF9C-0C64-4312-8A2B-588CBC5D974C}" srcOrd="0" destOrd="0" presId="urn:microsoft.com/office/officeart/2005/8/layout/vProcess5"/>
    <dgm:cxn modelId="{26917CF8-CAA1-463C-9C87-CCD3FF991195}" type="presParOf" srcId="{D2A5D4ED-DAF2-4B95-87F4-5B03F2F53C52}" destId="{8799F534-39F1-4DB9-B608-1976C0E4A0D7}" srcOrd="1" destOrd="0" presId="urn:microsoft.com/office/officeart/2005/8/layout/vProcess5"/>
    <dgm:cxn modelId="{A6D7C9D9-40BE-492C-9E4A-FC67395CC497}" type="presParOf" srcId="{D2A5D4ED-DAF2-4B95-87F4-5B03F2F53C52}" destId="{034BAD37-A7CD-489D-A291-1B12C05F22BB}" srcOrd="2" destOrd="0" presId="urn:microsoft.com/office/officeart/2005/8/layout/vProcess5"/>
    <dgm:cxn modelId="{3C7410C1-FB23-46A4-BD3E-B25B21572485}" type="presParOf" srcId="{D2A5D4ED-DAF2-4B95-87F4-5B03F2F53C52}" destId="{E65BC564-AB8A-4DDF-8F5C-F369BC05A51C}" srcOrd="3" destOrd="0" presId="urn:microsoft.com/office/officeart/2005/8/layout/vProcess5"/>
    <dgm:cxn modelId="{24EC0A90-2A2C-4682-B520-37EA99D6AD60}" type="presParOf" srcId="{D2A5D4ED-DAF2-4B95-87F4-5B03F2F53C52}" destId="{CEC3B8B0-F2CB-45D5-BA76-C198FEA7D479}" srcOrd="4" destOrd="0" presId="urn:microsoft.com/office/officeart/2005/8/layout/vProcess5"/>
    <dgm:cxn modelId="{26C99BE9-0B6E-4ACF-8914-073756966A98}" type="presParOf" srcId="{D2A5D4ED-DAF2-4B95-87F4-5B03F2F53C52}" destId="{10D64FD5-D3DF-4813-90D7-5067C6798CA7}" srcOrd="5" destOrd="0" presId="urn:microsoft.com/office/officeart/2005/8/layout/vProcess5"/>
    <dgm:cxn modelId="{9BC6B73D-EB8D-4F7F-8C51-2BDA49A45B61}" type="presParOf" srcId="{D2A5D4ED-DAF2-4B95-87F4-5B03F2F53C52}" destId="{5DB4A343-92DC-4A87-99E2-50B4EA317A38}" srcOrd="6" destOrd="0" presId="urn:microsoft.com/office/officeart/2005/8/layout/vProcess5"/>
    <dgm:cxn modelId="{D345B59D-162A-4058-AD67-AD949482FB7D}" type="presParOf" srcId="{D2A5D4ED-DAF2-4B95-87F4-5B03F2F53C52}" destId="{94EBF1F5-80DB-4747-B811-297D41F6E5F4}" srcOrd="7" destOrd="0" presId="urn:microsoft.com/office/officeart/2005/8/layout/vProcess5"/>
    <dgm:cxn modelId="{6F025603-E878-4CC0-A091-CE3A94D03C05}" type="presParOf" srcId="{D2A5D4ED-DAF2-4B95-87F4-5B03F2F53C52}" destId="{9360E0E5-2236-4B1E-B721-C40DA796EF5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A5883A-05F8-4E70-A204-16889E8BD109}"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ru-RU"/>
        </a:p>
      </dgm:t>
    </dgm:pt>
    <dgm:pt modelId="{086F51F0-2DA8-4332-87D0-7085B99557F0}">
      <dgm:prSet phldrT="[Текст]"/>
      <dgm:spPr/>
      <dgm:t>
        <a:bodyPr/>
        <a:lstStyle/>
        <a:p>
          <a:r>
            <a:rPr lang="ru-RU" b="1" dirty="0" smtClean="0"/>
            <a:t>Расширения знаний студентов о зарубежном опыте социальной работы и образования</a:t>
          </a:r>
          <a:endParaRPr lang="ru-RU" b="1" dirty="0"/>
        </a:p>
      </dgm:t>
    </dgm:pt>
    <dgm:pt modelId="{4A45A742-00E8-41B5-B41D-968624746496}" type="parTrans" cxnId="{BA78054D-0BC0-4A08-B0E4-3348AB6D8535}">
      <dgm:prSet/>
      <dgm:spPr/>
      <dgm:t>
        <a:bodyPr/>
        <a:lstStyle/>
        <a:p>
          <a:endParaRPr lang="ru-RU"/>
        </a:p>
      </dgm:t>
    </dgm:pt>
    <dgm:pt modelId="{B2869EB3-9099-4A0D-AC11-B64DF58E87B9}" type="sibTrans" cxnId="{BA78054D-0BC0-4A08-B0E4-3348AB6D8535}">
      <dgm:prSet/>
      <dgm:spPr/>
      <dgm:t>
        <a:bodyPr/>
        <a:lstStyle/>
        <a:p>
          <a:endParaRPr lang="ru-RU"/>
        </a:p>
      </dgm:t>
    </dgm:pt>
    <dgm:pt modelId="{EFD80F2B-BDCE-471A-B39F-2C782D7B2AA7}">
      <dgm:prSet phldrT="[Текст]"/>
      <dgm:spPr/>
      <dgm:t>
        <a:bodyPr/>
        <a:lstStyle/>
        <a:p>
          <a:r>
            <a:rPr lang="ru-RU" b="1" dirty="0" smtClean="0"/>
            <a:t>Подготовку преподавателей к межкультурному взаимодействию</a:t>
          </a:r>
          <a:endParaRPr lang="ru-RU" b="1" dirty="0"/>
        </a:p>
      </dgm:t>
    </dgm:pt>
    <dgm:pt modelId="{C6224070-1435-4225-8592-43F447D90AF5}" type="parTrans" cxnId="{05A2FE31-026A-4E62-8DF8-14C9D1D814C0}">
      <dgm:prSet/>
      <dgm:spPr/>
      <dgm:t>
        <a:bodyPr/>
        <a:lstStyle/>
        <a:p>
          <a:endParaRPr lang="ru-RU"/>
        </a:p>
      </dgm:t>
    </dgm:pt>
    <dgm:pt modelId="{D0F0603C-1774-4EB0-93E5-05CB541C1E60}" type="sibTrans" cxnId="{05A2FE31-026A-4E62-8DF8-14C9D1D814C0}">
      <dgm:prSet/>
      <dgm:spPr/>
      <dgm:t>
        <a:bodyPr/>
        <a:lstStyle/>
        <a:p>
          <a:endParaRPr lang="ru-RU"/>
        </a:p>
      </dgm:t>
    </dgm:pt>
    <dgm:pt modelId="{EBAD92EB-3E8C-4622-A9BA-EF054D4593AC}" type="pres">
      <dgm:prSet presAssocID="{B5A5883A-05F8-4E70-A204-16889E8BD109}" presName="diagram" presStyleCnt="0">
        <dgm:presLayoutVars>
          <dgm:dir/>
          <dgm:resizeHandles val="exact"/>
        </dgm:presLayoutVars>
      </dgm:prSet>
      <dgm:spPr/>
      <dgm:t>
        <a:bodyPr/>
        <a:lstStyle/>
        <a:p>
          <a:endParaRPr lang="ru-RU"/>
        </a:p>
      </dgm:t>
    </dgm:pt>
    <dgm:pt modelId="{DAFD0540-37B7-4569-AB9F-B6BC02BE2C8B}" type="pres">
      <dgm:prSet presAssocID="{086F51F0-2DA8-4332-87D0-7085B99557F0}" presName="arrow" presStyleLbl="node1" presStyleIdx="0" presStyleCnt="2">
        <dgm:presLayoutVars>
          <dgm:bulletEnabled val="1"/>
        </dgm:presLayoutVars>
      </dgm:prSet>
      <dgm:spPr/>
      <dgm:t>
        <a:bodyPr/>
        <a:lstStyle/>
        <a:p>
          <a:endParaRPr lang="ru-RU"/>
        </a:p>
      </dgm:t>
    </dgm:pt>
    <dgm:pt modelId="{9F7D07CD-0153-49AF-88F8-316FA940D815}" type="pres">
      <dgm:prSet presAssocID="{EFD80F2B-BDCE-471A-B39F-2C782D7B2AA7}" presName="arrow" presStyleLbl="node1" presStyleIdx="1" presStyleCnt="2">
        <dgm:presLayoutVars>
          <dgm:bulletEnabled val="1"/>
        </dgm:presLayoutVars>
      </dgm:prSet>
      <dgm:spPr/>
      <dgm:t>
        <a:bodyPr/>
        <a:lstStyle/>
        <a:p>
          <a:endParaRPr lang="ru-RU"/>
        </a:p>
      </dgm:t>
    </dgm:pt>
  </dgm:ptLst>
  <dgm:cxnLst>
    <dgm:cxn modelId="{05A2FE31-026A-4E62-8DF8-14C9D1D814C0}" srcId="{B5A5883A-05F8-4E70-A204-16889E8BD109}" destId="{EFD80F2B-BDCE-471A-B39F-2C782D7B2AA7}" srcOrd="1" destOrd="0" parTransId="{C6224070-1435-4225-8592-43F447D90AF5}" sibTransId="{D0F0603C-1774-4EB0-93E5-05CB541C1E60}"/>
    <dgm:cxn modelId="{2D84E208-D017-4D1D-ABB6-9D28FDFB37D3}" type="presOf" srcId="{B5A5883A-05F8-4E70-A204-16889E8BD109}" destId="{EBAD92EB-3E8C-4622-A9BA-EF054D4593AC}" srcOrd="0" destOrd="0" presId="urn:microsoft.com/office/officeart/2005/8/layout/arrow5"/>
    <dgm:cxn modelId="{0C355459-B421-480D-B243-9370B0AF97C7}" type="presOf" srcId="{EFD80F2B-BDCE-471A-B39F-2C782D7B2AA7}" destId="{9F7D07CD-0153-49AF-88F8-316FA940D815}" srcOrd="0" destOrd="0" presId="urn:microsoft.com/office/officeart/2005/8/layout/arrow5"/>
    <dgm:cxn modelId="{BA78054D-0BC0-4A08-B0E4-3348AB6D8535}" srcId="{B5A5883A-05F8-4E70-A204-16889E8BD109}" destId="{086F51F0-2DA8-4332-87D0-7085B99557F0}" srcOrd="0" destOrd="0" parTransId="{4A45A742-00E8-41B5-B41D-968624746496}" sibTransId="{B2869EB3-9099-4A0D-AC11-B64DF58E87B9}"/>
    <dgm:cxn modelId="{AE1CD91B-BDC7-4D55-98FC-B87738C99B87}" type="presOf" srcId="{086F51F0-2DA8-4332-87D0-7085B99557F0}" destId="{DAFD0540-37B7-4569-AB9F-B6BC02BE2C8B}" srcOrd="0" destOrd="0" presId="urn:microsoft.com/office/officeart/2005/8/layout/arrow5"/>
    <dgm:cxn modelId="{8907B6A9-4B5A-47FC-B5D7-60710B553C37}" type="presParOf" srcId="{EBAD92EB-3E8C-4622-A9BA-EF054D4593AC}" destId="{DAFD0540-37B7-4569-AB9F-B6BC02BE2C8B}" srcOrd="0" destOrd="0" presId="urn:microsoft.com/office/officeart/2005/8/layout/arrow5"/>
    <dgm:cxn modelId="{B3927C2C-5410-4CB2-8651-AB7DE4F7542C}" type="presParOf" srcId="{EBAD92EB-3E8C-4622-A9BA-EF054D4593AC}" destId="{9F7D07CD-0153-49AF-88F8-316FA940D815}"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A94D3F6F-2EAA-4BB4-A49B-475BF8F9DD90}" type="datetimeFigureOut">
              <a:rPr lang="ru-RU" smtClean="0"/>
              <a:t>28.05.2018</a:t>
            </a:fld>
            <a:endParaRPr lang="ru-RU"/>
          </a:p>
        </p:txBody>
      </p:sp>
      <p:sp>
        <p:nvSpPr>
          <p:cNvPr id="4" name="Нижний колонтитул 3"/>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5EA61856-AF54-473C-9A97-6833DADF6EC0}" type="slidenum">
              <a:rPr lang="ru-RU" smtClean="0"/>
              <a:t>‹#›</a:t>
            </a:fld>
            <a:endParaRPr lang="ru-RU"/>
          </a:p>
        </p:txBody>
      </p:sp>
    </p:spTree>
    <p:extLst>
      <p:ext uri="{BB962C8B-B14F-4D97-AF65-F5344CB8AC3E}">
        <p14:creationId xmlns:p14="http://schemas.microsoft.com/office/powerpoint/2010/main" val="1182987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7C0E2586-2F9F-4284-86D1-CDF7430209F2}" type="datetimeFigureOut">
              <a:rPr lang="ru-RU" smtClean="0"/>
              <a:t>28.05.2018</a:t>
            </a:fld>
            <a:endParaRPr lang="ru-RU"/>
          </a:p>
        </p:txBody>
      </p:sp>
      <p:sp>
        <p:nvSpPr>
          <p:cNvPr id="4" name="Образ слайда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3CA7B202-5325-45DA-94C3-091F8FC05617}" type="slidenum">
              <a:rPr lang="ru-RU" smtClean="0"/>
              <a:t>‹#›</a:t>
            </a:fld>
            <a:endParaRPr lang="ru-RU"/>
          </a:p>
        </p:txBody>
      </p:sp>
    </p:spTree>
    <p:extLst>
      <p:ext uri="{BB962C8B-B14F-4D97-AF65-F5344CB8AC3E}">
        <p14:creationId xmlns:p14="http://schemas.microsoft.com/office/powerpoint/2010/main" val="269807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A3094D3-52A3-46F8-8B85-335D9B97ED21}" type="datetime1">
              <a:rPr lang="ru-RU" smtClean="0"/>
              <a:t>28.05.2018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902BD-5BBB-475B-BB9F-E7BD85B843A4}" type="datetime1">
              <a:rPr lang="ru-RU" smtClean="0"/>
              <a:t>28.05.2018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A76D3FC-6296-4B05-BE0A-2E451CA4C3E9}" type="datetime1">
              <a:rPr lang="ru-RU" smtClean="0"/>
              <a:t>28.05.2018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2CF724-13C2-4695-8D73-20F30AE7C929}" type="datetime1">
              <a:rPr lang="ru-RU" smtClean="0"/>
              <a:t>28.05.2018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37E60C3-5DC1-42F8-8806-2B95F3594F2B}" type="datetime1">
              <a:rPr lang="ru-RU" smtClean="0"/>
              <a:t>28.05.2018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611D07D-3CEF-40F9-BE79-FA38510C5ADE}" type="datetime1">
              <a:rPr lang="ru-RU" smtClean="0"/>
              <a:t>28.05.2018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AADB2F7-90D4-4715-8AAE-5461964882CD}" type="datetime1">
              <a:rPr lang="ru-RU" smtClean="0"/>
              <a:t>28.05.2018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DA5817A-9E39-4CD3-B682-60651CBEDAE4}" type="datetime1">
              <a:rPr lang="ru-RU" smtClean="0"/>
              <a:t>28.05.2018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903981-F515-487C-90D7-D7A4B0A0A96F}" type="datetime1">
              <a:rPr lang="ru-RU" smtClean="0"/>
              <a:t>28.05.2018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5B138AD-E624-4AB5-9BC0-B3A8B95B1136}" type="datetime1">
              <a:rPr lang="ru-RU" smtClean="0"/>
              <a:t>28.05.2018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F8013AC-FD44-43D2-B869-9975A7BB607E}" type="datetime1">
              <a:rPr lang="ru-RU" smtClean="0"/>
              <a:t>28.05.2018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C361A-BC5A-4F2F-9B8E-D95189D30A0C}" type="datetime1">
              <a:rPr lang="ru-RU" smtClean="0"/>
              <a:t>28.05.2018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428868"/>
            <a:ext cx="7772400" cy="2643206"/>
          </a:xfrm>
        </p:spPr>
        <p:txBody>
          <a:bodyPr>
            <a:normAutofit fontScale="90000"/>
          </a:bodyPr>
          <a:lstStyle/>
          <a:p>
            <a:r>
              <a:rPr lang="ru-RU" b="1" dirty="0">
                <a:solidFill>
                  <a:schemeClr val="tx2"/>
                </a:solidFill>
              </a:rPr>
              <a:t/>
            </a:r>
            <a:br>
              <a:rPr lang="ru-RU" b="1" dirty="0">
                <a:solidFill>
                  <a:schemeClr val="tx2"/>
                </a:solidFill>
              </a:rPr>
            </a:br>
            <a:r>
              <a:rPr lang="ru-RU" b="1" dirty="0" smtClean="0">
                <a:solidFill>
                  <a:schemeClr val="tx2"/>
                </a:solidFill>
              </a:rPr>
              <a:t>Приоритеты и механизмы международного сотрудничества в области подготовки специалистов социальной сферы</a:t>
            </a:r>
            <a:r>
              <a:rPr lang="ru-RU" b="1" smtClean="0">
                <a:solidFill>
                  <a:schemeClr val="tx2"/>
                </a:solidFill>
              </a:rPr>
              <a:t/>
            </a:r>
            <a:br>
              <a:rPr lang="ru-RU" b="1" smtClean="0">
                <a:solidFill>
                  <a:schemeClr val="tx2"/>
                </a:solidFill>
              </a:rPr>
            </a:br>
            <a:r>
              <a:rPr lang="ru-RU" b="1" smtClean="0">
                <a:solidFill>
                  <a:schemeClr val="tx2"/>
                </a:solidFill>
              </a:rPr>
              <a:t>22 </a:t>
            </a:r>
            <a:r>
              <a:rPr lang="ru-RU" b="1" dirty="0" smtClean="0">
                <a:solidFill>
                  <a:schemeClr val="tx2"/>
                </a:solidFill>
              </a:rPr>
              <a:t>мая 2018</a:t>
            </a:r>
            <a:r>
              <a:rPr lang="ru-RU" b="1" dirty="0">
                <a:solidFill>
                  <a:schemeClr val="tx2"/>
                </a:solidFill>
              </a:rPr>
              <a:t/>
            </a:r>
            <a:br>
              <a:rPr lang="ru-RU" b="1" dirty="0">
                <a:solidFill>
                  <a:schemeClr val="tx2"/>
                </a:solidFill>
              </a:rPr>
            </a:br>
            <a:r>
              <a:rPr lang="ru-RU" dirty="0"/>
              <a:t/>
            </a:r>
            <a:br>
              <a:rPr lang="ru-RU" dirty="0"/>
            </a:br>
            <a:endParaRPr lang="ru-RU" dirty="0"/>
          </a:p>
        </p:txBody>
      </p:sp>
      <p:sp>
        <p:nvSpPr>
          <p:cNvPr id="3" name="Подзаголовок 2"/>
          <p:cNvSpPr>
            <a:spLocks noGrp="1"/>
          </p:cNvSpPr>
          <p:nvPr>
            <p:ph type="subTitle" idx="1"/>
          </p:nvPr>
        </p:nvSpPr>
        <p:spPr>
          <a:xfrm>
            <a:off x="1371600" y="3886200"/>
            <a:ext cx="7058052" cy="1752600"/>
          </a:xfrm>
        </p:spPr>
        <p:txBody>
          <a:bodyPr>
            <a:normAutofit fontScale="92500" lnSpcReduction="10000"/>
          </a:bodyPr>
          <a:lstStyle/>
          <a:p>
            <a:endParaRPr lang="ru-RU" dirty="0"/>
          </a:p>
          <a:p>
            <a:endParaRPr lang="ru-RU" dirty="0"/>
          </a:p>
          <a:p>
            <a:pPr algn="r"/>
            <a:endParaRPr lang="ru-RU" sz="2400" i="1" dirty="0">
              <a:solidFill>
                <a:schemeClr val="tx2"/>
              </a:solidFill>
            </a:endParaRPr>
          </a:p>
          <a:p>
            <a:pPr algn="r"/>
            <a:r>
              <a:rPr lang="ru-RU" sz="2400" i="1" dirty="0" smtClean="0">
                <a:solidFill>
                  <a:schemeClr val="tx2"/>
                </a:solidFill>
              </a:rPr>
              <a:t>Тряпицын Александр Вячеславович</a:t>
            </a:r>
            <a:endParaRPr lang="ru-RU" sz="2400" i="1" dirty="0">
              <a:solidFill>
                <a:schemeClr val="tx2"/>
              </a:solidFill>
            </a:endParaRPr>
          </a:p>
        </p:txBody>
      </p:sp>
      <p:graphicFrame>
        <p:nvGraphicFramePr>
          <p:cNvPr id="4" name="Таблица 3"/>
          <p:cNvGraphicFramePr>
            <a:graphicFrameLocks noGrp="1"/>
          </p:cNvGraphicFramePr>
          <p:nvPr/>
        </p:nvGraphicFramePr>
        <p:xfrm>
          <a:off x="0" y="214290"/>
          <a:ext cx="9144000" cy="1463040"/>
        </p:xfrm>
        <a:graphic>
          <a:graphicData uri="http://schemas.openxmlformats.org/drawingml/2006/table">
            <a:tbl>
              <a:tblPr firstRow="1" bandRow="1">
                <a:tableStyleId>{5C22544A-7EE6-4342-B048-85BDC9FD1C3A}</a:tableStyleId>
              </a:tblPr>
              <a:tblGrid>
                <a:gridCol w="9144000">
                  <a:extLst>
                    <a:ext uri="{9D8B030D-6E8A-4147-A177-3AD203B41FA5}">
                      <a16:colId xmlns="" xmlns:a16="http://schemas.microsoft.com/office/drawing/2014/main" val="20000"/>
                    </a:ext>
                  </a:extLst>
                </a:gridCol>
              </a:tblGrid>
              <a:tr h="7858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a:solidFill>
                            <a:schemeClr val="bg1"/>
                          </a:solidFill>
                          <a:latin typeface="+mn-lt"/>
                        </a:rPr>
                        <a:t>                      Российский государственный педагогический университет им. А.И.  </a:t>
                      </a:r>
                      <a:r>
                        <a:rPr lang="ru-RU" b="1" dirty="0" smtClean="0">
                          <a:solidFill>
                            <a:schemeClr val="bg1"/>
                          </a:solidFill>
                          <a:latin typeface="+mn-lt"/>
                        </a:rPr>
                        <a:t>Герцена</a:t>
                      </a:r>
                    </a:p>
                    <a:p>
                      <a:pPr marL="0" marR="0" indent="0" algn="ctr" defTabSz="914400" rtl="0" eaLnBrk="1" fontAlgn="auto" latinLnBrk="0" hangingPunct="1">
                        <a:lnSpc>
                          <a:spcPct val="100000"/>
                        </a:lnSpc>
                        <a:spcBef>
                          <a:spcPts val="0"/>
                        </a:spcBef>
                        <a:spcAft>
                          <a:spcPts val="0"/>
                        </a:spcAft>
                        <a:buClrTx/>
                        <a:buSzTx/>
                        <a:buFontTx/>
                        <a:buNone/>
                        <a:tabLst/>
                        <a:defRPr/>
                      </a:pPr>
                      <a:r>
                        <a:rPr lang="ru-RU" b="1" dirty="0" smtClean="0">
                          <a:solidFill>
                            <a:schemeClr val="bg1"/>
                          </a:solidFill>
                          <a:latin typeface="+mn-lt"/>
                        </a:rPr>
                        <a:t>Институт педагогики</a:t>
                      </a:r>
                    </a:p>
                    <a:p>
                      <a:pPr marL="0" marR="0" indent="0" algn="ctr" defTabSz="914400" rtl="0" eaLnBrk="1" fontAlgn="auto" latinLnBrk="0" hangingPunct="1">
                        <a:lnSpc>
                          <a:spcPct val="100000"/>
                        </a:lnSpc>
                        <a:spcBef>
                          <a:spcPts val="0"/>
                        </a:spcBef>
                        <a:spcAft>
                          <a:spcPts val="0"/>
                        </a:spcAft>
                        <a:buClrTx/>
                        <a:buSzTx/>
                        <a:buFontTx/>
                        <a:buNone/>
                        <a:tabLst/>
                        <a:defRPr/>
                      </a:pPr>
                      <a:r>
                        <a:rPr lang="ru-RU" b="1" dirty="0" smtClean="0">
                          <a:solidFill>
                            <a:schemeClr val="bg1"/>
                          </a:solidFill>
                          <a:latin typeface="+mn-lt"/>
                        </a:rPr>
                        <a:t>Кафедра воспитания и социализации</a:t>
                      </a:r>
                    </a:p>
                    <a:p>
                      <a:pPr marL="0" marR="0" indent="0" algn="l" defTabSz="914400" rtl="0" eaLnBrk="1" fontAlgn="auto" latinLnBrk="0" hangingPunct="1">
                        <a:lnSpc>
                          <a:spcPct val="100000"/>
                        </a:lnSpc>
                        <a:spcBef>
                          <a:spcPts val="0"/>
                        </a:spcBef>
                        <a:spcAft>
                          <a:spcPts val="0"/>
                        </a:spcAft>
                        <a:buClrTx/>
                        <a:buSzTx/>
                        <a:buFontTx/>
                        <a:buNone/>
                        <a:tabLst/>
                        <a:defRPr/>
                      </a:pPr>
                      <a:endParaRPr lang="ru-RU" b="1" dirty="0" smtClean="0">
                        <a:solidFill>
                          <a:schemeClr val="bg1"/>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b="1" dirty="0" smtClean="0">
                          <a:solidFill>
                            <a:schemeClr val="bg1"/>
                          </a:solidFill>
                          <a:latin typeface="+mn-lt"/>
                        </a:rPr>
                        <a:t> </a:t>
                      </a:r>
                    </a:p>
                  </a:txBody>
                  <a:tcPr>
                    <a:solidFill>
                      <a:schemeClr val="tx2"/>
                    </a:solidFill>
                  </a:tcPr>
                </a:tc>
                <a:extLst>
                  <a:ext uri="{0D108BD9-81ED-4DB2-BD59-A6C34878D82A}">
                    <a16:rowId xmlns="" xmlns:a16="http://schemas.microsoft.com/office/drawing/2014/main" val="10000"/>
                  </a:ext>
                </a:extLst>
              </a:tr>
            </a:tbl>
          </a:graphicData>
        </a:graphic>
      </p:graphicFrame>
      <p:grpSp>
        <p:nvGrpSpPr>
          <p:cNvPr id="5" name="Группа 10"/>
          <p:cNvGrpSpPr/>
          <p:nvPr/>
        </p:nvGrpSpPr>
        <p:grpSpPr>
          <a:xfrm>
            <a:off x="0" y="0"/>
            <a:ext cx="1214414" cy="1271948"/>
            <a:chOff x="971600" y="1484784"/>
            <a:chExt cx="1440160" cy="1440160"/>
          </a:xfrm>
        </p:grpSpPr>
        <p:sp>
          <p:nvSpPr>
            <p:cNvPr id="9" name="Овал 8"/>
            <p:cNvSpPr/>
            <p:nvPr/>
          </p:nvSpPr>
          <p:spPr>
            <a:xfrm>
              <a:off x="971600" y="1484784"/>
              <a:ext cx="1440160" cy="144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1620" y="1627448"/>
              <a:ext cx="1080120" cy="1129284"/>
            </a:xfrm>
            <a:prstGeom prst="rect">
              <a:avLst/>
            </a:prstGeom>
          </p:spPr>
        </p:pic>
      </p:grpSp>
      <p:sp>
        <p:nvSpPr>
          <p:cNvPr id="1025" name="Rectangle 1"/>
          <p:cNvSpPr>
            <a:spLocks noChangeArrowheads="1"/>
          </p:cNvSpPr>
          <p:nvPr/>
        </p:nvSpPr>
        <p:spPr bwMode="auto">
          <a:xfrm>
            <a:off x="0" y="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Bookman Old Style" pitchFamily="18" charset="0"/>
                <a:cs typeface="Arial" pitchFamily="34" charset="0"/>
              </a:rPr>
              <a:t/>
            </a:r>
            <a:br>
              <a:rPr kumimoji="0" lang="ru-RU" sz="1200" b="0" i="1" u="none" strike="noStrike" cap="none" normalizeH="0" baseline="0" dirty="0" smtClean="0">
                <a:ln>
                  <a:noFill/>
                </a:ln>
                <a:solidFill>
                  <a:schemeClr val="tx1"/>
                </a:solidFill>
                <a:effectLst/>
                <a:latin typeface="Bookman Old Style" pitchFamily="18" charset="0"/>
                <a:cs typeface="Arial" pitchFamily="34" charset="0"/>
              </a:rPr>
            </a:b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smtClean="0">
                <a:solidFill>
                  <a:schemeClr val="tx2"/>
                </a:solidFill>
              </a:rPr>
              <a:t>Развитие академической мобильности преподавателей и студентов обусловливает необходимость</a:t>
            </a:r>
            <a:endParaRPr lang="ru-RU" sz="2800" dirty="0"/>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10</a:t>
            </a:fld>
            <a:endParaRPr lang="ru-RU"/>
          </a:p>
        </p:txBody>
      </p:sp>
      <p:graphicFrame>
        <p:nvGraphicFramePr>
          <p:cNvPr id="5" name="Схема 4"/>
          <p:cNvGraphicFramePr/>
          <p:nvPr/>
        </p:nvGraphicFramePr>
        <p:xfrm>
          <a:off x="642910" y="1214422"/>
          <a:ext cx="7858180" cy="3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descr="http://cliparts.co/cliparts/dc4/5BG/dc45BGqxi.bmp"/>
          <p:cNvPicPr/>
          <p:nvPr/>
        </p:nvPicPr>
        <p:blipFill>
          <a:blip r:embed="rId7"/>
          <a:srcRect/>
          <a:stretch>
            <a:fillRect/>
          </a:stretch>
        </p:blipFill>
        <p:spPr bwMode="auto">
          <a:xfrm>
            <a:off x="2000232" y="4857760"/>
            <a:ext cx="4991100" cy="17240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sz="3600" dirty="0" smtClean="0"/>
              <a:t/>
            </a:r>
            <a:br>
              <a:rPr lang="ru-RU" sz="3600" dirty="0" smtClean="0"/>
            </a:br>
            <a:r>
              <a:rPr lang="ru-RU" sz="3600" b="1" dirty="0" smtClean="0">
                <a:solidFill>
                  <a:schemeClr val="tx2"/>
                </a:solidFill>
              </a:rPr>
              <a:t>Развитие академической мобильности преподавателей и студентов</a:t>
            </a:r>
            <a:r>
              <a:rPr lang="ru-RU" b="1" dirty="0" smtClean="0">
                <a:solidFill>
                  <a:schemeClr val="tx2"/>
                </a:solidFill>
              </a:rPr>
              <a:t/>
            </a:r>
            <a:br>
              <a:rPr lang="ru-RU" b="1" dirty="0" smtClean="0">
                <a:solidFill>
                  <a:schemeClr val="tx2"/>
                </a:solidFill>
              </a:rPr>
            </a:br>
            <a:endParaRPr lang="ru-RU" b="1" dirty="0">
              <a:solidFill>
                <a:schemeClr val="tx2"/>
              </a:solidFill>
            </a:endParaRPr>
          </a:p>
        </p:txBody>
      </p:sp>
      <p:sp>
        <p:nvSpPr>
          <p:cNvPr id="3" name="Содержимое 2"/>
          <p:cNvSpPr>
            <a:spLocks noGrp="1"/>
          </p:cNvSpPr>
          <p:nvPr>
            <p:ph idx="1"/>
          </p:nvPr>
        </p:nvSpPr>
        <p:spPr/>
        <p:txBody>
          <a:bodyPr/>
          <a:lstStyle/>
          <a:p>
            <a:pPr>
              <a:buNone/>
            </a:pPr>
            <a:r>
              <a:rPr lang="ru-RU" sz="2000" dirty="0" smtClean="0"/>
              <a:t>	Академическая мобильность: реализация в Болонском процессе: Методическое пособие для студентов. — СПб.: Изд-во РГПУ им. А. И. Герцена, 2007</a:t>
            </a:r>
          </a:p>
          <a:p>
            <a:pPr>
              <a:buNone/>
            </a:pPr>
            <a:r>
              <a:rPr lang="ru-RU" sz="2000" dirty="0" smtClean="0"/>
              <a:t>      Развитие академической мобильности в многоуровневом университетском образовании. Методическое пособие для студентов. — СПб.: Изд-во РГПУ им. А. И. Герцена, 2007</a:t>
            </a:r>
          </a:p>
          <a:p>
            <a:pPr lvl="0">
              <a:buNone/>
            </a:pPr>
            <a:r>
              <a:rPr lang="ru-RU" sz="2000" dirty="0" smtClean="0">
                <a:solidFill>
                  <a:prstClr val="black"/>
                </a:solidFill>
              </a:rPr>
              <a:t>	(В.И. Богословский, </a:t>
            </a:r>
            <a:r>
              <a:rPr lang="ru-RU" sz="2000" dirty="0">
                <a:solidFill>
                  <a:prstClr val="black"/>
                </a:solidFill>
              </a:rPr>
              <a:t>С. </a:t>
            </a:r>
            <a:r>
              <a:rPr lang="ru-RU" sz="2000" dirty="0" smtClean="0">
                <a:solidFill>
                  <a:prstClr val="black"/>
                </a:solidFill>
              </a:rPr>
              <a:t>А. Писарева, А.П. Тряпицына) </a:t>
            </a:r>
            <a:endParaRPr lang="ru-RU" sz="2000" dirty="0">
              <a:solidFill>
                <a:prstClr val="black"/>
              </a:solidFill>
            </a:endParaRPr>
          </a:p>
          <a:p>
            <a:pPr>
              <a:buNone/>
            </a:pPr>
            <a:endParaRPr lang="ru-RU" sz="2000" dirty="0" smtClean="0"/>
          </a:p>
          <a:p>
            <a:pPr>
              <a:buNone/>
            </a:pPr>
            <a:endParaRPr lang="ru-RU" sz="2000" dirty="0" smtClean="0"/>
          </a:p>
        </p:txBody>
      </p:sp>
      <p:pic>
        <p:nvPicPr>
          <p:cNvPr id="4" name="Рисунок 3" descr="http://am.shspu.ru/sites/default/files/logo.png"/>
          <p:cNvPicPr/>
          <p:nvPr/>
        </p:nvPicPr>
        <p:blipFill>
          <a:blip r:embed="rId2"/>
          <a:srcRect/>
          <a:stretch>
            <a:fillRect/>
          </a:stretch>
        </p:blipFill>
        <p:spPr bwMode="auto">
          <a:xfrm>
            <a:off x="6357950" y="4286256"/>
            <a:ext cx="2000264" cy="2024066"/>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725C68B6-61C2-468F-89AB-4B9F7531AA68}" type="slidenum">
              <a:rPr lang="ru-RU" smtClean="0"/>
              <a:pPr/>
              <a:t>11</a:t>
            </a:fld>
            <a:endParaRPr lang="ru-RU"/>
          </a:p>
        </p:txBody>
      </p:sp>
      <p:sp>
        <p:nvSpPr>
          <p:cNvPr id="6" name="Нижний колонтитул 5"/>
          <p:cNvSpPr>
            <a:spLocks noGrp="1"/>
          </p:cNvSpPr>
          <p:nvPr>
            <p:ph type="ftr" sz="quarter" idx="11"/>
          </p:nvPr>
        </p:nvSpPr>
        <p:spPr/>
        <p:txBody>
          <a:bodyPr/>
          <a:lstStyle/>
          <a:p>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sz="3600" dirty="0" smtClean="0"/>
              <a:t/>
            </a:r>
            <a:br>
              <a:rPr lang="ru-RU" sz="3600" dirty="0" smtClean="0"/>
            </a:br>
            <a:r>
              <a:rPr lang="ru-RU" sz="3600" b="1" dirty="0" smtClean="0">
                <a:solidFill>
                  <a:schemeClr val="tx2"/>
                </a:solidFill>
              </a:rPr>
              <a:t>Развитие академической мобильности преподавателей и студентов</a:t>
            </a:r>
            <a:r>
              <a:rPr lang="ru-RU" b="1" dirty="0" smtClean="0">
                <a:solidFill>
                  <a:schemeClr val="tx2"/>
                </a:solidFill>
              </a:rPr>
              <a:t/>
            </a:r>
            <a:br>
              <a:rPr lang="ru-RU" b="1" dirty="0" smtClean="0">
                <a:solidFill>
                  <a:schemeClr val="tx2"/>
                </a:solidFill>
              </a:rPr>
            </a:br>
            <a:endParaRPr lang="ru-RU" b="1" dirty="0">
              <a:solidFill>
                <a:schemeClr val="tx2"/>
              </a:solidFill>
            </a:endParaRPr>
          </a:p>
        </p:txBody>
      </p:sp>
      <p:sp>
        <p:nvSpPr>
          <p:cNvPr id="3" name="Содержимое 2"/>
          <p:cNvSpPr>
            <a:spLocks noGrp="1"/>
          </p:cNvSpPr>
          <p:nvPr>
            <p:ph idx="1"/>
          </p:nvPr>
        </p:nvSpPr>
        <p:spPr/>
        <p:txBody>
          <a:bodyPr>
            <a:normAutofit fontScale="92500" lnSpcReduction="20000"/>
          </a:bodyPr>
          <a:lstStyle/>
          <a:p>
            <a:pPr algn="ctr">
              <a:buNone/>
            </a:pPr>
            <a:r>
              <a:rPr lang="ru-RU" dirty="0" smtClean="0"/>
              <a:t>   </a:t>
            </a:r>
            <a:r>
              <a:rPr lang="ru-RU" sz="2600" b="1" dirty="0" smtClean="0">
                <a:solidFill>
                  <a:schemeClr val="tx2"/>
                </a:solidFill>
              </a:rPr>
              <a:t>Повышение квалификации преподавателей</a:t>
            </a:r>
          </a:p>
          <a:p>
            <a:pPr>
              <a:buNone/>
            </a:pPr>
            <a:r>
              <a:rPr lang="ru-RU" sz="2000" dirty="0" smtClean="0"/>
              <a:t>     	Образовательные программы дополнительного профессионального образования (повышения квалификации) профессорско-преподавательского состава: </a:t>
            </a:r>
            <a:r>
              <a:rPr lang="ru-RU" sz="2000" b="1" dirty="0" smtClean="0"/>
              <a:t> </a:t>
            </a:r>
            <a:r>
              <a:rPr lang="ru-RU" sz="2000" b="1" dirty="0" smtClean="0">
                <a:solidFill>
                  <a:schemeClr val="tx2"/>
                </a:solidFill>
              </a:rPr>
              <a:t>«Особенности изложения результатов педагогических исследований в научной статье на английском языке»     </a:t>
            </a:r>
            <a:r>
              <a:rPr lang="ru-RU" sz="2000" dirty="0" smtClean="0"/>
              <a:t>(автор - составитель Комарова Ю.А)</a:t>
            </a:r>
          </a:p>
          <a:p>
            <a:pPr>
              <a:buNone/>
            </a:pPr>
            <a:r>
              <a:rPr lang="ru-RU" sz="2000" dirty="0" smtClean="0"/>
              <a:t> </a:t>
            </a:r>
          </a:p>
          <a:p>
            <a:pPr>
              <a:buNone/>
            </a:pPr>
            <a:r>
              <a:rPr lang="ru-RU" sz="2000" b="1" dirty="0" smtClean="0">
                <a:solidFill>
                  <a:schemeClr val="tx2"/>
                </a:solidFill>
              </a:rPr>
              <a:t>    	«Особенности  профессиональной деятельности преподавателей педагогического вуза, работающих с китайскими студентами</a:t>
            </a:r>
            <a:r>
              <a:rPr lang="ru-RU" sz="2000" b="1" dirty="0" smtClean="0"/>
              <a:t>» </a:t>
            </a:r>
            <a:r>
              <a:rPr lang="ru-RU" sz="2000" dirty="0" smtClean="0"/>
              <a:t>(авторы-составители И.С. Батракова, И.Б. Государев, Е.В.Гребенюк,  Ю.А.Комарова Ю.С.Матросова,  Е.В.Пискунова, Н.Ф. Радионова,</a:t>
            </a:r>
          </a:p>
          <a:p>
            <a:pPr>
              <a:buNone/>
            </a:pPr>
            <a:r>
              <a:rPr lang="ru-RU" sz="2000" dirty="0" smtClean="0"/>
              <a:t>       А.В. Тряпицын) </a:t>
            </a:r>
          </a:p>
          <a:p>
            <a:pPr>
              <a:buNone/>
            </a:pPr>
            <a:r>
              <a:rPr lang="ru-RU" sz="2000" dirty="0" smtClean="0"/>
              <a:t>  </a:t>
            </a:r>
          </a:p>
          <a:p>
            <a:pPr>
              <a:buNone/>
            </a:pPr>
            <a:endParaRPr lang="ru-RU" sz="2000" b="1" dirty="0" smtClean="0"/>
          </a:p>
          <a:p>
            <a:pPr>
              <a:buNone/>
            </a:pPr>
            <a:r>
              <a:rPr lang="ru-RU" sz="2000" b="1" dirty="0" smtClean="0"/>
              <a:t>      </a:t>
            </a:r>
            <a:endParaRPr lang="ru-RU" sz="2000" dirty="0" smtClean="0">
              <a:solidFill>
                <a:srgbClr val="C00000"/>
              </a:solidFill>
            </a:endParaRPr>
          </a:p>
        </p:txBody>
      </p:sp>
      <p:pic>
        <p:nvPicPr>
          <p:cNvPr id="4" name="Рисунок 3" descr="http://am.shspu.ru/sites/default/files/logo.png"/>
          <p:cNvPicPr/>
          <p:nvPr/>
        </p:nvPicPr>
        <p:blipFill>
          <a:blip r:embed="rId2"/>
          <a:srcRect/>
          <a:stretch>
            <a:fillRect/>
          </a:stretch>
        </p:blipFill>
        <p:spPr bwMode="auto">
          <a:xfrm>
            <a:off x="6357950" y="4500570"/>
            <a:ext cx="2000264" cy="1809752"/>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725C68B6-61C2-468F-89AB-4B9F7531AA68}" type="slidenum">
              <a:rPr lang="ru-RU" smtClean="0"/>
              <a:pPr/>
              <a:t>12</a:t>
            </a:fld>
            <a:endParaRPr lang="ru-RU"/>
          </a:p>
        </p:txBody>
      </p:sp>
      <p:sp>
        <p:nvSpPr>
          <p:cNvPr id="6" name="Нижний колонтитул 5"/>
          <p:cNvSpPr>
            <a:spLocks noGrp="1"/>
          </p:cNvSpPr>
          <p:nvPr>
            <p:ph type="ftr" sz="quarter" idx="11"/>
          </p:nvPr>
        </p:nvSpPr>
        <p:spPr/>
        <p:txBody>
          <a:bodyPr/>
          <a:lstStyle/>
          <a:p>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1">
                    <a:lumMod val="75000"/>
                  </a:schemeClr>
                </a:solidFill>
              </a:rPr>
              <a:t>GISW</a:t>
            </a:r>
          </a:p>
        </p:txBody>
      </p:sp>
      <p:sp>
        <p:nvSpPr>
          <p:cNvPr id="3" name="Объект 2"/>
          <p:cNvSpPr>
            <a:spLocks noGrp="1"/>
          </p:cNvSpPr>
          <p:nvPr>
            <p:ph idx="1"/>
          </p:nvPr>
        </p:nvSpPr>
        <p:spPr/>
        <p:txBody>
          <a:bodyPr>
            <a:normAutofit fontScale="85000" lnSpcReduction="10000"/>
          </a:bodyPr>
          <a:lstStyle/>
          <a:p>
            <a:pPr marL="0" indent="0" fontAlgn="base">
              <a:buNone/>
            </a:pPr>
            <a:r>
              <a:rPr lang="en-US" sz="2000" b="1" dirty="0" smtClean="0"/>
              <a:t>Mission</a:t>
            </a:r>
            <a:endParaRPr lang="en-US" sz="2000" dirty="0"/>
          </a:p>
          <a:p>
            <a:pPr marL="0" indent="0" fontAlgn="base">
              <a:buNone/>
            </a:pPr>
            <a:r>
              <a:rPr lang="en-US" sz="2000" dirty="0"/>
              <a:t>The vision of The Global Institute of Social Work (GISW) is to deliver quality social work training wherever in the world it is needed the most. Our goal is to provide readily available, cost-effective, and culturally appropriate training in various fields of social work.</a:t>
            </a:r>
          </a:p>
          <a:p>
            <a:pPr marL="0" indent="0">
              <a:buNone/>
            </a:pPr>
            <a:r>
              <a:rPr lang="ru-RU" dirty="0" smtClean="0"/>
              <a:t>Миссия глобального </a:t>
            </a:r>
            <a:r>
              <a:rPr lang="ru-RU" dirty="0"/>
              <a:t>Института социальной работы (GISW) заключается в том, чтобы обеспечить качественную подготовку </a:t>
            </a:r>
            <a:r>
              <a:rPr lang="ru-RU" dirty="0" smtClean="0"/>
              <a:t>специалистов по </a:t>
            </a:r>
            <a:r>
              <a:rPr lang="ru-RU" dirty="0"/>
              <a:t>социальной работе, где бы в мире она ни была необходима больше всего. Наша цель состоит в том, чтобы обеспечить легкодоступную, экономически эффективную и культурно подходящую подготовку в различных областях социальной работы.</a:t>
            </a: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13</a:t>
            </a:fld>
            <a:endParaRPr lang="ru-RU"/>
          </a:p>
        </p:txBody>
      </p:sp>
    </p:spTree>
    <p:extLst>
      <p:ext uri="{BB962C8B-B14F-4D97-AF65-F5344CB8AC3E}">
        <p14:creationId xmlns:p14="http://schemas.microsoft.com/office/powerpoint/2010/main" val="2805848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chemeClr val="accent1">
                    <a:lumMod val="75000"/>
                  </a:schemeClr>
                </a:solidFill>
              </a:rPr>
              <a:t>Глобальный институт социальной работы</a:t>
            </a:r>
          </a:p>
        </p:txBody>
      </p:sp>
      <p:sp>
        <p:nvSpPr>
          <p:cNvPr id="3" name="Объект 2"/>
          <p:cNvSpPr>
            <a:spLocks noGrp="1"/>
          </p:cNvSpPr>
          <p:nvPr>
            <p:ph idx="1"/>
          </p:nvPr>
        </p:nvSpPr>
        <p:spPr/>
        <p:txBody>
          <a:bodyPr>
            <a:normAutofit fontScale="70000" lnSpcReduction="20000"/>
          </a:bodyPr>
          <a:lstStyle/>
          <a:p>
            <a:r>
              <a:rPr lang="ru-RU" dirty="0"/>
              <a:t>Глобальный институт социальной работы создан в 2013 году, его штаб-квартира находится в Сингапуре. Основная задача – предоставление квалифицированного культурно адаптированного и финансово эффективного обучения социальным работникам в той части света, где они нужны более всего.</a:t>
            </a:r>
          </a:p>
          <a:p>
            <a:r>
              <a:rPr lang="ru-RU" dirty="0"/>
              <a:t>Первый российский филиал GISW </a:t>
            </a:r>
            <a:r>
              <a:rPr lang="ru-RU" dirty="0" smtClean="0"/>
              <a:t>сформирован </a:t>
            </a:r>
            <a:r>
              <a:rPr lang="ru-RU" dirty="0"/>
              <a:t>с учётом актуальных потребностей российского общества и отечественной практики социальной работы. Официальное наименование филиала – Международная школа социальной работы (МШСР, ISSW)</a:t>
            </a:r>
          </a:p>
          <a:p>
            <a:r>
              <a:rPr lang="ru-RU" dirty="0"/>
              <a:t>По итогам обучения слушатели получают два документа – свидетельство о повышении квалификации и сертификат международного образца.</a:t>
            </a:r>
          </a:p>
          <a:p>
            <a:pPr marL="0" indent="0">
              <a:buNone/>
            </a:pPr>
            <a:r>
              <a:rPr lang="ru-RU" dirty="0" smtClean="0"/>
              <a:t>						</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14</a:t>
            </a:fld>
            <a:endParaRPr lang="ru-RU"/>
          </a:p>
        </p:txBody>
      </p:sp>
    </p:spTree>
    <p:extLst>
      <p:ext uri="{BB962C8B-B14F-4D97-AF65-F5344CB8AC3E}">
        <p14:creationId xmlns:p14="http://schemas.microsoft.com/office/powerpoint/2010/main" val="3809473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chemeClr val="accent1">
                    <a:lumMod val="75000"/>
                  </a:schemeClr>
                </a:solidFill>
              </a:rPr>
              <a:t>Примеры модулей</a:t>
            </a:r>
            <a:endParaRPr lang="ru-RU" sz="3200" b="1" dirty="0">
              <a:solidFill>
                <a:schemeClr val="accent1">
                  <a:lumMod val="75000"/>
                </a:schemeClr>
              </a:solidFill>
            </a:endParaRPr>
          </a:p>
        </p:txBody>
      </p:sp>
      <p:sp>
        <p:nvSpPr>
          <p:cNvPr id="3" name="Объект 2"/>
          <p:cNvSpPr>
            <a:spLocks noGrp="1"/>
          </p:cNvSpPr>
          <p:nvPr>
            <p:ph idx="1"/>
          </p:nvPr>
        </p:nvSpPr>
        <p:spPr/>
        <p:txBody>
          <a:bodyPr>
            <a:normAutofit fontScale="32500" lnSpcReduction="20000"/>
          </a:bodyPr>
          <a:lstStyle/>
          <a:p>
            <a:r>
              <a:rPr lang="ru-RU" sz="3700" dirty="0" smtClean="0"/>
              <a:t>Модуль </a:t>
            </a:r>
            <a:r>
              <a:rPr lang="ru-RU" sz="3700" dirty="0"/>
              <a:t>1. Основы социальной политики и актуальные проблемы реформирования системы социальной защиты населения. Государственная и региональная социальная политика в отношении граждан, нуждающихся в государственной поддержке – 4 часа.</a:t>
            </a:r>
          </a:p>
          <a:p>
            <a:r>
              <a:rPr lang="ru-RU" sz="3700" dirty="0"/>
              <a:t>Модуль 2. Финансово-экономическая деятельность организаций социального обслуживания – 6 часов.</a:t>
            </a:r>
          </a:p>
          <a:p>
            <a:r>
              <a:rPr lang="ru-RU" sz="3700" dirty="0"/>
              <a:t>Модуль 3. Инновационные практики применения платных услуг в организациях социального обслуживания, соблюдение требований безопасности труда при их проведении – 8 часов.</a:t>
            </a:r>
          </a:p>
          <a:p>
            <a:r>
              <a:rPr lang="ru-RU" sz="3700" dirty="0"/>
              <a:t>Модуль 4. Технологии включения общества в социальную политику. Социальная сплочённость – 6 часов.</a:t>
            </a:r>
          </a:p>
          <a:p>
            <a:r>
              <a:rPr lang="ru-RU" sz="3700" dirty="0"/>
              <a:t>Модуль 5. Современные технологии по направлениям социальной работы (модули по выбору, в зависимости от специализации слушателя) – 10 часов.</a:t>
            </a:r>
          </a:p>
          <a:p>
            <a:r>
              <a:rPr lang="ru-RU" sz="3700" dirty="0"/>
              <a:t>Модуль 5.1. Технологии социального обслуживания пожилых людей и инвалидов.</a:t>
            </a:r>
          </a:p>
          <a:p>
            <a:r>
              <a:rPr lang="ru-RU" sz="3700" dirty="0"/>
              <a:t>Методики профессионализации специалистов, работающих с пожилыми людьми и инвалидами.</a:t>
            </a:r>
          </a:p>
          <a:p>
            <a:r>
              <a:rPr lang="ru-RU" sz="3700" dirty="0"/>
              <a:t>Модуль 5.2. Технологические основы социального сопровождения в деятельности организаций социального обслуживания. Социальное сопровождение как содействие в помощи семье.</a:t>
            </a:r>
          </a:p>
          <a:p>
            <a:r>
              <a:rPr lang="ru-RU" sz="3700" dirty="0"/>
              <a:t>Модуль 5.3. Технологии социально-бытового обслуживания населения.</a:t>
            </a:r>
          </a:p>
          <a:p>
            <a:r>
              <a:rPr lang="ru-RU" sz="3700" dirty="0"/>
              <a:t>Модуль 5.4. Технологии и практики социальной реабилитации и абилитации инвалидов.</a:t>
            </a:r>
          </a:p>
          <a:p>
            <a:r>
              <a:rPr lang="ru-RU" sz="3700" dirty="0"/>
              <a:t>Модуль 5.5. Обеспечение развития организации социального обслуживания. Управление ресурсами. Планирование и контроль деятельности организации социального обслуживания (организация).</a:t>
            </a:r>
          </a:p>
          <a:p>
            <a:r>
              <a:rPr lang="ru-RU" sz="3700" dirty="0"/>
              <a:t>Модуль 5.6. Организация и оказание адресных социально-бытовых, медико-социальных, психолого-педагогических и социально-правовых видов помощи и поддержки разным типам семей и семьям с детьми, оценка их эффективности.  Инновационные практики и инструментарий специалиста по работе с семьей.</a:t>
            </a:r>
          </a:p>
          <a:p>
            <a:r>
              <a:rPr lang="ru-RU" sz="3700" dirty="0"/>
              <a:t>Модуль 6. Экономика и управление качеством в организации социальной защиты населения – 8 часов.</a:t>
            </a:r>
          </a:p>
          <a:p>
            <a:r>
              <a:rPr lang="ru-RU" sz="3700" dirty="0"/>
              <a:t>Модуль 7. Сущность и понятия всеобщего управления качеством; связь с критериями и философией стандартов ИСО 9000 и ИСО 14000 – 5 часов.</a:t>
            </a:r>
          </a:p>
          <a:p>
            <a:r>
              <a:rPr lang="ru-RU" sz="3700" dirty="0"/>
              <a:t>Модуль 8. Социальное предпринимательство: виды, функции. Роль социального предпринимательства в социальной политике – 6 часов.</a:t>
            </a:r>
          </a:p>
          <a:p>
            <a:pPr marL="0" indent="0">
              <a:buNone/>
            </a:pP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15</a:t>
            </a:fld>
            <a:endParaRPr lang="ru-RU"/>
          </a:p>
        </p:txBody>
      </p:sp>
    </p:spTree>
    <p:extLst>
      <p:ext uri="{BB962C8B-B14F-4D97-AF65-F5344CB8AC3E}">
        <p14:creationId xmlns:p14="http://schemas.microsoft.com/office/powerpoint/2010/main" val="3651060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16</a:t>
            </a:fld>
            <a:endParaRPr lang="ru-RU"/>
          </a:p>
        </p:txBody>
      </p:sp>
      <p:pic>
        <p:nvPicPr>
          <p:cNvPr id="1026" name="Picture 2" descr="http://sobes73.ru/assets/images/gisw_sertif.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6912" y="883742"/>
            <a:ext cx="7350176"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587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chemeClr val="tx2"/>
                </a:solidFill>
              </a:rPr>
              <a:t>Развитие научно-исследовательских и просветительских программ</a:t>
            </a:r>
            <a:endParaRPr lang="ru-RU" sz="3200" dirty="0"/>
          </a:p>
        </p:txBody>
      </p:sp>
      <p:sp>
        <p:nvSpPr>
          <p:cNvPr id="3" name="Текст 2"/>
          <p:cNvSpPr>
            <a:spLocks noGrp="1"/>
          </p:cNvSpPr>
          <p:nvPr>
            <p:ph type="body" idx="1"/>
          </p:nvPr>
        </p:nvSpPr>
        <p:spPr/>
        <p:txBody>
          <a:bodyPr>
            <a:normAutofit fontScale="92500"/>
          </a:bodyPr>
          <a:lstStyle/>
          <a:p>
            <a:r>
              <a:rPr lang="ru-RU" dirty="0" smtClean="0">
                <a:solidFill>
                  <a:schemeClr val="tx2"/>
                </a:solidFill>
              </a:rPr>
              <a:t>Адаптация зарубежного опыта</a:t>
            </a:r>
            <a:endParaRPr lang="ru-RU" dirty="0">
              <a:solidFill>
                <a:schemeClr val="tx2"/>
              </a:solidFill>
            </a:endParaRPr>
          </a:p>
        </p:txBody>
      </p:sp>
      <p:sp>
        <p:nvSpPr>
          <p:cNvPr id="4" name="Содержимое 3"/>
          <p:cNvSpPr>
            <a:spLocks noGrp="1"/>
          </p:cNvSpPr>
          <p:nvPr>
            <p:ph sz="half" idx="2"/>
          </p:nvPr>
        </p:nvSpPr>
        <p:spPr/>
        <p:txBody>
          <a:bodyPr>
            <a:normAutofit fontScale="92500" lnSpcReduction="20000"/>
          </a:bodyPr>
          <a:lstStyle/>
          <a:p>
            <a:pPr algn="just"/>
            <a:r>
              <a:rPr lang="ru-RU" b="1" dirty="0" smtClean="0">
                <a:solidFill>
                  <a:schemeClr val="tx2"/>
                </a:solidFill>
              </a:rPr>
              <a:t>Систематизация результатов исследований </a:t>
            </a:r>
            <a:r>
              <a:rPr lang="ru-RU" dirty="0" smtClean="0">
                <a:solidFill>
                  <a:schemeClr val="tx2"/>
                </a:solidFill>
              </a:rPr>
              <a:t>аспирантов и магистрантов </a:t>
            </a:r>
          </a:p>
          <a:p>
            <a:pPr algn="just"/>
            <a:r>
              <a:rPr lang="ru-RU" b="1" dirty="0" smtClean="0">
                <a:solidFill>
                  <a:schemeClr val="tx2"/>
                </a:solidFill>
              </a:rPr>
              <a:t>Разработка  курсов по выбору </a:t>
            </a:r>
            <a:r>
              <a:rPr lang="ru-RU" dirty="0" smtClean="0">
                <a:solidFill>
                  <a:schemeClr val="tx2"/>
                </a:solidFill>
              </a:rPr>
              <a:t>для студентов университета  по проблеме использования зарубежного опыта в отечественной  практике подготовки специалистов социальной сферы</a:t>
            </a:r>
          </a:p>
          <a:p>
            <a:pPr algn="just"/>
            <a:r>
              <a:rPr lang="ru-RU" dirty="0" smtClean="0">
                <a:solidFill>
                  <a:srgbClr val="C00000"/>
                </a:solidFill>
              </a:rPr>
              <a:t>пособие Н.Н. Суртаева, </a:t>
            </a:r>
          </a:p>
          <a:p>
            <a:pPr marL="0" indent="0" algn="just">
              <a:buNone/>
            </a:pPr>
            <a:r>
              <a:rPr lang="ru-RU" dirty="0">
                <a:solidFill>
                  <a:srgbClr val="C00000"/>
                </a:solidFill>
              </a:rPr>
              <a:t>	 </a:t>
            </a:r>
            <a:r>
              <a:rPr lang="ru-RU" dirty="0" smtClean="0">
                <a:solidFill>
                  <a:srgbClr val="C00000"/>
                </a:solidFill>
              </a:rPr>
              <a:t>      А.В. Тряпицын</a:t>
            </a:r>
          </a:p>
        </p:txBody>
      </p:sp>
      <p:sp>
        <p:nvSpPr>
          <p:cNvPr id="5" name="Текст 4"/>
          <p:cNvSpPr>
            <a:spLocks noGrp="1"/>
          </p:cNvSpPr>
          <p:nvPr>
            <p:ph type="body" sz="quarter" idx="3"/>
          </p:nvPr>
        </p:nvSpPr>
        <p:spPr/>
        <p:txBody>
          <a:bodyPr>
            <a:normAutofit fontScale="92500" lnSpcReduction="20000"/>
          </a:bodyPr>
          <a:lstStyle/>
          <a:p>
            <a:r>
              <a:rPr lang="ru-RU" dirty="0" smtClean="0">
                <a:solidFill>
                  <a:schemeClr val="accent1">
                    <a:lumMod val="75000"/>
                  </a:schemeClr>
                </a:solidFill>
              </a:rPr>
              <a:t>Пропаганда отечественного опыта</a:t>
            </a:r>
            <a:endParaRPr lang="ru-RU" dirty="0">
              <a:solidFill>
                <a:schemeClr val="accent1">
                  <a:lumMod val="75000"/>
                </a:schemeClr>
              </a:solidFill>
            </a:endParaRPr>
          </a:p>
        </p:txBody>
      </p:sp>
      <p:sp>
        <p:nvSpPr>
          <p:cNvPr id="6" name="Содержимое 5"/>
          <p:cNvSpPr>
            <a:spLocks noGrp="1"/>
          </p:cNvSpPr>
          <p:nvPr>
            <p:ph sz="quarter" idx="4"/>
          </p:nvPr>
        </p:nvSpPr>
        <p:spPr/>
        <p:txBody>
          <a:bodyPr>
            <a:normAutofit lnSpcReduction="10000"/>
          </a:bodyPr>
          <a:lstStyle/>
          <a:p>
            <a:r>
              <a:rPr lang="ru-RU" sz="2000" b="1" dirty="0" smtClean="0">
                <a:solidFill>
                  <a:schemeClr val="tx2"/>
                </a:solidFill>
              </a:rPr>
              <a:t>Статьи в журналах</a:t>
            </a:r>
            <a:r>
              <a:rPr lang="en-US" sz="2000" b="1" dirty="0" smtClean="0">
                <a:solidFill>
                  <a:schemeClr val="tx2"/>
                </a:solidFill>
              </a:rPr>
              <a:t>Web of Science, Scopus</a:t>
            </a:r>
            <a:r>
              <a:rPr lang="en-US" dirty="0" smtClean="0"/>
              <a:t> </a:t>
            </a:r>
            <a:r>
              <a:rPr lang="ru-RU" dirty="0" smtClean="0"/>
              <a:t>(н</a:t>
            </a:r>
            <a:r>
              <a:rPr lang="ru-RU" sz="2000" dirty="0" smtClean="0"/>
              <a:t>апример, </a:t>
            </a:r>
          </a:p>
          <a:p>
            <a:pPr>
              <a:buNone/>
            </a:pPr>
            <a:r>
              <a:rPr lang="ru-RU" sz="2000" dirty="0" smtClean="0"/>
              <a:t>      материалы Герценовских чтений по научным школам)</a:t>
            </a:r>
          </a:p>
          <a:p>
            <a:r>
              <a:rPr lang="ru-RU" sz="2000" b="1" dirty="0" smtClean="0">
                <a:solidFill>
                  <a:schemeClr val="tx2"/>
                </a:solidFill>
              </a:rPr>
              <a:t>Создание сайта </a:t>
            </a:r>
            <a:r>
              <a:rPr lang="ru-RU" sz="2000" dirty="0" smtClean="0"/>
              <a:t>Института, посвященного международному сотрудничеству</a:t>
            </a:r>
          </a:p>
          <a:p>
            <a:r>
              <a:rPr lang="ru-RU" sz="2000" b="1" dirty="0" smtClean="0">
                <a:solidFill>
                  <a:schemeClr val="tx2"/>
                </a:solidFill>
              </a:rPr>
              <a:t>Расширение спектра </a:t>
            </a:r>
            <a:r>
              <a:rPr lang="ru-RU" sz="2000" dirty="0" smtClean="0"/>
              <a:t>международных конференций, семинаров, олимпиад (включая страны СНГ)</a:t>
            </a:r>
            <a:endParaRPr lang="en-US" sz="2000" dirty="0" smtClean="0"/>
          </a:p>
          <a:p>
            <a:endParaRPr lang="ru-RU" dirty="0"/>
          </a:p>
        </p:txBody>
      </p:sp>
      <p:sp>
        <p:nvSpPr>
          <p:cNvPr id="7" name="Нижний колонтитул 6"/>
          <p:cNvSpPr>
            <a:spLocks noGrp="1"/>
          </p:cNvSpPr>
          <p:nvPr>
            <p:ph type="ftr" sz="quarter" idx="11"/>
          </p:nvPr>
        </p:nvSpPr>
        <p:spPr/>
        <p:txBody>
          <a:bodyPr/>
          <a:lstStyle/>
          <a:p>
            <a:endParaRPr lang="ru-RU"/>
          </a:p>
        </p:txBody>
      </p:sp>
      <p:sp>
        <p:nvSpPr>
          <p:cNvPr id="8" name="Номер слайда 7"/>
          <p:cNvSpPr>
            <a:spLocks noGrp="1"/>
          </p:cNvSpPr>
          <p:nvPr>
            <p:ph type="sldNum" sz="quarter" idx="12"/>
          </p:nvPr>
        </p:nvSpPr>
        <p:spPr/>
        <p:txBody>
          <a:bodyPr/>
          <a:lstStyle/>
          <a:p>
            <a:fld id="{725C68B6-61C2-468F-89AB-4B9F7531AA68}" type="slidenum">
              <a:rPr lang="ru-RU" smtClean="0"/>
              <a:pPr/>
              <a:t>17</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chemeClr val="tx2"/>
                </a:solidFill>
              </a:rPr>
              <a:t>Развитие научно-исследовательских и программ</a:t>
            </a:r>
            <a:endParaRPr lang="ru-RU" sz="2800" dirty="0">
              <a:solidFill>
                <a:schemeClr val="tx2"/>
              </a:solidFill>
            </a:endParaRPr>
          </a:p>
        </p:txBody>
      </p:sp>
      <p:sp>
        <p:nvSpPr>
          <p:cNvPr id="3" name="Содержимое 2"/>
          <p:cNvSpPr>
            <a:spLocks noGrp="1"/>
          </p:cNvSpPr>
          <p:nvPr>
            <p:ph idx="1"/>
          </p:nvPr>
        </p:nvSpPr>
        <p:spPr/>
        <p:txBody>
          <a:bodyPr>
            <a:normAutofit/>
          </a:bodyPr>
          <a:lstStyle/>
          <a:p>
            <a:pPr lvl="0"/>
            <a:endParaRPr lang="ru-RU" dirty="0" smtClean="0"/>
          </a:p>
          <a:p>
            <a:pPr lvl="0"/>
            <a:endParaRPr lang="ru-RU" dirty="0" smtClean="0"/>
          </a:p>
          <a:p>
            <a:pPr lvl="0"/>
            <a:endParaRPr lang="ru-RU" dirty="0" smtClean="0"/>
          </a:p>
          <a:p>
            <a:pPr>
              <a:buNone/>
            </a:pPr>
            <a:endParaRPr lang="ru-RU" dirty="0" smtClean="0"/>
          </a:p>
          <a:p>
            <a:pPr>
              <a:buNone/>
            </a:pPr>
            <a:endParaRPr lang="ru-RU" dirty="0" smtClean="0"/>
          </a:p>
          <a:p>
            <a:pPr>
              <a:buNone/>
            </a:pPr>
            <a:r>
              <a:rPr lang="ru-RU" dirty="0" smtClean="0"/>
              <a:t> </a:t>
            </a: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18</a:t>
            </a:fld>
            <a:endParaRPr lang="ru-RU"/>
          </a:p>
        </p:txBody>
      </p:sp>
      <p:pic>
        <p:nvPicPr>
          <p:cNvPr id="6" name="Рисунок 5" descr="https://im3-tub-ru.yandex.net/i?id=b890387c0f155725092e9383fe819dda&amp;n=33&amp;h=213&amp;w=480"/>
          <p:cNvPicPr/>
          <p:nvPr/>
        </p:nvPicPr>
        <p:blipFill>
          <a:blip r:embed="rId2"/>
          <a:srcRect/>
          <a:stretch>
            <a:fillRect/>
          </a:stretch>
        </p:blipFill>
        <p:spPr bwMode="auto">
          <a:xfrm rot="16200000">
            <a:off x="-373725" y="2536009"/>
            <a:ext cx="3695544" cy="1909626"/>
          </a:xfrm>
          <a:prstGeom prst="rect">
            <a:avLst/>
          </a:prstGeom>
          <a:noFill/>
          <a:ln w="9525">
            <a:noFill/>
            <a:miter lim="800000"/>
            <a:headEnd/>
            <a:tailEnd/>
          </a:ln>
        </p:spPr>
      </p:pic>
      <p:sp>
        <p:nvSpPr>
          <p:cNvPr id="7" name="TextBox 6"/>
          <p:cNvSpPr txBox="1"/>
          <p:nvPr/>
        </p:nvSpPr>
        <p:spPr>
          <a:xfrm>
            <a:off x="2643174" y="1500174"/>
            <a:ext cx="6143668" cy="4401205"/>
          </a:xfrm>
          <a:prstGeom prst="rect">
            <a:avLst/>
          </a:prstGeom>
          <a:noFill/>
        </p:spPr>
        <p:txBody>
          <a:bodyPr wrap="square" rtlCol="0">
            <a:spAutoFit/>
          </a:bodyPr>
          <a:lstStyle/>
          <a:p>
            <a:pPr lvl="0"/>
            <a:r>
              <a:rPr lang="ru-RU" sz="2000" b="1" dirty="0" smtClean="0">
                <a:solidFill>
                  <a:schemeClr val="tx2"/>
                </a:solidFill>
              </a:rPr>
              <a:t>Международное сотрудничество в социальной сфере (области образования)  при проведении исследований позволяет:</a:t>
            </a:r>
          </a:p>
          <a:p>
            <a:pPr lvl="0">
              <a:buFont typeface="Arial" pitchFamily="34" charset="0"/>
              <a:buChar char="•"/>
            </a:pPr>
            <a:r>
              <a:rPr lang="ru-RU" sz="2000" dirty="0" smtClean="0"/>
              <a:t>находить интересные источники информации;</a:t>
            </a:r>
          </a:p>
          <a:p>
            <a:pPr lvl="0">
              <a:buFont typeface="Arial" pitchFamily="34" charset="0"/>
              <a:buChar char="•"/>
            </a:pPr>
            <a:r>
              <a:rPr lang="ru-RU" sz="2000" dirty="0" smtClean="0"/>
              <a:t>критически оценивать наиболее эффективные пути 	сбора данных;</a:t>
            </a:r>
          </a:p>
          <a:p>
            <a:pPr lvl="0">
              <a:buFont typeface="Arial" pitchFamily="34" charset="0"/>
              <a:buChar char="•"/>
            </a:pPr>
            <a:r>
              <a:rPr lang="ru-RU" sz="2000" dirty="0" smtClean="0"/>
              <a:t> обрисовывать структуру исследования (включая 	программу или план последовательности 	действий исследования);</a:t>
            </a:r>
          </a:p>
          <a:p>
            <a:pPr lvl="0">
              <a:buFont typeface="Arial" pitchFamily="34" charset="0"/>
              <a:buChar char="•"/>
            </a:pPr>
            <a:r>
              <a:rPr lang="ru-RU" sz="2000" dirty="0" smtClean="0"/>
              <a:t> анализировать потенциальные сильные и слабые 	стороны выбранной структуры исследования;</a:t>
            </a:r>
          </a:p>
          <a:p>
            <a:pPr>
              <a:buFont typeface="Arial" pitchFamily="34" charset="0"/>
              <a:buChar char="•"/>
            </a:pPr>
            <a:r>
              <a:rPr lang="ru-RU" sz="2000" dirty="0" smtClean="0"/>
              <a:t> информационный массив данных для нахождения 	проблем и выдвижения гипотез</a:t>
            </a:r>
          </a:p>
          <a:p>
            <a:endParaRPr lang="ru-RU" sz="2000" dirty="0"/>
          </a:p>
        </p:txBody>
      </p:sp>
      <p:pic>
        <p:nvPicPr>
          <p:cNvPr id="9" name="Рисунок 8" descr="https://im3-tub-ru.yandex.net/i?id=b890387c0f155725092e9383fe819dda&amp;n=33&amp;h=213&amp;w=480"/>
          <p:cNvPicPr/>
          <p:nvPr/>
        </p:nvPicPr>
        <p:blipFill>
          <a:blip r:embed="rId2"/>
          <a:srcRect/>
          <a:stretch>
            <a:fillRect/>
          </a:stretch>
        </p:blipFill>
        <p:spPr bwMode="auto">
          <a:xfrm rot="16200000">
            <a:off x="-795450" y="2652782"/>
            <a:ext cx="4643470" cy="219537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a:bodyPr>
          <a:lstStyle/>
          <a:p>
            <a:r>
              <a:rPr lang="ru-RU" sz="2800" b="1" dirty="0" smtClean="0">
                <a:solidFill>
                  <a:schemeClr val="tx2"/>
                </a:solidFill>
              </a:rPr>
              <a:t>Развитие научно-исследовательских и программ</a:t>
            </a:r>
            <a:endParaRPr lang="ru-RU" sz="2800" dirty="0">
              <a:solidFill>
                <a:schemeClr val="tx2"/>
              </a:solidFill>
            </a:endParaRPr>
          </a:p>
        </p:txBody>
      </p:sp>
      <p:sp>
        <p:nvSpPr>
          <p:cNvPr id="3" name="Нижний колонтитул 2"/>
          <p:cNvSpPr>
            <a:spLocks noGrp="1"/>
          </p:cNvSpPr>
          <p:nvPr>
            <p:ph type="ftr" sz="quarter" idx="11"/>
          </p:nvPr>
        </p:nvSpPr>
        <p:spPr>
          <a:xfrm>
            <a:off x="561971" y="6242070"/>
            <a:ext cx="2895600" cy="365125"/>
          </a:xfrm>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19</a:t>
            </a:fld>
            <a:endParaRPr lang="ru-RU"/>
          </a:p>
        </p:txBody>
      </p:sp>
      <p:pic>
        <p:nvPicPr>
          <p:cNvPr id="5" name="Рисунок 4" descr="http://900igr.net/datai/pedagogika/Kachestvo-obrazovanija-v-Rossii/0018-004-Osnovnye-rezultaty-issledovanija-PIRLS-2006.png"/>
          <p:cNvPicPr/>
          <p:nvPr/>
        </p:nvPicPr>
        <p:blipFill>
          <a:blip r:embed="rId2"/>
          <a:srcRect/>
          <a:stretch>
            <a:fillRect/>
          </a:stretch>
        </p:blipFill>
        <p:spPr bwMode="auto">
          <a:xfrm>
            <a:off x="428596" y="2428868"/>
            <a:ext cx="1924050" cy="1571636"/>
          </a:xfrm>
          <a:prstGeom prst="rect">
            <a:avLst/>
          </a:prstGeom>
          <a:noFill/>
          <a:ln w="9525">
            <a:noFill/>
            <a:miter lim="800000"/>
            <a:headEnd/>
            <a:tailEnd/>
          </a:ln>
        </p:spPr>
      </p:pic>
      <p:pic>
        <p:nvPicPr>
          <p:cNvPr id="6" name="Рисунок 5" descr="http://pandia.ru/text/80/150/images/image003_128.jpg"/>
          <p:cNvPicPr/>
          <p:nvPr/>
        </p:nvPicPr>
        <p:blipFill>
          <a:blip r:embed="rId3"/>
          <a:srcRect/>
          <a:stretch>
            <a:fillRect/>
          </a:stretch>
        </p:blipFill>
        <p:spPr bwMode="auto">
          <a:xfrm>
            <a:off x="642911" y="3429001"/>
            <a:ext cx="2286016" cy="1357322"/>
          </a:xfrm>
          <a:prstGeom prst="rect">
            <a:avLst/>
          </a:prstGeom>
          <a:noFill/>
          <a:ln w="9525">
            <a:noFill/>
            <a:miter lim="800000"/>
            <a:headEnd/>
            <a:tailEnd/>
          </a:ln>
        </p:spPr>
      </p:pic>
      <p:pic>
        <p:nvPicPr>
          <p:cNvPr id="7" name="Рисунок 6" descr="http://www.kursobr.ru/images/3792.jpg"/>
          <p:cNvPicPr/>
          <p:nvPr/>
        </p:nvPicPr>
        <p:blipFill>
          <a:blip r:embed="rId4" cstate="print"/>
          <a:srcRect/>
          <a:stretch>
            <a:fillRect/>
          </a:stretch>
        </p:blipFill>
        <p:spPr bwMode="auto">
          <a:xfrm>
            <a:off x="1357290" y="4714884"/>
            <a:ext cx="2071703" cy="1357322"/>
          </a:xfrm>
          <a:prstGeom prst="rect">
            <a:avLst/>
          </a:prstGeom>
          <a:noFill/>
          <a:ln w="9525">
            <a:noFill/>
            <a:miter lim="800000"/>
            <a:headEnd/>
            <a:tailEnd/>
          </a:ln>
        </p:spPr>
      </p:pic>
      <p:pic>
        <p:nvPicPr>
          <p:cNvPr id="8" name="Рисунок 7" descr="http://sch2001.ru/userImages/iccs_2016_logo_150x261.png"/>
          <p:cNvPicPr/>
          <p:nvPr/>
        </p:nvPicPr>
        <p:blipFill>
          <a:blip r:embed="rId5"/>
          <a:srcRect/>
          <a:stretch>
            <a:fillRect/>
          </a:stretch>
        </p:blipFill>
        <p:spPr bwMode="auto">
          <a:xfrm>
            <a:off x="500035" y="1071546"/>
            <a:ext cx="1143008" cy="1357322"/>
          </a:xfrm>
          <a:prstGeom prst="rect">
            <a:avLst/>
          </a:prstGeom>
          <a:noFill/>
          <a:ln w="9525">
            <a:noFill/>
            <a:miter lim="800000"/>
            <a:headEnd/>
            <a:tailEnd/>
          </a:ln>
        </p:spPr>
      </p:pic>
      <p:sp>
        <p:nvSpPr>
          <p:cNvPr id="10" name="TextBox 9"/>
          <p:cNvSpPr txBox="1"/>
          <p:nvPr/>
        </p:nvSpPr>
        <p:spPr>
          <a:xfrm>
            <a:off x="3428992" y="1000108"/>
            <a:ext cx="5286412" cy="5632311"/>
          </a:xfrm>
          <a:prstGeom prst="rect">
            <a:avLst/>
          </a:prstGeom>
          <a:noFill/>
        </p:spPr>
        <p:txBody>
          <a:bodyPr wrap="square" rtlCol="0">
            <a:spAutoFit/>
          </a:bodyPr>
          <a:lstStyle/>
          <a:p>
            <a:r>
              <a:rPr lang="ru-RU" sz="2000" b="1" dirty="0" smtClean="0">
                <a:solidFill>
                  <a:schemeClr val="tx2"/>
                </a:solidFill>
              </a:rPr>
              <a:t>Международные исследования в области образования предполагают:</a:t>
            </a:r>
          </a:p>
          <a:p>
            <a:pPr marL="342900" indent="-342900">
              <a:buFont typeface="Arial" panose="020B0604020202020204" pitchFamily="34" charset="0"/>
              <a:buChar char="•"/>
            </a:pPr>
            <a:r>
              <a:rPr lang="ru-RU" sz="2000" dirty="0" smtClean="0"/>
              <a:t>использование </a:t>
            </a:r>
            <a:r>
              <a:rPr lang="ru-RU" sz="2000" b="1" dirty="0" smtClean="0">
                <a:solidFill>
                  <a:schemeClr val="tx2"/>
                </a:solidFill>
              </a:rPr>
              <a:t>большого разнообразия количественных данных </a:t>
            </a:r>
            <a:r>
              <a:rPr lang="ru-RU" sz="2000" dirty="0" smtClean="0"/>
              <a:t>о  самих системах образования: структуре, содержании, ресурсах, способах управления;</a:t>
            </a:r>
          </a:p>
          <a:p>
            <a:pPr marL="342900" indent="-342900">
              <a:buFont typeface="Arial" panose="020B0604020202020204" pitchFamily="34" charset="0"/>
              <a:buChar char="•"/>
            </a:pPr>
            <a:r>
              <a:rPr lang="ru-RU" sz="2000" dirty="0" smtClean="0"/>
              <a:t> использование в качестве полноправных, как данных о  поведении и деятельности людей в образовательных процессах, так и характеристик их сознания (</a:t>
            </a:r>
            <a:r>
              <a:rPr lang="ru-RU" sz="2000" b="1" dirty="0" smtClean="0">
                <a:solidFill>
                  <a:schemeClr val="tx2"/>
                </a:solidFill>
              </a:rPr>
              <a:t>представлений, мнений, установок, ценностей, знаний  и т.п</a:t>
            </a:r>
            <a:r>
              <a:rPr lang="ru-RU" sz="2000" dirty="0" smtClean="0">
                <a:solidFill>
                  <a:schemeClr val="tx2"/>
                </a:solidFill>
              </a:rPr>
              <a:t>.)</a:t>
            </a:r>
            <a:r>
              <a:rPr lang="ru-RU" sz="2000" dirty="0" smtClean="0"/>
              <a:t>;</a:t>
            </a:r>
          </a:p>
          <a:p>
            <a:pPr marL="342900" indent="-342900">
              <a:buFont typeface="Arial" panose="020B0604020202020204" pitchFamily="34" charset="0"/>
              <a:buChar char="•"/>
            </a:pPr>
            <a:r>
              <a:rPr lang="ru-RU" sz="2000" dirty="0" smtClean="0"/>
              <a:t>анализ </a:t>
            </a:r>
            <a:r>
              <a:rPr lang="ru-RU" sz="2000" b="1" dirty="0" smtClean="0">
                <a:solidFill>
                  <a:schemeClr val="tx2"/>
                </a:solidFill>
              </a:rPr>
              <a:t>социального контекста </a:t>
            </a:r>
            <a:r>
              <a:rPr lang="ru-RU" sz="2000" dirty="0" smtClean="0"/>
              <a:t>исследования, влияющим на отбор, интерпретацию и изложение фактов;</a:t>
            </a:r>
          </a:p>
          <a:p>
            <a:pPr marL="342900" indent="-342900">
              <a:buFont typeface="Arial" panose="020B0604020202020204" pitchFamily="34" charset="0"/>
              <a:buChar char="•"/>
            </a:pPr>
            <a:r>
              <a:rPr lang="ru-RU" sz="2000" dirty="0" smtClean="0"/>
              <a:t>анализ  </a:t>
            </a:r>
            <a:r>
              <a:rPr lang="ru-RU" sz="2000" b="1" dirty="0" smtClean="0">
                <a:solidFill>
                  <a:schemeClr val="tx2"/>
                </a:solidFill>
              </a:rPr>
              <a:t>культурной относительности закономерностей</a:t>
            </a:r>
            <a:r>
              <a:rPr lang="ru-RU" sz="2000" dirty="0" smtClean="0"/>
              <a:t>, которые анализируются в исследованиях</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4.infourok.ru/uploads/ex/0a3c/00027b3b-7edc9902/img1.jpg"/>
          <p:cNvPicPr/>
          <p:nvPr/>
        </p:nvPicPr>
        <p:blipFill>
          <a:blip r:embed="rId2"/>
          <a:srcRect/>
          <a:stretch>
            <a:fillRect/>
          </a:stretch>
        </p:blipFill>
        <p:spPr bwMode="auto">
          <a:xfrm>
            <a:off x="642910" y="571480"/>
            <a:ext cx="7715304" cy="5085179"/>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725C68B6-61C2-468F-89AB-4B9F7531AA68}" type="slidenum">
              <a:rPr lang="ru-RU" smtClean="0"/>
              <a:pPr/>
              <a:t>2</a:t>
            </a:fld>
            <a:endParaRPr lang="ru-RU"/>
          </a:p>
        </p:txBody>
      </p:sp>
      <p:sp>
        <p:nvSpPr>
          <p:cNvPr id="4" name="Нижний колонтитул 3"/>
          <p:cNvSpPr>
            <a:spLocks noGrp="1"/>
          </p:cNvSpPr>
          <p:nvPr>
            <p:ph type="ftr" sz="quarter" idx="11"/>
          </p:nvPr>
        </p:nvSpPr>
        <p:spPr/>
        <p:txBody>
          <a:bodyPr/>
          <a:lstStyle/>
          <a:p>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chemeClr val="tx2"/>
                </a:solidFill>
              </a:rPr>
              <a:t>Вопросы для обсуждения</a:t>
            </a:r>
            <a:endParaRPr lang="ru-RU" sz="3600" b="1" dirty="0">
              <a:solidFill>
                <a:schemeClr val="tx2"/>
              </a:solidFill>
            </a:endParaRPr>
          </a:p>
        </p:txBody>
      </p:sp>
      <p:sp>
        <p:nvSpPr>
          <p:cNvPr id="3" name="Содержимое 2"/>
          <p:cNvSpPr>
            <a:spLocks noGrp="1"/>
          </p:cNvSpPr>
          <p:nvPr>
            <p:ph sz="half" idx="1"/>
          </p:nvPr>
        </p:nvSpPr>
        <p:spPr/>
        <p:txBody>
          <a:bodyPr>
            <a:normAutofit fontScale="77500" lnSpcReduction="20000"/>
          </a:bodyPr>
          <a:lstStyle/>
          <a:p>
            <a:r>
              <a:rPr lang="ru-RU" dirty="0" smtClean="0">
                <a:solidFill>
                  <a:schemeClr val="tx2"/>
                </a:solidFill>
              </a:rPr>
              <a:t>Какие  просветительские программы (курсы)</a:t>
            </a:r>
          </a:p>
          <a:p>
            <a:r>
              <a:rPr lang="ru-RU" dirty="0" smtClean="0">
                <a:solidFill>
                  <a:schemeClr val="tx2"/>
                </a:solidFill>
              </a:rPr>
              <a:t> может предложить Институт педагогики для иностранных студентов?</a:t>
            </a:r>
          </a:p>
          <a:p>
            <a:r>
              <a:rPr lang="ru-RU" dirty="0" smtClean="0">
                <a:solidFill>
                  <a:schemeClr val="tx2"/>
                </a:solidFill>
              </a:rPr>
              <a:t>Какие международные семинары можно подготовить  к юбилею Института педагогики в 2021 году?</a:t>
            </a:r>
          </a:p>
          <a:p>
            <a:r>
              <a:rPr lang="ru-RU" dirty="0" smtClean="0">
                <a:solidFill>
                  <a:schemeClr val="tx2"/>
                </a:solidFill>
              </a:rPr>
              <a:t>Каким образом можно организовать международные исследования актуальных проблем образования?</a:t>
            </a:r>
          </a:p>
          <a:p>
            <a:endParaRPr lang="ru-RU" dirty="0">
              <a:solidFill>
                <a:schemeClr val="tx2"/>
              </a:solidFill>
            </a:endParaRPr>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20</a:t>
            </a:fld>
            <a:endParaRPr lang="ru-RU"/>
          </a:p>
        </p:txBody>
      </p:sp>
      <p:pic>
        <p:nvPicPr>
          <p:cNvPr id="7" name="Picture 2" descr="470846258"/>
          <p:cNvPicPr>
            <a:picLocks noGrp="1" noChangeAspect="1" noChangeArrowheads="1"/>
          </p:cNvPicPr>
          <p:nvPr>
            <p:ph sz="half" idx="2"/>
          </p:nvPr>
        </p:nvPicPr>
        <p:blipFill>
          <a:blip r:embed="rId2"/>
          <a:srcRect l="7161" r="7161"/>
          <a:stretch>
            <a:fillRect/>
          </a:stretch>
        </p:blipFill>
        <p:spPr bwMode="auto">
          <a:xfrm>
            <a:off x="4929190" y="2348722"/>
            <a:ext cx="3757610" cy="302891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725C68B6-61C2-468F-89AB-4B9F7531AA68}" type="slidenum">
              <a:rPr lang="ru-RU" smtClean="0"/>
              <a:pPr/>
              <a:t>21</a:t>
            </a:fld>
            <a:endParaRPr lang="ru-RU"/>
          </a:p>
        </p:txBody>
      </p:sp>
      <p:sp>
        <p:nvSpPr>
          <p:cNvPr id="4" name="TextBox 3"/>
          <p:cNvSpPr txBox="1"/>
          <p:nvPr/>
        </p:nvSpPr>
        <p:spPr>
          <a:xfrm>
            <a:off x="500034" y="642918"/>
            <a:ext cx="8001056" cy="3816429"/>
          </a:xfrm>
          <a:prstGeom prst="rect">
            <a:avLst/>
          </a:prstGeom>
          <a:noFill/>
        </p:spPr>
        <p:txBody>
          <a:bodyPr wrap="square" rtlCol="0">
            <a:spAutoFit/>
          </a:bodyPr>
          <a:lstStyle/>
          <a:p>
            <a:endParaRPr lang="ru-RU" dirty="0" smtClean="0"/>
          </a:p>
          <a:p>
            <a:r>
              <a:rPr lang="ru-RU" sz="2800" b="1" dirty="0" smtClean="0">
                <a:solidFill>
                  <a:schemeClr val="tx2"/>
                </a:solidFill>
              </a:rPr>
              <a:t>C каждым новым языком вы проживаете новую жизнь. Если вы знаете только один язык, вы живете всего один раз</a:t>
            </a:r>
            <a:r>
              <a:rPr lang="ru-RU" sz="2800" b="1" dirty="0">
                <a:solidFill>
                  <a:schemeClr val="tx2"/>
                </a:solidFill>
              </a:rPr>
              <a:t> </a:t>
            </a:r>
            <a:r>
              <a:rPr lang="ru-RU" sz="2800" dirty="0" smtClean="0">
                <a:solidFill>
                  <a:schemeClr val="tx2"/>
                </a:solidFill>
              </a:rPr>
              <a:t>(чешская пословица)</a:t>
            </a:r>
          </a:p>
          <a:p>
            <a:endParaRPr lang="ru-RU" sz="2800" b="1" dirty="0" smtClean="0">
              <a:solidFill>
                <a:schemeClr val="tx2"/>
              </a:solidFill>
            </a:endParaRPr>
          </a:p>
          <a:p>
            <a:pPr algn="r"/>
            <a:r>
              <a:rPr lang="ru-RU" sz="2800" b="1" dirty="0" smtClean="0">
                <a:solidFill>
                  <a:schemeClr val="tx2"/>
                </a:solidFill>
              </a:rPr>
              <a:t>                     Учить язык, значит открыть новое окно           в мир </a:t>
            </a:r>
            <a:r>
              <a:rPr lang="ru-RU" sz="2800" dirty="0" smtClean="0">
                <a:solidFill>
                  <a:schemeClr val="tx2"/>
                </a:solidFill>
              </a:rPr>
              <a:t>(китайская пословица)</a:t>
            </a:r>
          </a:p>
          <a:p>
            <a:endParaRPr lang="ru-RU" sz="2800" dirty="0" smtClean="0">
              <a:solidFill>
                <a:schemeClr val="tx2"/>
              </a:solidFill>
            </a:endParaRPr>
          </a:p>
          <a:p>
            <a:endParaRPr lang="ru-RU" sz="2800" dirty="0">
              <a:solidFill>
                <a:schemeClr val="tx2"/>
              </a:solidFill>
            </a:endParaRPr>
          </a:p>
        </p:txBody>
      </p:sp>
      <p:pic>
        <p:nvPicPr>
          <p:cNvPr id="5" name="Рисунок 4" descr="https://st2.depositphotos.com/3591429/5245/i/950/depositphotos_52453087-stock-photo-people-holding-their-flags.jpg"/>
          <p:cNvPicPr/>
          <p:nvPr/>
        </p:nvPicPr>
        <p:blipFill>
          <a:blip r:embed="rId2"/>
          <a:srcRect/>
          <a:stretch>
            <a:fillRect/>
          </a:stretch>
        </p:blipFill>
        <p:spPr bwMode="auto">
          <a:xfrm rot="10800000" flipV="1">
            <a:off x="1685925" y="4071942"/>
            <a:ext cx="5772150" cy="221457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pPr eaLnBrk="1" fontAlgn="auto" hangingPunct="1">
              <a:spcAft>
                <a:spcPts val="0"/>
              </a:spcAft>
              <a:defRPr/>
            </a:pPr>
            <a:r>
              <a:rPr lang="ru-RU" sz="3600" b="1" dirty="0" smtClean="0">
                <a:solidFill>
                  <a:srgbClr val="C00000"/>
                </a:solidFill>
              </a:rPr>
              <a:t>Благодарю за внимание </a:t>
            </a:r>
            <a:endParaRPr lang="ru-RU" sz="3600" b="1" dirty="0">
              <a:solidFill>
                <a:srgbClr val="C00000"/>
              </a:solidFill>
            </a:endParaRPr>
          </a:p>
        </p:txBody>
      </p:sp>
      <p:sp>
        <p:nvSpPr>
          <p:cNvPr id="34819" name="Номер слайда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1ECF5E7-4520-4063-A9A0-DB125B836F2D}" type="slidenum">
              <a:rPr lang="ru-RU" smtClean="0"/>
              <a:pPr/>
              <a:t>22</a:t>
            </a:fld>
            <a:endParaRPr lang="ru-RU" smtClean="0"/>
          </a:p>
        </p:txBody>
      </p:sp>
      <p:pic>
        <p:nvPicPr>
          <p:cNvPr id="33794" name="Picture 2" descr="http://vechnye-cennosti.ru/wp-content/uploads/2012/12/%D0%B2%D1%80%D0%B5%D0%BC%D1%8F_ti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933056"/>
            <a:ext cx="1836317" cy="22311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725C68B6-61C2-468F-89AB-4B9F7531AA68}" type="slidenum">
              <a:rPr lang="ru-RU" smtClean="0"/>
              <a:pPr/>
              <a:t>3</a:t>
            </a:fld>
            <a:endParaRPr lang="ru-RU"/>
          </a:p>
        </p:txBody>
      </p:sp>
      <p:sp>
        <p:nvSpPr>
          <p:cNvPr id="4" name="TextBox 3"/>
          <p:cNvSpPr txBox="1"/>
          <p:nvPr/>
        </p:nvSpPr>
        <p:spPr>
          <a:xfrm>
            <a:off x="1000101" y="1714488"/>
            <a:ext cx="7572428" cy="1754326"/>
          </a:xfrm>
          <a:prstGeom prst="rect">
            <a:avLst/>
          </a:prstGeom>
          <a:noFill/>
        </p:spPr>
        <p:txBody>
          <a:bodyPr wrap="square" rtlCol="0">
            <a:spAutoFit/>
          </a:bodyPr>
          <a:lstStyle/>
          <a:p>
            <a:r>
              <a:rPr lang="ru-RU" sz="3600" b="1" dirty="0" smtClean="0">
                <a:solidFill>
                  <a:schemeClr val="tx2"/>
                </a:solidFill>
              </a:rPr>
              <a:t>Цель семинара </a:t>
            </a:r>
            <a:r>
              <a:rPr lang="ru-RU" b="1" dirty="0" smtClean="0">
                <a:solidFill>
                  <a:schemeClr val="tx2"/>
                </a:solidFill>
              </a:rPr>
              <a:t>– </a:t>
            </a:r>
            <a:r>
              <a:rPr lang="ru-RU" sz="2400" b="1" dirty="0" smtClean="0">
                <a:solidFill>
                  <a:schemeClr val="tx2"/>
                </a:solidFill>
              </a:rPr>
              <a:t>обсуждение  возможного вклада преподавателей Института педагогики </a:t>
            </a:r>
          </a:p>
          <a:p>
            <a:r>
              <a:rPr lang="ru-RU" sz="2400" b="1" dirty="0" smtClean="0">
                <a:solidFill>
                  <a:schemeClr val="tx2"/>
                </a:solidFill>
              </a:rPr>
              <a:t>в развитие международного сотрудничества Герценовского университета </a:t>
            </a:r>
            <a:endParaRPr lang="ru-RU" sz="2400" b="1" dirty="0">
              <a:solidFill>
                <a:schemeClr val="tx2"/>
              </a:solidFill>
            </a:endParaRPr>
          </a:p>
        </p:txBody>
      </p:sp>
      <p:pic>
        <p:nvPicPr>
          <p:cNvPr id="5" name="Picture 2" descr="470846258"/>
          <p:cNvPicPr>
            <a:picLocks noChangeAspect="1" noChangeArrowheads="1"/>
          </p:cNvPicPr>
          <p:nvPr/>
        </p:nvPicPr>
        <p:blipFill>
          <a:blip r:embed="rId2"/>
          <a:srcRect l="7161" r="7161"/>
          <a:stretch>
            <a:fillRect/>
          </a:stretch>
        </p:blipFill>
        <p:spPr bwMode="auto">
          <a:xfrm>
            <a:off x="4501257" y="3714752"/>
            <a:ext cx="4103886" cy="2356884"/>
          </a:xfrm>
          <a:prstGeom prst="rect">
            <a:avLst/>
          </a:prstGeom>
          <a:noFill/>
          <a:ln w="9525">
            <a:noFill/>
            <a:miter lim="800000"/>
            <a:headEnd/>
            <a:tailEnd/>
          </a:ln>
        </p:spPr>
      </p:pic>
      <p:grpSp>
        <p:nvGrpSpPr>
          <p:cNvPr id="6" name="Группа 10"/>
          <p:cNvGrpSpPr/>
          <p:nvPr/>
        </p:nvGrpSpPr>
        <p:grpSpPr>
          <a:xfrm>
            <a:off x="1071538" y="428604"/>
            <a:ext cx="1214414" cy="1271948"/>
            <a:chOff x="971600" y="1484784"/>
            <a:chExt cx="1440160" cy="1440160"/>
          </a:xfrm>
        </p:grpSpPr>
        <p:sp>
          <p:nvSpPr>
            <p:cNvPr id="7" name="Овал 6"/>
            <p:cNvSpPr/>
            <p:nvPr/>
          </p:nvSpPr>
          <p:spPr>
            <a:xfrm>
              <a:off x="971600" y="1484784"/>
              <a:ext cx="1440160" cy="144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620" y="1627448"/>
              <a:ext cx="1080120" cy="1129284"/>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Программа развития Герценовского университета 2020</a:t>
            </a:r>
            <a:endParaRPr lang="ru-RU" sz="3200" b="1" dirty="0"/>
          </a:p>
        </p:txBody>
      </p:sp>
      <p:sp>
        <p:nvSpPr>
          <p:cNvPr id="3" name="Содержимое 2"/>
          <p:cNvSpPr>
            <a:spLocks noGrp="1"/>
          </p:cNvSpPr>
          <p:nvPr>
            <p:ph sz="half" idx="1"/>
          </p:nvPr>
        </p:nvSpPr>
        <p:spPr/>
        <p:txBody>
          <a:bodyPr/>
          <a:lstStyle/>
          <a:p>
            <a:pPr>
              <a:buNone/>
            </a:pPr>
            <a:r>
              <a:rPr lang="ru-RU" dirty="0" smtClean="0">
                <a:solidFill>
                  <a:schemeClr val="tx2"/>
                </a:solidFill>
              </a:rPr>
              <a:t>              Раздел 4. </a:t>
            </a:r>
          </a:p>
          <a:p>
            <a:pPr>
              <a:buNone/>
            </a:pPr>
            <a:endParaRPr lang="ru-RU" dirty="0" smtClean="0">
              <a:solidFill>
                <a:schemeClr val="tx2"/>
              </a:solidFill>
            </a:endParaRPr>
          </a:p>
          <a:p>
            <a:pPr algn="ctr">
              <a:buNone/>
            </a:pPr>
            <a:r>
              <a:rPr lang="ru-RU" dirty="0" smtClean="0">
                <a:solidFill>
                  <a:schemeClr val="tx2"/>
                </a:solidFill>
              </a:rPr>
              <a:t>     Интеграция университета в мировое научно-образовательное пространство</a:t>
            </a:r>
            <a:endParaRPr lang="ru-RU" dirty="0">
              <a:solidFill>
                <a:schemeClr val="tx2"/>
              </a:solidFill>
            </a:endParaRPr>
          </a:p>
        </p:txBody>
      </p:sp>
      <p:pic>
        <p:nvPicPr>
          <p:cNvPr id="5" name="Содержимое 6" descr="http://vladnews.ru/uploads/news/2011/01/26/173751f6d6864bb43b1351f76c102d9a.jpg"/>
          <p:cNvPicPr>
            <a:picLocks noGrp="1"/>
          </p:cNvPicPr>
          <p:nvPr>
            <p:ph sz="half" idx="2"/>
          </p:nvPr>
        </p:nvPicPr>
        <p:blipFill>
          <a:blip r:embed="rId2"/>
          <a:srcRect/>
          <a:stretch>
            <a:fillRect/>
          </a:stretch>
        </p:blipFill>
        <p:spPr bwMode="auto">
          <a:xfrm>
            <a:off x="4648200" y="1857364"/>
            <a:ext cx="4038600" cy="3857652"/>
          </a:xfrm>
          <a:prstGeom prst="rect">
            <a:avLst/>
          </a:prstGeom>
          <a:ln>
            <a:noFill/>
          </a:ln>
          <a:effectLst>
            <a:outerShdw blurRad="292100" dist="139700" dir="2700000" algn="tl" rotWithShape="0">
              <a:srgbClr val="333333">
                <a:alpha val="65000"/>
              </a:srgbClr>
            </a:outerShdw>
          </a:effectLst>
        </p:spPr>
      </p:pic>
      <p:sp>
        <p:nvSpPr>
          <p:cNvPr id="7" name="Номер слайда 6"/>
          <p:cNvSpPr>
            <a:spLocks noGrp="1"/>
          </p:cNvSpPr>
          <p:nvPr>
            <p:ph type="sldNum" sz="quarter" idx="12"/>
          </p:nvPr>
        </p:nvSpPr>
        <p:spPr/>
        <p:txBody>
          <a:bodyPr/>
          <a:lstStyle/>
          <a:p>
            <a:fld id="{725C68B6-61C2-468F-89AB-4B9F7531AA68}" type="slidenum">
              <a:rPr lang="ru-RU" smtClean="0"/>
              <a:pPr/>
              <a:t>4</a:t>
            </a:fld>
            <a:endParaRPr lang="ru-RU"/>
          </a:p>
        </p:txBody>
      </p:sp>
      <p:sp>
        <p:nvSpPr>
          <p:cNvPr id="8" name="Нижний колонтитул 7"/>
          <p:cNvSpPr>
            <a:spLocks noGrp="1"/>
          </p:cNvSpPr>
          <p:nvPr>
            <p:ph type="ftr" sz="quarter" idx="11"/>
          </p:nvPr>
        </p:nvSpPr>
        <p:spPr/>
        <p:txBody>
          <a:bodyPr/>
          <a:lstStyle/>
          <a:p>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714348" y="1397000"/>
          <a:ext cx="764386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28662" y="142852"/>
            <a:ext cx="7143800" cy="954107"/>
          </a:xfrm>
          <a:prstGeom prst="rect">
            <a:avLst/>
          </a:prstGeom>
          <a:noFill/>
        </p:spPr>
        <p:txBody>
          <a:bodyPr wrap="square" rtlCol="0">
            <a:spAutoFit/>
          </a:bodyPr>
          <a:lstStyle/>
          <a:p>
            <a:pPr algn="ctr"/>
            <a:r>
              <a:rPr lang="ru-RU" sz="2800" b="1" dirty="0" smtClean="0">
                <a:solidFill>
                  <a:schemeClr val="tx2"/>
                </a:solidFill>
              </a:rPr>
              <a:t>Основные направления реализации задач</a:t>
            </a:r>
          </a:p>
          <a:p>
            <a:pPr algn="ctr"/>
            <a:r>
              <a:rPr lang="ru-RU" sz="2800" b="1" dirty="0" smtClean="0">
                <a:solidFill>
                  <a:schemeClr val="tx2"/>
                </a:solidFill>
              </a:rPr>
              <a:t> Программы развития университета</a:t>
            </a:r>
            <a:endParaRPr lang="ru-RU" sz="2800" b="1" dirty="0">
              <a:solidFill>
                <a:schemeClr val="tx2"/>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5</a:t>
            </a:fld>
            <a:endParaRPr lang="ru-RU"/>
          </a:p>
        </p:txBody>
      </p:sp>
      <p:sp>
        <p:nvSpPr>
          <p:cNvPr id="5" name="Нижний колонтитул 4"/>
          <p:cNvSpPr>
            <a:spLocks noGrp="1"/>
          </p:cNvSpPr>
          <p:nvPr>
            <p:ph type="ftr" sz="quarter" idx="11"/>
          </p:nvPr>
        </p:nvSpPr>
        <p:spPr/>
        <p:txBody>
          <a:bodyPr/>
          <a:lstStyle/>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tx2"/>
                </a:solidFill>
              </a:rPr>
              <a:t>Создание системы привлечения иностранных студентов</a:t>
            </a:r>
            <a:endParaRPr lang="ru-RU" dirty="0"/>
          </a:p>
        </p:txBody>
      </p:sp>
      <p:sp>
        <p:nvSpPr>
          <p:cNvPr id="3" name="Текст 2"/>
          <p:cNvSpPr>
            <a:spLocks noGrp="1"/>
          </p:cNvSpPr>
          <p:nvPr>
            <p:ph type="body" idx="1"/>
          </p:nvPr>
        </p:nvSpPr>
        <p:spPr/>
        <p:txBody>
          <a:bodyPr/>
          <a:lstStyle/>
          <a:p>
            <a:r>
              <a:rPr lang="ru-RU" dirty="0" smtClean="0"/>
              <a:t>Перспективы </a:t>
            </a:r>
            <a:endParaRPr lang="ru-RU" dirty="0"/>
          </a:p>
        </p:txBody>
      </p:sp>
      <p:sp>
        <p:nvSpPr>
          <p:cNvPr id="4" name="Содержимое 3"/>
          <p:cNvSpPr>
            <a:spLocks noGrp="1"/>
          </p:cNvSpPr>
          <p:nvPr>
            <p:ph sz="half" idx="2"/>
          </p:nvPr>
        </p:nvSpPr>
        <p:spPr/>
        <p:txBody>
          <a:bodyPr>
            <a:normAutofit fontScale="85000" lnSpcReduction="20000"/>
          </a:bodyPr>
          <a:lstStyle/>
          <a:p>
            <a:r>
              <a:rPr lang="ru-RU" dirty="0" smtClean="0"/>
              <a:t>Разработка ОП и учебных материалов на английском языке</a:t>
            </a:r>
          </a:p>
          <a:p>
            <a:r>
              <a:rPr lang="ru-RU" dirty="0" smtClean="0"/>
              <a:t>Использование электронных каталогов (публикаций) фундаментальной библиотеки  университета  на иностранных языках в образовательной и исследовательской деятельности  (презентация </a:t>
            </a:r>
            <a:r>
              <a:rPr lang="ru-RU" dirty="0"/>
              <a:t> </a:t>
            </a:r>
            <a:r>
              <a:rPr lang="ru-RU" dirty="0" smtClean="0"/>
              <a:t> Е.С. Тужиковой на ученом совете института педагогики)</a:t>
            </a:r>
          </a:p>
          <a:p>
            <a:r>
              <a:rPr lang="ru-RU" dirty="0" smtClean="0"/>
              <a:t>Белоруссия</a:t>
            </a:r>
          </a:p>
          <a:p>
            <a:r>
              <a:rPr lang="ru-RU" dirty="0" smtClean="0"/>
              <a:t>Финляндия</a:t>
            </a:r>
          </a:p>
          <a:p>
            <a:endParaRPr lang="ru-RU" dirty="0"/>
          </a:p>
        </p:txBody>
      </p:sp>
      <p:sp>
        <p:nvSpPr>
          <p:cNvPr id="5" name="Текст 4"/>
          <p:cNvSpPr>
            <a:spLocks noGrp="1"/>
          </p:cNvSpPr>
          <p:nvPr>
            <p:ph type="body" sz="quarter" idx="3"/>
          </p:nvPr>
        </p:nvSpPr>
        <p:spPr/>
        <p:txBody>
          <a:bodyPr>
            <a:normAutofit fontScale="92500" lnSpcReduction="20000"/>
          </a:bodyPr>
          <a:lstStyle/>
          <a:p>
            <a:r>
              <a:rPr lang="ru-RU" dirty="0" smtClean="0"/>
              <a:t>Возможности сегодняшнего дня</a:t>
            </a:r>
            <a:endParaRPr lang="ru-RU" dirty="0"/>
          </a:p>
        </p:txBody>
      </p:sp>
      <p:sp>
        <p:nvSpPr>
          <p:cNvPr id="6" name="Содержимое 5"/>
          <p:cNvSpPr>
            <a:spLocks noGrp="1"/>
          </p:cNvSpPr>
          <p:nvPr>
            <p:ph sz="quarter" idx="4"/>
          </p:nvPr>
        </p:nvSpPr>
        <p:spPr/>
        <p:txBody>
          <a:bodyPr>
            <a:normAutofit fontScale="92500"/>
          </a:bodyPr>
          <a:lstStyle/>
          <a:p>
            <a:r>
              <a:rPr lang="ru-RU" dirty="0" smtClean="0"/>
              <a:t>Поддержка адаптации иностранных студентов к обучению в университете</a:t>
            </a:r>
          </a:p>
          <a:p>
            <a:r>
              <a:rPr lang="ru-RU" dirty="0" smtClean="0"/>
              <a:t>Разработка учебно-методических материалов для иностранных студентов</a:t>
            </a:r>
          </a:p>
          <a:p>
            <a:r>
              <a:rPr lang="ru-RU" dirty="0" smtClean="0"/>
              <a:t>Использование в образовательном процессе материалов международных семинаров Института педагогики</a:t>
            </a:r>
          </a:p>
        </p:txBody>
      </p:sp>
      <p:sp>
        <p:nvSpPr>
          <p:cNvPr id="7" name="Номер слайда 6"/>
          <p:cNvSpPr>
            <a:spLocks noGrp="1"/>
          </p:cNvSpPr>
          <p:nvPr>
            <p:ph type="sldNum" sz="quarter" idx="12"/>
          </p:nvPr>
        </p:nvSpPr>
        <p:spPr/>
        <p:txBody>
          <a:bodyPr/>
          <a:lstStyle/>
          <a:p>
            <a:fld id="{725C68B6-61C2-468F-89AB-4B9F7531AA68}" type="slidenum">
              <a:rPr lang="ru-RU" smtClean="0"/>
              <a:pPr/>
              <a:t>6</a:t>
            </a:fld>
            <a:endParaRPr lang="ru-RU"/>
          </a:p>
        </p:txBody>
      </p:sp>
      <p:sp>
        <p:nvSpPr>
          <p:cNvPr id="8" name="Нижний колонтитул 7"/>
          <p:cNvSpPr>
            <a:spLocks noGrp="1"/>
          </p:cNvSpPr>
          <p:nvPr>
            <p:ph type="ftr" sz="quarter" idx="11"/>
          </p:nvPr>
        </p:nvSpPr>
        <p:spPr/>
        <p:txBody>
          <a:bodyPr/>
          <a:lstStyle/>
          <a:p>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tx2"/>
                </a:solidFill>
              </a:rPr>
              <a:t>Создание системы привлечения иностранных студентов</a:t>
            </a:r>
            <a:endParaRPr lang="ru-RU" dirty="0"/>
          </a:p>
        </p:txBody>
      </p:sp>
      <p:sp>
        <p:nvSpPr>
          <p:cNvPr id="3" name="Содержимое 2"/>
          <p:cNvSpPr>
            <a:spLocks noGrp="1"/>
          </p:cNvSpPr>
          <p:nvPr>
            <p:ph idx="1"/>
          </p:nvPr>
        </p:nvSpPr>
        <p:spPr/>
        <p:txBody>
          <a:bodyPr>
            <a:normAutofit fontScale="47500" lnSpcReduction="20000"/>
          </a:bodyPr>
          <a:lstStyle/>
          <a:p>
            <a:pPr>
              <a:buNone/>
            </a:pPr>
            <a:r>
              <a:rPr lang="ru-RU" dirty="0" smtClean="0"/>
              <a:t>   	 </a:t>
            </a:r>
            <a:r>
              <a:rPr lang="ru-RU" sz="3300" dirty="0" smtClean="0"/>
              <a:t>Поддержка адаптации иностранных студентов к обучению в университете</a:t>
            </a:r>
          </a:p>
          <a:p>
            <a:pPr>
              <a:buNone/>
            </a:pPr>
            <a:endParaRPr lang="ru-RU" sz="3300" dirty="0" smtClean="0"/>
          </a:p>
          <a:p>
            <a:pPr>
              <a:buNone/>
            </a:pPr>
            <a:r>
              <a:rPr lang="ru-RU" sz="3300" b="1" dirty="0" smtClean="0"/>
              <a:t>    	</a:t>
            </a:r>
            <a:r>
              <a:rPr lang="ru-RU" sz="3800" b="1" dirty="0" smtClean="0">
                <a:solidFill>
                  <a:schemeClr val="tx2"/>
                </a:solidFill>
              </a:rPr>
              <a:t>Методические рекомендации для преподавателей вузов «Преодоление трудностей  адаптации студентов-иностранцев в образовательном процессе педагогического вуза» (проект НИИ НПО 2011 г):</a:t>
            </a:r>
            <a:endParaRPr lang="ru-RU" sz="3800" dirty="0" smtClean="0">
              <a:solidFill>
                <a:schemeClr val="tx2"/>
              </a:solidFill>
            </a:endParaRPr>
          </a:p>
          <a:p>
            <a:r>
              <a:rPr lang="ru-RU" dirty="0" smtClean="0"/>
              <a:t>Классификация трудностей  адаптации студентов-иностранцев</a:t>
            </a:r>
            <a:endParaRPr lang="ru-RU" sz="3600" dirty="0" smtClean="0"/>
          </a:p>
          <a:p>
            <a:r>
              <a:rPr lang="ru-RU" dirty="0" smtClean="0"/>
              <a:t>Особенности европейской и азиатской образовательной традиции в контексте интернационализации</a:t>
            </a:r>
            <a:endParaRPr lang="ru-RU" sz="3600" dirty="0" smtClean="0"/>
          </a:p>
          <a:p>
            <a:r>
              <a:rPr lang="ru-RU" dirty="0" smtClean="0"/>
              <a:t>Прогрессивные тенденции в китайском и отечественном высшем образовании</a:t>
            </a:r>
            <a:endParaRPr lang="ru-RU" sz="3600" dirty="0" smtClean="0"/>
          </a:p>
          <a:p>
            <a:r>
              <a:rPr lang="ru-RU" dirty="0" smtClean="0"/>
              <a:t>Образовательная культура студенчества в условиях  глобализации</a:t>
            </a:r>
            <a:endParaRPr lang="ru-RU" sz="3600" dirty="0" smtClean="0"/>
          </a:p>
          <a:p>
            <a:r>
              <a:rPr lang="ru-RU" dirty="0" smtClean="0"/>
              <a:t>Гуманитарные технологии преодоления трудностей:</a:t>
            </a:r>
            <a:endParaRPr lang="ru-RU" sz="3600" dirty="0" smtClean="0"/>
          </a:p>
          <a:p>
            <a:pPr lvl="1"/>
            <a:r>
              <a:rPr lang="ru-RU" dirty="0" smtClean="0"/>
              <a:t>Преодоления лингвистических трудностей</a:t>
            </a:r>
            <a:endParaRPr lang="ru-RU" sz="3200" dirty="0" smtClean="0"/>
          </a:p>
          <a:p>
            <a:pPr lvl="1"/>
            <a:r>
              <a:rPr lang="ru-RU" i="1" dirty="0" smtClean="0"/>
              <a:t>коммуникативные технологии ( дискуссии),</a:t>
            </a:r>
            <a:endParaRPr lang="ru-RU" sz="3200" dirty="0" smtClean="0"/>
          </a:p>
          <a:p>
            <a:pPr lvl="1"/>
            <a:r>
              <a:rPr lang="ru-RU" i="1" dirty="0" smtClean="0"/>
              <a:t>технологии межкультурной коммуникации в обучении,</a:t>
            </a:r>
            <a:endParaRPr lang="ru-RU" sz="3200" dirty="0" smtClean="0"/>
          </a:p>
          <a:p>
            <a:pPr lvl="1"/>
            <a:r>
              <a:rPr lang="ru-RU" i="1" dirty="0" smtClean="0"/>
              <a:t>технологии развития толерантности,</a:t>
            </a:r>
            <a:endParaRPr lang="ru-RU" sz="3200" dirty="0" smtClean="0"/>
          </a:p>
          <a:p>
            <a:pPr lvl="1"/>
            <a:r>
              <a:rPr lang="ru-RU" dirty="0" smtClean="0"/>
              <a:t>имитационные игры  (</a:t>
            </a:r>
            <a:r>
              <a:rPr lang="ru-RU" i="1" dirty="0" smtClean="0"/>
              <a:t>разные культурные традиции профессиональной деятельности),</a:t>
            </a:r>
            <a:endParaRPr lang="ru-RU" sz="3200" dirty="0" smtClean="0"/>
          </a:p>
          <a:p>
            <a:pPr lvl="1"/>
            <a:r>
              <a:rPr lang="en-US" i="1" dirty="0" smtClean="0"/>
              <a:t>групповые занятия,</a:t>
            </a:r>
            <a:endParaRPr lang="ru-RU" sz="3200" dirty="0" smtClean="0"/>
          </a:p>
          <a:p>
            <a:pPr lvl="1"/>
            <a:r>
              <a:rPr lang="ru-RU" dirty="0" smtClean="0"/>
              <a:t>рефлексивные технологии</a:t>
            </a:r>
            <a:endParaRPr lang="ru-RU" sz="3200" dirty="0" smtClean="0"/>
          </a:p>
          <a:p>
            <a:pPr>
              <a:buNone/>
            </a:pPr>
            <a:r>
              <a:rPr lang="ru-RU" b="1" dirty="0" smtClean="0"/>
              <a:t> </a:t>
            </a:r>
            <a:endParaRPr lang="ru-RU" dirty="0" smtClean="0"/>
          </a:p>
          <a:p>
            <a:pPr>
              <a:buNone/>
            </a:pPr>
            <a:endParaRPr lang="ru-RU" dirty="0" smtClean="0"/>
          </a:p>
          <a:p>
            <a:endParaRPr lang="ru-RU" dirty="0"/>
          </a:p>
        </p:txBody>
      </p:sp>
      <p:pic>
        <p:nvPicPr>
          <p:cNvPr id="6" name="Рисунок 5" descr="https://www.herzen.spb.ru/img/files/lkkppf/117_1.jpg"/>
          <p:cNvPicPr/>
          <p:nvPr/>
        </p:nvPicPr>
        <p:blipFill>
          <a:blip r:embed="rId2"/>
          <a:srcRect/>
          <a:stretch>
            <a:fillRect/>
          </a:stretch>
        </p:blipFill>
        <p:spPr bwMode="auto">
          <a:xfrm>
            <a:off x="5286380" y="5143512"/>
            <a:ext cx="2571768" cy="1500198"/>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a:t>
            </a:fld>
            <a:endParaRPr lang="ru-RU"/>
          </a:p>
        </p:txBody>
      </p:sp>
      <p:sp>
        <p:nvSpPr>
          <p:cNvPr id="8" name="Нижний колонтитул 7"/>
          <p:cNvSpPr>
            <a:spLocks noGrp="1"/>
          </p:cNvSpPr>
          <p:nvPr>
            <p:ph type="ftr" sz="quarter" idx="11"/>
          </p:nvPr>
        </p:nvSpPr>
        <p:spPr/>
        <p:txBody>
          <a:bodyPr/>
          <a:lstStyle/>
          <a:p>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tx2"/>
                </a:solidFill>
              </a:rPr>
              <a:t>Создание системы привлечения иностранных студентов</a:t>
            </a:r>
            <a:endParaRPr lang="ru-RU" dirty="0"/>
          </a:p>
        </p:txBody>
      </p:sp>
      <p:sp>
        <p:nvSpPr>
          <p:cNvPr id="3" name="Содержимое 2"/>
          <p:cNvSpPr>
            <a:spLocks noGrp="1"/>
          </p:cNvSpPr>
          <p:nvPr>
            <p:ph idx="1"/>
          </p:nvPr>
        </p:nvSpPr>
        <p:spPr>
          <a:xfrm>
            <a:off x="457200" y="1600200"/>
            <a:ext cx="8435280" cy="5257800"/>
          </a:xfrm>
        </p:spPr>
        <p:txBody>
          <a:bodyPr>
            <a:normAutofit fontScale="77500" lnSpcReduction="20000"/>
          </a:bodyPr>
          <a:lstStyle/>
          <a:p>
            <a:pPr>
              <a:buNone/>
            </a:pPr>
            <a:r>
              <a:rPr lang="ru-RU" dirty="0" smtClean="0"/>
              <a:t>    	</a:t>
            </a:r>
            <a:r>
              <a:rPr lang="ru-RU" sz="3300" dirty="0" smtClean="0"/>
              <a:t>Поддержка адаптации иностранных студентов к обучению в университете - </a:t>
            </a:r>
            <a:r>
              <a:rPr lang="ru-RU" sz="3600" b="1" i="1" dirty="0" smtClean="0">
                <a:solidFill>
                  <a:schemeClr val="tx2"/>
                </a:solidFill>
              </a:rPr>
              <a:t>информационный пакет –справочник для иностранных студентов:</a:t>
            </a:r>
            <a:endParaRPr lang="ru-RU" sz="3300" b="1" dirty="0" smtClean="0">
              <a:solidFill>
                <a:schemeClr val="tx2"/>
              </a:solidFill>
            </a:endParaRPr>
          </a:p>
          <a:p>
            <a:r>
              <a:rPr lang="ru-RU" dirty="0" smtClean="0"/>
              <a:t>Общая информация об университете;</a:t>
            </a:r>
          </a:p>
          <a:p>
            <a:pPr lvl="0"/>
            <a:r>
              <a:rPr lang="ru-RU" dirty="0" smtClean="0"/>
              <a:t>Общая информация об Институте педагогики(краткая историческая информация о кафедрах и научных школах; об образовательных программах; о системе воспитательной работы в институте);</a:t>
            </a:r>
          </a:p>
          <a:p>
            <a:pPr lvl="0"/>
            <a:r>
              <a:rPr lang="ru-RU" dirty="0" smtClean="0"/>
              <a:t>Общекультурная информация (советы по соблюдению безопасности (что нужно знать, чтобы не попасть в кризисную ситуацию); советы по этикету для жизни в России; информацию о государственных  и народных праздниках, а также праздниках, отмечаемых российскими студентами; список достопримечательностей города)</a:t>
            </a:r>
          </a:p>
          <a:p>
            <a:endParaRPr lang="ru-RU" dirty="0"/>
          </a:p>
        </p:txBody>
      </p:sp>
      <p:pic>
        <p:nvPicPr>
          <p:cNvPr id="5" name="Рисунок 4" descr="http://tumentoday.ru/media/gallery_images/obuchenie_inostrantsev.jpg"/>
          <p:cNvPicPr/>
          <p:nvPr/>
        </p:nvPicPr>
        <p:blipFill>
          <a:blip r:embed="rId2"/>
          <a:srcRect/>
          <a:stretch>
            <a:fillRect/>
          </a:stretch>
        </p:blipFill>
        <p:spPr bwMode="auto">
          <a:xfrm>
            <a:off x="6019800" y="5373216"/>
            <a:ext cx="2296616" cy="1484784"/>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fld id="{725C68B6-61C2-468F-89AB-4B9F7531AA68}" type="slidenum">
              <a:rPr lang="ru-RU" smtClean="0"/>
              <a:pPr/>
              <a:t>8</a:t>
            </a:fld>
            <a:endParaRPr lang="ru-RU"/>
          </a:p>
        </p:txBody>
      </p:sp>
      <p:sp>
        <p:nvSpPr>
          <p:cNvPr id="7" name="Нижний колонтитул 6"/>
          <p:cNvSpPr>
            <a:spLocks noGrp="1"/>
          </p:cNvSpPr>
          <p:nvPr>
            <p:ph type="ftr" sz="quarter" idx="11"/>
          </p:nvPr>
        </p:nvSpPr>
        <p:spPr>
          <a:xfrm flipV="1">
            <a:off x="3124200" y="6721475"/>
            <a:ext cx="2319536" cy="45719"/>
          </a:xfrm>
        </p:spPr>
        <p:txBody>
          <a:bodyPr/>
          <a:lstStyle/>
          <a:p>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tx2"/>
                </a:solidFill>
              </a:rPr>
              <a:t>Создание системы привлечения иностранных студентов</a:t>
            </a:r>
            <a:endParaRPr lang="ru-RU" dirty="0"/>
          </a:p>
        </p:txBody>
      </p:sp>
      <p:sp>
        <p:nvSpPr>
          <p:cNvPr id="3" name="Содержимое 2"/>
          <p:cNvSpPr>
            <a:spLocks noGrp="1"/>
          </p:cNvSpPr>
          <p:nvPr>
            <p:ph idx="1"/>
          </p:nvPr>
        </p:nvSpPr>
        <p:spPr/>
        <p:txBody>
          <a:bodyPr>
            <a:normAutofit/>
          </a:bodyPr>
          <a:lstStyle/>
          <a:p>
            <a:pPr>
              <a:buNone/>
            </a:pPr>
            <a:r>
              <a:rPr lang="ru-RU" dirty="0" smtClean="0"/>
              <a:t>    </a:t>
            </a:r>
            <a:r>
              <a:rPr lang="ru-RU" sz="4000" b="1" dirty="0" smtClean="0"/>
              <a:t>Использование в образовательном процессе материалов международных семинаров Института педагогики</a:t>
            </a:r>
          </a:p>
          <a:p>
            <a:pPr>
              <a:buNone/>
            </a:pPr>
            <a:r>
              <a:rPr lang="ru-RU" b="1" dirty="0" smtClean="0"/>
              <a:t>    </a:t>
            </a:r>
          </a:p>
          <a:p>
            <a:pPr>
              <a:buNone/>
            </a:pPr>
            <a:endParaRPr lang="ru-RU" dirty="0" smtClean="0"/>
          </a:p>
          <a:p>
            <a:pPr>
              <a:buNone/>
            </a:pPr>
            <a:endParaRPr lang="ru-RU" dirty="0" smtClean="0"/>
          </a:p>
          <a:p>
            <a:pPr>
              <a:buNone/>
            </a:pPr>
            <a:endParaRPr lang="ru-RU" dirty="0"/>
          </a:p>
        </p:txBody>
      </p:sp>
      <p:pic>
        <p:nvPicPr>
          <p:cNvPr id="5" name="Рисунок 4" descr="http://tumentoday.ru/media/gallery_images/obuchenie_inostrantsev.jpg"/>
          <p:cNvPicPr/>
          <p:nvPr/>
        </p:nvPicPr>
        <p:blipFill>
          <a:blip r:embed="rId2"/>
          <a:srcRect/>
          <a:stretch>
            <a:fillRect/>
          </a:stretch>
        </p:blipFill>
        <p:spPr bwMode="auto">
          <a:xfrm>
            <a:off x="5653094" y="5429264"/>
            <a:ext cx="2847996" cy="1295408"/>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fld id="{725C68B6-61C2-468F-89AB-4B9F7531AA68}" type="slidenum">
              <a:rPr lang="ru-RU" smtClean="0"/>
              <a:pPr/>
              <a:t>9</a:t>
            </a:fld>
            <a:endParaRPr lang="ru-RU"/>
          </a:p>
        </p:txBody>
      </p:sp>
      <p:sp>
        <p:nvSpPr>
          <p:cNvPr id="7" name="Нижний колонтитул 6"/>
          <p:cNvSpPr>
            <a:spLocks noGrp="1"/>
          </p:cNvSpPr>
          <p:nvPr>
            <p:ph type="ftr" sz="quarter" idx="11"/>
          </p:nvPr>
        </p:nvSpPr>
        <p:spPr/>
        <p:txBody>
          <a:bodyPr/>
          <a:lstStyle/>
          <a:p>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741</Words>
  <Application>Microsoft Office PowerPoint</Application>
  <PresentationFormat>Экран (4:3)</PresentationFormat>
  <Paragraphs>160</Paragraphs>
  <Slides>22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22</vt:i4>
      </vt:variant>
    </vt:vector>
  </HeadingPairs>
  <TitlesOfParts>
    <vt:vector size="26" baseType="lpstr">
      <vt:lpstr>Arial</vt:lpstr>
      <vt:lpstr>Bookman Old Style</vt:lpstr>
      <vt:lpstr>Calibri</vt:lpstr>
      <vt:lpstr>Тема Office</vt:lpstr>
      <vt:lpstr> Приоритеты и механизмы международного сотрудничества в области подготовки специалистов социальной сферы 22 мая 2018  </vt:lpstr>
      <vt:lpstr>Презентация PowerPoint</vt:lpstr>
      <vt:lpstr>Презентация PowerPoint</vt:lpstr>
      <vt:lpstr>Программа развития Герценовского университета 2020</vt:lpstr>
      <vt:lpstr>Презентация PowerPoint</vt:lpstr>
      <vt:lpstr>Создание системы привлечения иностранных студентов</vt:lpstr>
      <vt:lpstr>Создание системы привлечения иностранных студентов</vt:lpstr>
      <vt:lpstr>Создание системы привлечения иностранных студентов</vt:lpstr>
      <vt:lpstr>Создание системы привлечения иностранных студентов</vt:lpstr>
      <vt:lpstr>Развитие академической мобильности преподавателей и студентов обусловливает необходимость</vt:lpstr>
      <vt:lpstr> Развитие академической мобильности преподавателей и студентов </vt:lpstr>
      <vt:lpstr> Развитие академической мобильности преподавателей и студентов </vt:lpstr>
      <vt:lpstr>GISW</vt:lpstr>
      <vt:lpstr>Глобальный институт социальной работы</vt:lpstr>
      <vt:lpstr>Примеры модулей</vt:lpstr>
      <vt:lpstr>Презентация PowerPoint</vt:lpstr>
      <vt:lpstr>Развитие научно-исследовательских и просветительских программ</vt:lpstr>
      <vt:lpstr>Развитие научно-исследовательских и программ</vt:lpstr>
      <vt:lpstr>Развитие научно-исследовательских и программ</vt:lpstr>
      <vt:lpstr>Вопросы для обсуждения</vt:lpstr>
      <vt:lpstr>Презентация PowerPoint</vt:lpstr>
      <vt:lpstr>Благодарю за внимание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Приоритеты и механизмы международного сотрудничества в области подготовки специалистов социальной сферы 23 мая 2018</dc:title>
  <dc:creator>Admin</dc:creator>
  <cp:lastModifiedBy>Iylia</cp:lastModifiedBy>
  <cp:revision>39</cp:revision>
  <cp:lastPrinted>2018-05-19T06:40:40Z</cp:lastPrinted>
  <dcterms:created xsi:type="dcterms:W3CDTF">2018-05-18T14:52:15Z</dcterms:created>
  <dcterms:modified xsi:type="dcterms:W3CDTF">2018-05-28T15:51:49Z</dcterms:modified>
</cp:coreProperties>
</file>