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82" r:id="rId2"/>
    <p:sldId id="285" r:id="rId3"/>
    <p:sldId id="286" r:id="rId4"/>
    <p:sldId id="260" r:id="rId5"/>
    <p:sldId id="287" r:id="rId6"/>
    <p:sldId id="264" r:id="rId7"/>
    <p:sldId id="283" r:id="rId8"/>
    <p:sldId id="288" r:id="rId9"/>
    <p:sldId id="261" r:id="rId10"/>
    <p:sldId id="262" r:id="rId11"/>
    <p:sldId id="263" r:id="rId12"/>
    <p:sldId id="256" r:id="rId13"/>
    <p:sldId id="289" r:id="rId14"/>
    <p:sldId id="265" r:id="rId15"/>
    <p:sldId id="266" r:id="rId16"/>
    <p:sldId id="267" r:id="rId17"/>
    <p:sldId id="268" r:id="rId18"/>
    <p:sldId id="269" r:id="rId19"/>
    <p:sldId id="257" r:id="rId20"/>
    <p:sldId id="290" r:id="rId21"/>
    <p:sldId id="284" r:id="rId22"/>
    <p:sldId id="271" r:id="rId23"/>
    <p:sldId id="273" r:id="rId24"/>
    <p:sldId id="274" r:id="rId25"/>
    <p:sldId id="270" r:id="rId26"/>
    <p:sldId id="275" r:id="rId27"/>
    <p:sldId id="276" r:id="rId28"/>
    <p:sldId id="277" r:id="rId29"/>
    <p:sldId id="278" r:id="rId30"/>
    <p:sldId id="279" r:id="rId31"/>
    <p:sldId id="291" r:id="rId32"/>
    <p:sldId id="272" r:id="rId33"/>
    <p:sldId id="28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27" autoAdjust="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80400-5314-43D8-8110-BC06F059EC0A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424C02-1DB0-4C51-AF28-32CDFBD456C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зависимость</a:t>
          </a:r>
          <a:endParaRPr lang="ru-RU" dirty="0">
            <a:solidFill>
              <a:schemeClr val="tx1"/>
            </a:solidFill>
          </a:endParaRPr>
        </a:p>
      </dgm:t>
    </dgm:pt>
    <dgm:pt modelId="{279DBE82-FA33-4779-8243-D156C589A8B9}" type="parTrans" cxnId="{8B9BC21A-E553-4DB3-83E2-CF802BF72E4C}">
      <dgm:prSet/>
      <dgm:spPr/>
      <dgm:t>
        <a:bodyPr/>
        <a:lstStyle/>
        <a:p>
          <a:endParaRPr lang="ru-RU"/>
        </a:p>
      </dgm:t>
    </dgm:pt>
    <dgm:pt modelId="{800A41DB-86B0-4D6C-B589-E8C9FF4F59AA}" type="sibTrans" cxnId="{8B9BC21A-E553-4DB3-83E2-CF802BF72E4C}">
      <dgm:prSet/>
      <dgm:spPr/>
      <dgm:t>
        <a:bodyPr/>
        <a:lstStyle/>
        <a:p>
          <a:endParaRPr lang="ru-RU"/>
        </a:p>
      </dgm:t>
    </dgm:pt>
    <dgm:pt modelId="{ABDA9916-470B-420B-B261-F8528B98C02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Бегство от реальности</a:t>
          </a:r>
          <a:endParaRPr lang="ru-RU" dirty="0">
            <a:solidFill>
              <a:schemeClr val="tx1"/>
            </a:solidFill>
          </a:endParaRPr>
        </a:p>
      </dgm:t>
    </dgm:pt>
    <dgm:pt modelId="{7F94B5FB-31A5-475E-9EE7-83FCE9ED2D83}" type="parTrans" cxnId="{D82D3A32-CDC8-4192-99B7-333E8812F696}">
      <dgm:prSet/>
      <dgm:spPr/>
      <dgm:t>
        <a:bodyPr/>
        <a:lstStyle/>
        <a:p>
          <a:endParaRPr lang="ru-RU"/>
        </a:p>
      </dgm:t>
    </dgm:pt>
    <dgm:pt modelId="{20CA4AD4-357A-40B3-83C7-572403993934}" type="sibTrans" cxnId="{D82D3A32-CDC8-4192-99B7-333E8812F696}">
      <dgm:prSet/>
      <dgm:spPr/>
      <dgm:t>
        <a:bodyPr/>
        <a:lstStyle/>
        <a:p>
          <a:endParaRPr lang="ru-RU"/>
        </a:p>
      </dgm:t>
    </dgm:pt>
    <dgm:pt modelId="{8F882577-B104-4D16-9099-FDD69B311ADE}" type="pres">
      <dgm:prSet presAssocID="{4D180400-5314-43D8-8110-BC06F059EC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BA0D8-90FC-4324-87A7-29CBA4F3856F}" type="pres">
      <dgm:prSet presAssocID="{30424C02-1DB0-4C51-AF28-32CDFBD456C4}" presName="arrow" presStyleLbl="node1" presStyleIdx="0" presStyleCnt="2" custRadScaleRad="88437" custRadScaleInc="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4330C-1C02-450B-8BA0-3929FEF522B3}" type="pres">
      <dgm:prSet presAssocID="{ABDA9916-470B-420B-B261-F8528B98C02F}" presName="arrow" presStyleLbl="node1" presStyleIdx="1" presStyleCnt="2" custRadScaleRad="100001" custRadScaleInc="-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BC21A-E553-4DB3-83E2-CF802BF72E4C}" srcId="{4D180400-5314-43D8-8110-BC06F059EC0A}" destId="{30424C02-1DB0-4C51-AF28-32CDFBD456C4}" srcOrd="0" destOrd="0" parTransId="{279DBE82-FA33-4779-8243-D156C589A8B9}" sibTransId="{800A41DB-86B0-4D6C-B589-E8C9FF4F59AA}"/>
    <dgm:cxn modelId="{FC940EB2-9546-46A7-AF69-77F60C218660}" type="presOf" srcId="{4D180400-5314-43D8-8110-BC06F059EC0A}" destId="{8F882577-B104-4D16-9099-FDD69B311ADE}" srcOrd="0" destOrd="0" presId="urn:microsoft.com/office/officeart/2005/8/layout/arrow1"/>
    <dgm:cxn modelId="{D97E9884-1727-47DE-BCF3-DCE4A0F88AA5}" type="presOf" srcId="{30424C02-1DB0-4C51-AF28-32CDFBD456C4}" destId="{13CBA0D8-90FC-4324-87A7-29CBA4F3856F}" srcOrd="0" destOrd="0" presId="urn:microsoft.com/office/officeart/2005/8/layout/arrow1"/>
    <dgm:cxn modelId="{3AFD18C7-4B06-406C-AF4C-E44E17DF3E44}" type="presOf" srcId="{ABDA9916-470B-420B-B261-F8528B98C02F}" destId="{4214330C-1C02-450B-8BA0-3929FEF522B3}" srcOrd="0" destOrd="0" presId="urn:microsoft.com/office/officeart/2005/8/layout/arrow1"/>
    <dgm:cxn modelId="{D82D3A32-CDC8-4192-99B7-333E8812F696}" srcId="{4D180400-5314-43D8-8110-BC06F059EC0A}" destId="{ABDA9916-470B-420B-B261-F8528B98C02F}" srcOrd="1" destOrd="0" parTransId="{7F94B5FB-31A5-475E-9EE7-83FCE9ED2D83}" sibTransId="{20CA4AD4-357A-40B3-83C7-572403993934}"/>
    <dgm:cxn modelId="{9144F376-C26E-4D6A-BCB9-B641ED7E4D05}" type="presParOf" srcId="{8F882577-B104-4D16-9099-FDD69B311ADE}" destId="{13CBA0D8-90FC-4324-87A7-29CBA4F3856F}" srcOrd="0" destOrd="0" presId="urn:microsoft.com/office/officeart/2005/8/layout/arrow1"/>
    <dgm:cxn modelId="{F1DFDCA2-B769-4B1F-BFB9-3D4B90B1D17A}" type="presParOf" srcId="{8F882577-B104-4D16-9099-FDD69B311ADE}" destId="{4214330C-1C02-450B-8BA0-3929FEF522B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61358-C155-4965-9563-A7CE7A6C70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67141A-65D5-4586-B97A-0C0B11BC5BD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</a:rPr>
            <a:t>норма</a:t>
          </a:r>
          <a:endParaRPr lang="ru-RU" b="0" dirty="0">
            <a:solidFill>
              <a:schemeClr val="tx1"/>
            </a:solidFill>
          </a:endParaRPr>
        </a:p>
      </dgm:t>
    </dgm:pt>
    <dgm:pt modelId="{0E698E1B-FFC6-4935-92B5-A5F42768A147}" type="parTrans" cxnId="{500F4720-73A7-4F55-BF00-2E153D374762}">
      <dgm:prSet/>
      <dgm:spPr/>
      <dgm:t>
        <a:bodyPr/>
        <a:lstStyle/>
        <a:p>
          <a:endParaRPr lang="ru-RU"/>
        </a:p>
      </dgm:t>
    </dgm:pt>
    <dgm:pt modelId="{22F7A3E4-2E83-44FE-9F9D-D32401CCA1ED}" type="sibTrans" cxnId="{500F4720-73A7-4F55-BF00-2E153D374762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10734457-A19A-4E2D-86E6-8815BCA9EB5E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акцентуация</a:t>
          </a:r>
          <a:endParaRPr lang="ru-RU" dirty="0">
            <a:solidFill>
              <a:schemeClr val="tx1"/>
            </a:solidFill>
          </a:endParaRPr>
        </a:p>
      </dgm:t>
    </dgm:pt>
    <dgm:pt modelId="{2BAA9EB1-2110-4EC8-91F3-8A1E597BE19F}" type="parTrans" cxnId="{4F6370A2-1A38-4239-B112-18E4E552D390}">
      <dgm:prSet/>
      <dgm:spPr/>
      <dgm:t>
        <a:bodyPr/>
        <a:lstStyle/>
        <a:p>
          <a:endParaRPr lang="ru-RU"/>
        </a:p>
      </dgm:t>
    </dgm:pt>
    <dgm:pt modelId="{AEFD224F-1723-4184-AE0E-6EB858E58DAC}" type="sibTrans" cxnId="{4F6370A2-1A38-4239-B112-18E4E552D390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00024C0E-26B6-4DB0-A665-E7A540A487F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психопатия</a:t>
          </a:r>
          <a:endParaRPr lang="ru-RU" dirty="0">
            <a:solidFill>
              <a:schemeClr val="tx1"/>
            </a:solidFill>
          </a:endParaRPr>
        </a:p>
      </dgm:t>
    </dgm:pt>
    <dgm:pt modelId="{FEAA67CA-CE29-4013-AC25-896FDE8738EB}" type="parTrans" cxnId="{4E660586-C0DC-412D-9014-95233AB4A83D}">
      <dgm:prSet/>
      <dgm:spPr/>
      <dgm:t>
        <a:bodyPr/>
        <a:lstStyle/>
        <a:p>
          <a:endParaRPr lang="ru-RU"/>
        </a:p>
      </dgm:t>
    </dgm:pt>
    <dgm:pt modelId="{52E6A339-4C91-4FAC-AADB-2C3F0B985E90}" type="sibTrans" cxnId="{4E660586-C0DC-412D-9014-95233AB4A83D}">
      <dgm:prSet/>
      <dgm:spPr/>
      <dgm:t>
        <a:bodyPr/>
        <a:lstStyle/>
        <a:p>
          <a:endParaRPr lang="ru-RU"/>
        </a:p>
      </dgm:t>
    </dgm:pt>
    <dgm:pt modelId="{0AD53F48-2CBB-470B-8A8C-BBE30C3FB1C7}" type="pres">
      <dgm:prSet presAssocID="{54661358-C155-4965-9563-A7CE7A6C70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6AE69-C7E7-4DBF-A685-7C8D860D33D9}" type="pres">
      <dgm:prSet presAssocID="{54661358-C155-4965-9563-A7CE7A6C70F2}" presName="dummyMaxCanvas" presStyleCnt="0">
        <dgm:presLayoutVars/>
      </dgm:prSet>
      <dgm:spPr/>
    </dgm:pt>
    <dgm:pt modelId="{EAC5CEAF-8F7B-471E-A10B-C4E237735FE1}" type="pres">
      <dgm:prSet presAssocID="{54661358-C155-4965-9563-A7CE7A6C70F2}" presName="ThreeNodes_1" presStyleLbl="node1" presStyleIdx="0" presStyleCnt="3" custLinFactNeighborX="9270" custLinFactNeighborY="9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BA2A8-6950-4D99-97DB-7A83933E11F0}" type="pres">
      <dgm:prSet presAssocID="{54661358-C155-4965-9563-A7CE7A6C70F2}" presName="ThreeNodes_2" presStyleLbl="node1" presStyleIdx="1" presStyleCnt="3" custLinFactNeighborX="206" custLinFactNeighborY="1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2A7AB-9B64-424E-B96C-2740EE65EB44}" type="pres">
      <dgm:prSet presAssocID="{54661358-C155-4965-9563-A7CE7A6C70F2}" presName="ThreeNodes_3" presStyleLbl="node1" presStyleIdx="2" presStyleCnt="3" custLinFactNeighborX="-9064" custLinFactNeighborY="-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E38B6-E218-4939-837B-95DC215B7353}" type="pres">
      <dgm:prSet presAssocID="{54661358-C155-4965-9563-A7CE7A6C70F2}" presName="ThreeConn_1-2" presStyleLbl="fgAccFollowNode1" presStyleIdx="0" presStyleCnt="2" custLinFactNeighborX="69748" custLinFactNeighborY="-1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4AE4B-ADA6-47CC-9F27-BDC1A6C4ED28}" type="pres">
      <dgm:prSet presAssocID="{54661358-C155-4965-9563-A7CE7A6C70F2}" presName="ThreeConn_2-3" presStyleLbl="fgAccFollowNode1" presStyleIdx="1" presStyleCnt="2" custLinFactNeighborX="10388" custLinFactNeighborY="7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E9ED4-E7EB-4A9A-8DCB-E1B45D69A2AF}" type="pres">
      <dgm:prSet presAssocID="{54661358-C155-4965-9563-A7CE7A6C70F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8971B-36C4-4D79-A83E-63CD830CC6C2}" type="pres">
      <dgm:prSet presAssocID="{54661358-C155-4965-9563-A7CE7A6C70F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538D5-8389-4002-BF47-CCC8A8174481}" type="pres">
      <dgm:prSet presAssocID="{54661358-C155-4965-9563-A7CE7A6C70F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173EE-2698-437E-8E1D-4011462F211A}" type="presOf" srcId="{00024C0E-26B6-4DB0-A665-E7A540A487FE}" destId="{195538D5-8389-4002-BF47-CCC8A8174481}" srcOrd="1" destOrd="0" presId="urn:microsoft.com/office/officeart/2005/8/layout/vProcess5"/>
    <dgm:cxn modelId="{492E3C6A-BCBF-4CE9-9832-C89DBB40E444}" type="presOf" srcId="{00024C0E-26B6-4DB0-A665-E7A540A487FE}" destId="{C892A7AB-9B64-424E-B96C-2740EE65EB44}" srcOrd="0" destOrd="0" presId="urn:microsoft.com/office/officeart/2005/8/layout/vProcess5"/>
    <dgm:cxn modelId="{4F6370A2-1A38-4239-B112-18E4E552D390}" srcId="{54661358-C155-4965-9563-A7CE7A6C70F2}" destId="{10734457-A19A-4E2D-86E6-8815BCA9EB5E}" srcOrd="1" destOrd="0" parTransId="{2BAA9EB1-2110-4EC8-91F3-8A1E597BE19F}" sibTransId="{AEFD224F-1723-4184-AE0E-6EB858E58DAC}"/>
    <dgm:cxn modelId="{262BCF85-85A6-4D09-BD64-E3F688C0D7F0}" type="presOf" srcId="{22F7A3E4-2E83-44FE-9F9D-D32401CCA1ED}" destId="{A10E38B6-E218-4939-837B-95DC215B7353}" srcOrd="0" destOrd="0" presId="urn:microsoft.com/office/officeart/2005/8/layout/vProcess5"/>
    <dgm:cxn modelId="{7B73DD03-3517-4F19-9453-E137EA66A6A4}" type="presOf" srcId="{6B67141A-65D5-4586-B97A-0C0B11BC5BD5}" destId="{EAC5CEAF-8F7B-471E-A10B-C4E237735FE1}" srcOrd="0" destOrd="0" presId="urn:microsoft.com/office/officeart/2005/8/layout/vProcess5"/>
    <dgm:cxn modelId="{500F4720-73A7-4F55-BF00-2E153D374762}" srcId="{54661358-C155-4965-9563-A7CE7A6C70F2}" destId="{6B67141A-65D5-4586-B97A-0C0B11BC5BD5}" srcOrd="0" destOrd="0" parTransId="{0E698E1B-FFC6-4935-92B5-A5F42768A147}" sibTransId="{22F7A3E4-2E83-44FE-9F9D-D32401CCA1ED}"/>
    <dgm:cxn modelId="{D584355B-9145-4BD4-AD5D-7E8271BA8A1D}" type="presOf" srcId="{10734457-A19A-4E2D-86E6-8815BCA9EB5E}" destId="{20C8971B-36C4-4D79-A83E-63CD830CC6C2}" srcOrd="1" destOrd="0" presId="urn:microsoft.com/office/officeart/2005/8/layout/vProcess5"/>
    <dgm:cxn modelId="{8D632B9C-8686-43E0-8CCC-47AF5262C8E7}" type="presOf" srcId="{54661358-C155-4965-9563-A7CE7A6C70F2}" destId="{0AD53F48-2CBB-470B-8A8C-BBE30C3FB1C7}" srcOrd="0" destOrd="0" presId="urn:microsoft.com/office/officeart/2005/8/layout/vProcess5"/>
    <dgm:cxn modelId="{0FD4AF1E-F9B8-46A8-9405-E8B981A0A974}" type="presOf" srcId="{10734457-A19A-4E2D-86E6-8815BCA9EB5E}" destId="{F60BA2A8-6950-4D99-97DB-7A83933E11F0}" srcOrd="0" destOrd="0" presId="urn:microsoft.com/office/officeart/2005/8/layout/vProcess5"/>
    <dgm:cxn modelId="{2CD65FD0-5628-4162-900A-EC5915557E01}" type="presOf" srcId="{AEFD224F-1723-4184-AE0E-6EB858E58DAC}" destId="{0424AE4B-ADA6-47CC-9F27-BDC1A6C4ED28}" srcOrd="0" destOrd="0" presId="urn:microsoft.com/office/officeart/2005/8/layout/vProcess5"/>
    <dgm:cxn modelId="{C7089A46-DB35-4BC8-A7B1-98C6467CC615}" type="presOf" srcId="{6B67141A-65D5-4586-B97A-0C0B11BC5BD5}" destId="{CCCE9ED4-E7EB-4A9A-8DCB-E1B45D69A2AF}" srcOrd="1" destOrd="0" presId="urn:microsoft.com/office/officeart/2005/8/layout/vProcess5"/>
    <dgm:cxn modelId="{4E660586-C0DC-412D-9014-95233AB4A83D}" srcId="{54661358-C155-4965-9563-A7CE7A6C70F2}" destId="{00024C0E-26B6-4DB0-A665-E7A540A487FE}" srcOrd="2" destOrd="0" parTransId="{FEAA67CA-CE29-4013-AC25-896FDE8738EB}" sibTransId="{52E6A339-4C91-4FAC-AADB-2C3F0B985E90}"/>
    <dgm:cxn modelId="{AD6129BD-F10A-4C03-B8FF-B614E8C55B80}" type="presParOf" srcId="{0AD53F48-2CBB-470B-8A8C-BBE30C3FB1C7}" destId="{2046AE69-C7E7-4DBF-A685-7C8D860D33D9}" srcOrd="0" destOrd="0" presId="urn:microsoft.com/office/officeart/2005/8/layout/vProcess5"/>
    <dgm:cxn modelId="{81955388-14A0-40A6-B7BB-63160A2BCC30}" type="presParOf" srcId="{0AD53F48-2CBB-470B-8A8C-BBE30C3FB1C7}" destId="{EAC5CEAF-8F7B-471E-A10B-C4E237735FE1}" srcOrd="1" destOrd="0" presId="urn:microsoft.com/office/officeart/2005/8/layout/vProcess5"/>
    <dgm:cxn modelId="{9FAAAB4E-9368-4F21-B2EF-7010E9043DD1}" type="presParOf" srcId="{0AD53F48-2CBB-470B-8A8C-BBE30C3FB1C7}" destId="{F60BA2A8-6950-4D99-97DB-7A83933E11F0}" srcOrd="2" destOrd="0" presId="urn:microsoft.com/office/officeart/2005/8/layout/vProcess5"/>
    <dgm:cxn modelId="{202830A8-CF4B-476A-9487-006E290F4F85}" type="presParOf" srcId="{0AD53F48-2CBB-470B-8A8C-BBE30C3FB1C7}" destId="{C892A7AB-9B64-424E-B96C-2740EE65EB44}" srcOrd="3" destOrd="0" presId="urn:microsoft.com/office/officeart/2005/8/layout/vProcess5"/>
    <dgm:cxn modelId="{1A4E2472-03E5-4DDA-9BDE-7C5E487CA9DF}" type="presParOf" srcId="{0AD53F48-2CBB-470B-8A8C-BBE30C3FB1C7}" destId="{A10E38B6-E218-4939-837B-95DC215B7353}" srcOrd="4" destOrd="0" presId="urn:microsoft.com/office/officeart/2005/8/layout/vProcess5"/>
    <dgm:cxn modelId="{9D6107F5-2875-42BE-91E0-7DF9641B3BB5}" type="presParOf" srcId="{0AD53F48-2CBB-470B-8A8C-BBE30C3FB1C7}" destId="{0424AE4B-ADA6-47CC-9F27-BDC1A6C4ED28}" srcOrd="5" destOrd="0" presId="urn:microsoft.com/office/officeart/2005/8/layout/vProcess5"/>
    <dgm:cxn modelId="{32E0C731-2853-408E-8119-D63C52DFD354}" type="presParOf" srcId="{0AD53F48-2CBB-470B-8A8C-BBE30C3FB1C7}" destId="{CCCE9ED4-E7EB-4A9A-8DCB-E1B45D69A2AF}" srcOrd="6" destOrd="0" presId="urn:microsoft.com/office/officeart/2005/8/layout/vProcess5"/>
    <dgm:cxn modelId="{AF533AB7-C207-4A30-BA67-D72B5846A45C}" type="presParOf" srcId="{0AD53F48-2CBB-470B-8A8C-BBE30C3FB1C7}" destId="{20C8971B-36C4-4D79-A83E-63CD830CC6C2}" srcOrd="7" destOrd="0" presId="urn:microsoft.com/office/officeart/2005/8/layout/vProcess5"/>
    <dgm:cxn modelId="{A5084612-F56E-4D46-B7C2-C1E1568CECBB}" type="presParOf" srcId="{0AD53F48-2CBB-470B-8A8C-BBE30C3FB1C7}" destId="{195538D5-8389-4002-BF47-CCC8A817448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62FC-3435-4C99-A860-EBAE4084A98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E8257-0263-4E88-B5FD-F901CC06F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75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8257-0263-4E88-B5FD-F901CC06FBB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BB5-094C-4403-BCF9-A98F06F4C64B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73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41BB-5912-4C9C-B6DE-C1134E9A7BEB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802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A51-A81A-4741-A1ED-80EB05E1FF2A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16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13BE-C166-46DF-A322-49FEBA1BDA47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71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0C98-1E2B-47D7-B664-5EEFA1EF9E18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83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7E2E-7882-4E1C-81CE-4BA3C8A73298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8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53B2-2193-4A0E-BC6F-B18EAC7B92AD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14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1AF-79B3-4F85-AEE5-45C1653A65AE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49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84D7-1B79-428B-8FFC-151B8AD1A620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31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19D6-307C-4047-BE14-6C714CEBF4DF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2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E09-9BBA-4E75-BED4-D45764D403D6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4D6B-416A-47D7-8E17-418AB9212AE5}" type="datetime1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A9EA-F021-4321-96ED-958AF3A42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8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825911"/>
            <a:ext cx="9144000" cy="2611770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atin typeface="+mn-lt"/>
                <a:cs typeface="Arial" panose="020B0604020202020204" pitchFamily="34" charset="0"/>
              </a:rPr>
              <a:t>Профилактика и раннее выявление незаконного потребления наркотических средств и психотропных </a:t>
            </a:r>
            <a:r>
              <a:rPr lang="ru-RU" sz="4000" b="1" dirty="0" smtClean="0">
                <a:latin typeface="+mn-lt"/>
                <a:cs typeface="Arial" panose="020B0604020202020204" pitchFamily="34" charset="0"/>
              </a:rPr>
              <a:t>веществ в молодежной среде</a:t>
            </a:r>
            <a:endParaRPr lang="ru-RU" b="1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endParaRPr lang="ru-RU" b="1" dirty="0" smtClean="0"/>
          </a:p>
          <a:p>
            <a:r>
              <a:rPr lang="ru-RU" sz="3600" dirty="0" smtClean="0"/>
              <a:t>Личностно-характерологические </a:t>
            </a:r>
            <a:r>
              <a:rPr lang="ru-RU" sz="3600" dirty="0"/>
              <a:t>особенности аддиктивной личности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85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1" y="388875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Базисные характеристики зависимой личности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4689054"/>
              </p:ext>
            </p:extLst>
          </p:nvPr>
        </p:nvGraphicFramePr>
        <p:xfrm>
          <a:off x="838200" y="192881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1097" y="18730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hello_html_6cbcb7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47793" y="3451080"/>
            <a:ext cx="923925" cy="128587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6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Бегство от реальности по </a:t>
            </a:r>
            <a:r>
              <a:rPr lang="ru-RU" b="1" dirty="0" err="1" smtClean="0"/>
              <a:t>Пезешкиану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402826" y="4183125"/>
            <a:ext cx="1450974" cy="1524132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>
            <a:off x="5383161" y="2374490"/>
            <a:ext cx="1425678" cy="1504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82181" y="3258893"/>
            <a:ext cx="1450974" cy="1524132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058845" y="3268224"/>
            <a:ext cx="1450974" cy="1524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4600" y="1858536"/>
            <a:ext cx="1238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тело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640" y="3722072"/>
            <a:ext cx="1621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работу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8999" y="5749947"/>
            <a:ext cx="1980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контакты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6332" y="3768680"/>
            <a:ext cx="209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фантазии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4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Мотивация употребления ПАВ</a:t>
            </a:r>
            <a:endParaRPr lang="ru-RU" b="1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307939" y="2708478"/>
            <a:ext cx="2916820" cy="1030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Атарактическая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828570" y="2708477"/>
            <a:ext cx="2880168" cy="10320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Субмиссивная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2558005" y="4409955"/>
            <a:ext cx="2835798" cy="114589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Гедонистическая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8335702" y="2720051"/>
            <a:ext cx="2741271" cy="1032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Псевдокультурная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6738394" y="4435033"/>
            <a:ext cx="2799145" cy="1074517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 </a:t>
            </a:r>
            <a:r>
              <a:rPr lang="ru-RU" sz="2400" b="1" dirty="0" err="1" smtClean="0">
                <a:solidFill>
                  <a:schemeClr val="tx1"/>
                </a:solidFill>
              </a:rPr>
              <a:t>гиперактивацией</a:t>
            </a:r>
            <a:r>
              <a:rPr lang="ru-RU" sz="2400" b="1" dirty="0" smtClean="0">
                <a:solidFill>
                  <a:schemeClr val="tx1"/>
                </a:solidFill>
              </a:rPr>
              <a:t> поведения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7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49774" y="1736201"/>
            <a:ext cx="10515600" cy="4209267"/>
          </a:xfrm>
        </p:spPr>
        <p:txBody>
          <a:bodyPr anchor="ctr"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Для </a:t>
            </a:r>
            <a:r>
              <a:rPr lang="ru-RU" sz="4000" dirty="0" err="1" smtClean="0"/>
              <a:t>аддиктивных</a:t>
            </a:r>
            <a:r>
              <a:rPr lang="ru-RU" sz="4000" dirty="0" smtClean="0"/>
              <a:t> личностей как правило характерными являются </a:t>
            </a:r>
            <a:r>
              <a:rPr lang="ru-RU" sz="4000" b="1" dirty="0" smtClean="0"/>
              <a:t>гедонистическая</a:t>
            </a:r>
            <a:r>
              <a:rPr lang="ru-RU" sz="4000" dirty="0" smtClean="0"/>
              <a:t> мотивация употребления </a:t>
            </a:r>
            <a:r>
              <a:rPr lang="ru-RU" sz="4000" dirty="0" err="1" smtClean="0"/>
              <a:t>психоактивных</a:t>
            </a:r>
            <a:r>
              <a:rPr lang="ru-RU" sz="4000" dirty="0" smtClean="0"/>
              <a:t> веществ и мотивация </a:t>
            </a:r>
            <a:r>
              <a:rPr lang="ru-RU" sz="4000" b="1" dirty="0" smtClean="0"/>
              <a:t>с </a:t>
            </a:r>
            <a:r>
              <a:rPr lang="ru-RU" sz="4000" b="1" dirty="0" err="1" smtClean="0"/>
              <a:t>гиперактивацией</a:t>
            </a:r>
            <a:r>
              <a:rPr lang="ru-RU" sz="4000" b="1" dirty="0" smtClean="0"/>
              <a:t> поведения</a:t>
            </a:r>
            <a:endParaRPr lang="ru-RU" sz="4000" b="1" dirty="0"/>
          </a:p>
        </p:txBody>
      </p:sp>
      <p:sp>
        <p:nvSpPr>
          <p:cNvPr id="5" name="Заголовок 16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Мотивация употребления ПАВ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551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Гедонистическая мотивация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Получение </a:t>
            </a:r>
            <a:r>
              <a:rPr lang="ru-RU" sz="3200" dirty="0"/>
              <a:t>удовлетворения, </a:t>
            </a:r>
            <a:r>
              <a:rPr lang="ru-RU" sz="3200" dirty="0" smtClean="0"/>
              <a:t>испытание </a:t>
            </a:r>
            <a:r>
              <a:rPr lang="ru-RU" sz="3200" dirty="0"/>
              <a:t>чувства радости от приема опьяняющих веществ на фоне обычно ровного настроения.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7737" y="3310404"/>
            <a:ext cx="2472724" cy="3160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0155" y="3336207"/>
            <a:ext cx="2235531" cy="309962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8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Мотивация с </a:t>
            </a:r>
            <a:r>
              <a:rPr lang="ru-RU" b="1" dirty="0" err="1" smtClean="0"/>
              <a:t>гиперактивацией</a:t>
            </a:r>
            <a:r>
              <a:rPr lang="ru-RU" b="1" dirty="0" smtClean="0"/>
              <a:t> поведения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</a:t>
            </a:r>
            <a:r>
              <a:rPr lang="ru-RU" sz="3200" dirty="0" smtClean="0"/>
              <a:t>отребность </a:t>
            </a:r>
            <a:r>
              <a:rPr lang="ru-RU" sz="3200" dirty="0"/>
              <a:t>вывести себя из состояния пассивности, безразличия, апатии и бездействия с помощью веществ, провоцирующих необычную, запредельную живость реакции и активность </a:t>
            </a:r>
            <a:r>
              <a:rPr lang="ru-RU" sz="3200" b="1" dirty="0"/>
              <a:t>(«допинг»).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3672" y="3777685"/>
            <a:ext cx="4209078" cy="247989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5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/>
              <a:t>Атарактическая</a:t>
            </a:r>
            <a:r>
              <a:rPr lang="ru-RU" b="1" dirty="0" smtClean="0"/>
              <a:t> мотивация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Стремление </a:t>
            </a:r>
            <a:r>
              <a:rPr lang="ru-RU" sz="3200" dirty="0"/>
              <a:t>применить какое-либо </a:t>
            </a:r>
            <a:r>
              <a:rPr lang="ru-RU" sz="3200" dirty="0" err="1"/>
              <a:t>психоактивное</a:t>
            </a:r>
            <a:r>
              <a:rPr lang="ru-RU" sz="3200" dirty="0"/>
              <a:t> вещество с целью смягчения или устранения явлений эмоционального дискомфорта </a:t>
            </a:r>
            <a:r>
              <a:rPr lang="ru-RU" sz="3200" b="1" dirty="0"/>
              <a:t>(«лекарство»).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2724" y="3371814"/>
            <a:ext cx="4679945" cy="308816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73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/>
              <a:t>Субмиссивная</a:t>
            </a:r>
            <a:r>
              <a:rPr lang="ru-RU" b="1" dirty="0" smtClean="0"/>
              <a:t> мотивация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Неспособность </a:t>
            </a:r>
            <a:r>
              <a:rPr lang="ru-RU" sz="3200" dirty="0"/>
              <a:t>человека отказаться от предлагаемого окружающими алкоголя или наркотика.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290" y="2872972"/>
            <a:ext cx="3071770" cy="329241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3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/>
              <a:t>Псевдокультурная</a:t>
            </a:r>
            <a:r>
              <a:rPr lang="ru-RU" b="1" dirty="0" smtClean="0"/>
              <a:t> мотивация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О</a:t>
            </a:r>
            <a:r>
              <a:rPr lang="ru-RU" sz="3200" dirty="0" smtClean="0"/>
              <a:t>сновывается </a:t>
            </a:r>
            <a:r>
              <a:rPr lang="ru-RU" sz="3200" dirty="0"/>
              <a:t>на мировоззренческих установках и эстетических пристрастиях личности (причастность к кругу избранных).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751" y="3390316"/>
            <a:ext cx="3779080" cy="29212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процесс 23"/>
          <p:cNvSpPr/>
          <p:nvPr/>
        </p:nvSpPr>
        <p:spPr>
          <a:xfrm>
            <a:off x="1495062" y="2050648"/>
            <a:ext cx="9051403" cy="76393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95063" y="3393312"/>
            <a:ext cx="9051403" cy="76393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469984" y="4803493"/>
            <a:ext cx="9051403" cy="76393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5842535" y="2826048"/>
            <a:ext cx="2680" cy="5537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84" y="2179774"/>
            <a:ext cx="424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Зона повышенного настроения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9796" y="3536247"/>
            <a:ext cx="348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Зона ровного настроения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406" y="4925625"/>
            <a:ext cx="423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Зона пониженного настроения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937" y="2846853"/>
            <a:ext cx="387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Гедонистическая мотивация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5881" y="4240209"/>
            <a:ext cx="373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Атарактическая мотивация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4" y="424030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Разница между гедонистической и </a:t>
            </a:r>
            <a:r>
              <a:rPr lang="ru-RU" b="1" dirty="0" err="1" smtClean="0"/>
              <a:t>атарактической</a:t>
            </a:r>
            <a:r>
              <a:rPr lang="ru-RU" b="1" dirty="0" smtClean="0"/>
              <a:t> мотивацией 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822066" y="4190035"/>
            <a:ext cx="0" cy="5787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1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marL="809625" indent="-450850">
              <a:lnSpc>
                <a:spcPct val="150000"/>
              </a:lnSpc>
              <a:buAutoNum type="arabicPeriod"/>
            </a:pPr>
            <a:r>
              <a:rPr lang="ru-RU" dirty="0" smtClean="0"/>
              <a:t>Понятие зависимости или </a:t>
            </a:r>
            <a:r>
              <a:rPr lang="ru-RU" dirty="0" err="1" smtClean="0"/>
              <a:t>аддикции</a:t>
            </a:r>
            <a:endParaRPr lang="ru-RU" dirty="0" smtClean="0"/>
          </a:p>
          <a:p>
            <a:pPr marL="809625" indent="-450850">
              <a:lnSpc>
                <a:spcPct val="150000"/>
              </a:lnSpc>
              <a:buAutoNum type="arabicPeriod"/>
            </a:pPr>
            <a:r>
              <a:rPr lang="ru-RU" dirty="0" err="1" smtClean="0"/>
              <a:t>Аддиктивный</a:t>
            </a:r>
            <a:r>
              <a:rPr lang="ru-RU" dirty="0" smtClean="0"/>
              <a:t>  и </a:t>
            </a:r>
            <a:r>
              <a:rPr lang="ru-RU" dirty="0" err="1" smtClean="0"/>
              <a:t>патохарактерологический</a:t>
            </a:r>
            <a:r>
              <a:rPr lang="ru-RU" dirty="0" smtClean="0"/>
              <a:t> типы поведения</a:t>
            </a:r>
          </a:p>
          <a:p>
            <a:pPr marL="809625" indent="-450850">
              <a:lnSpc>
                <a:spcPct val="150000"/>
              </a:lnSpc>
              <a:buAutoNum type="arabicPeriod"/>
            </a:pPr>
            <a:r>
              <a:rPr lang="ru-RU" dirty="0" smtClean="0"/>
              <a:t>Мотивация употребления ПАВ*</a:t>
            </a:r>
          </a:p>
          <a:p>
            <a:pPr marL="809625" indent="-450850">
              <a:lnSpc>
                <a:spcPct val="150000"/>
              </a:lnSpc>
              <a:buAutoNum type="arabicPeriod"/>
            </a:pPr>
            <a:r>
              <a:rPr lang="ru-RU" dirty="0" smtClean="0"/>
              <a:t>Личностная </a:t>
            </a:r>
            <a:r>
              <a:rPr lang="ru-RU" dirty="0" err="1" smtClean="0"/>
              <a:t>предиспозиция</a:t>
            </a:r>
            <a:r>
              <a:rPr lang="ru-RU" dirty="0" smtClean="0"/>
              <a:t> (</a:t>
            </a:r>
            <a:r>
              <a:rPr lang="ru-RU" dirty="0" err="1" smtClean="0"/>
              <a:t>патохарактерологическая</a:t>
            </a:r>
            <a:r>
              <a:rPr lang="ru-RU" dirty="0" smtClean="0"/>
              <a:t> основа зависимости) </a:t>
            </a:r>
          </a:p>
          <a:p>
            <a:pPr marL="809625" indent="-450850">
              <a:lnSpc>
                <a:spcPct val="150000"/>
              </a:lnSpc>
              <a:buAutoNum type="arabicPeriod"/>
            </a:pPr>
            <a:r>
              <a:rPr lang="ru-RU" dirty="0" smtClean="0"/>
              <a:t>Особенности семейной ситуации употребляющих</a:t>
            </a:r>
          </a:p>
          <a:p>
            <a:pPr marL="809625" indent="-450850" algn="r">
              <a:lnSpc>
                <a:spcPct val="150000"/>
              </a:lnSpc>
              <a:buNone/>
            </a:pPr>
            <a:r>
              <a:rPr lang="ru-RU" dirty="0" smtClean="0"/>
              <a:t>*</a:t>
            </a:r>
            <a:r>
              <a:rPr lang="ru-RU" sz="2200" dirty="0" smtClean="0"/>
              <a:t>ПАВ здесь и далее – </a:t>
            </a:r>
            <a:r>
              <a:rPr lang="ru-RU" sz="2200" dirty="0" err="1" smtClean="0"/>
              <a:t>психоактивные</a:t>
            </a:r>
            <a:r>
              <a:rPr lang="ru-RU" sz="2200" dirty="0" smtClean="0"/>
              <a:t> вещества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Особенности мотивации употребления ПАВ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1332" y="1478385"/>
          <a:ext cx="10845477" cy="48342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67703"/>
                <a:gridCol w="2820985"/>
                <a:gridCol w="2905246"/>
                <a:gridCol w="2951543"/>
              </a:tblGrid>
              <a:tr h="673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мотивации</a:t>
                      </a:r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Характерный</a:t>
                      </a:r>
                      <a:r>
                        <a:rPr lang="ru-RU" baseline="0" dirty="0" smtClean="0"/>
                        <a:t> т</a:t>
                      </a:r>
                      <a:r>
                        <a:rPr lang="ru-RU" dirty="0" smtClean="0"/>
                        <a:t>ип отклоняющегося</a:t>
                      </a:r>
                      <a:r>
                        <a:rPr lang="ru-RU" baseline="0" dirty="0" smtClean="0"/>
                        <a:t> поведения</a:t>
                      </a:r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Желаемый эффект</a:t>
                      </a:r>
                      <a:endParaRPr lang="ru-RU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Предпочитаемые ПАВ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62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гедонистическая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аддиктивный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Эйфоризирующий</a:t>
                      </a:r>
                      <a:r>
                        <a:rPr lang="ru-RU" sz="1600" dirty="0" smtClean="0"/>
                        <a:t>: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повышение настроения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марихуана, опий, морфин, кодеин, кокаин, ЛСД,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циклодол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эфир, алкоголь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8662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 </a:t>
                      </a:r>
                      <a:r>
                        <a:rPr lang="ru-RU" sz="1600" b="1" dirty="0" err="1" smtClean="0"/>
                        <a:t>гиперактивацией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аддиктивный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Активизирующий: повышение скорости реакции, мышления, речи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марихуана, эфедрин и его производные, кодеин, никотин и кофеин</a:t>
                      </a:r>
                      <a:endParaRPr lang="ru-RU" sz="1600" dirty="0"/>
                    </a:p>
                  </a:txBody>
                  <a:tcPr anchor="ctr"/>
                </a:tc>
              </a:tr>
              <a:tr h="918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Атарактическая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Патохарактерологический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психопатологический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Седдативный</a:t>
                      </a:r>
                      <a:r>
                        <a:rPr lang="ru-RU" sz="1600" dirty="0" smtClean="0"/>
                        <a:t>:</a:t>
                      </a:r>
                    </a:p>
                    <a:p>
                      <a:pPr algn="ctr"/>
                      <a:r>
                        <a:rPr lang="ru-RU" sz="1600" dirty="0" smtClean="0"/>
                        <a:t>Снижение</a:t>
                      </a:r>
                      <a:r>
                        <a:rPr lang="ru-RU" sz="1600" baseline="0" dirty="0" smtClean="0"/>
                        <a:t> страха, тревоги, депрессии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выделяются</a:t>
                      </a:r>
                    </a:p>
                    <a:p>
                      <a:pPr algn="ctr"/>
                      <a:r>
                        <a:rPr lang="ru-RU" sz="1600" dirty="0" smtClean="0"/>
                        <a:t>(любые)</a:t>
                      </a:r>
                      <a:endParaRPr lang="ru-RU" sz="1600" dirty="0"/>
                    </a:p>
                  </a:txBody>
                  <a:tcPr anchor="ctr"/>
                </a:tc>
              </a:tr>
              <a:tr h="6893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Субмиссивная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Патохарактерологический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делинквентный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Соответствие нормам группы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выделяются</a:t>
                      </a:r>
                    </a:p>
                    <a:p>
                      <a:pPr algn="ctr"/>
                      <a:r>
                        <a:rPr lang="ru-RU" sz="1600" dirty="0" smtClean="0"/>
                        <a:t>(любые)</a:t>
                      </a:r>
                    </a:p>
                  </a:txBody>
                  <a:tcPr anchor="ctr"/>
                </a:tc>
              </a:tr>
              <a:tr h="3903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Псевдокультурная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Патохарактерологический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Причастность к кругу избранных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«элитарные» варианты: кокаин, дорогой алкоголь,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экстази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/>
              <a:t>Патохарактерологическая</a:t>
            </a:r>
            <a:r>
              <a:rPr lang="ru-RU" b="1" dirty="0" smtClean="0"/>
              <a:t> основа развития </a:t>
            </a:r>
            <a:r>
              <a:rPr lang="ru-RU" b="1" dirty="0" err="1" smtClean="0"/>
              <a:t>аддикции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498" y="1678328"/>
            <a:ext cx="10515600" cy="401249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 err="1" smtClean="0"/>
              <a:t>Патохарактерологический</a:t>
            </a:r>
            <a:r>
              <a:rPr lang="ru-RU" sz="3200" dirty="0" smtClean="0"/>
              <a:t> тип отклоняющегося поведения – возникающий на основе </a:t>
            </a:r>
            <a:r>
              <a:rPr lang="ru-RU" sz="3200" b="1" dirty="0" smtClean="0"/>
              <a:t>патологических изменений характера</a:t>
            </a:r>
            <a:r>
              <a:rPr lang="ru-RU" sz="3200" dirty="0" smtClean="0"/>
              <a:t>, сформировавшимися в процессе воспитания (акцентуаций и психопатий)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200" dirty="0" smtClean="0"/>
              <a:t>[</a:t>
            </a:r>
            <a:r>
              <a:rPr lang="ru-RU" sz="3200" dirty="0" smtClean="0"/>
              <a:t>Менделевич В.Д. 2016</a:t>
            </a:r>
            <a:r>
              <a:rPr lang="en-US" sz="3200" dirty="0" smtClean="0"/>
              <a:t>]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2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Уровни развития характера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896023318"/>
              </p:ext>
            </p:extLst>
          </p:nvPr>
        </p:nvGraphicFramePr>
        <p:xfrm>
          <a:off x="4723694" y="2096325"/>
          <a:ext cx="6610555" cy="399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39026" y="2349661"/>
            <a:ext cx="2434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Гармоничный вариант </a:t>
            </a:r>
          </a:p>
          <a:p>
            <a:r>
              <a:rPr lang="ru-RU" dirty="0" smtClean="0"/>
              <a:t>без выраженных или </a:t>
            </a:r>
          </a:p>
          <a:p>
            <a:r>
              <a:rPr lang="ru-RU" dirty="0" smtClean="0"/>
              <a:t>«заостренных» черт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36202" y="3507128"/>
            <a:ext cx="3470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Крайний вариант нормы. </a:t>
            </a:r>
          </a:p>
          <a:p>
            <a:pPr algn="ctr"/>
            <a:r>
              <a:rPr lang="ru-RU" dirty="0" smtClean="0"/>
              <a:t>«Заострение» отдельных черт</a:t>
            </a:r>
          </a:p>
          <a:p>
            <a:pPr algn="ctr"/>
            <a:r>
              <a:rPr lang="ru-RU" dirty="0" smtClean="0"/>
              <a:t>с уклонением в дисгармоничное </a:t>
            </a:r>
          </a:p>
          <a:p>
            <a:pPr algn="ctr"/>
            <a:r>
              <a:rPr lang="ru-RU" dirty="0" smtClean="0"/>
              <a:t>развитие характера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2299" y="4896091"/>
            <a:ext cx="3209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Расстройство личности в виде</a:t>
            </a:r>
          </a:p>
          <a:p>
            <a:pPr algn="ctr"/>
            <a:r>
              <a:rPr lang="ru-RU" dirty="0" smtClean="0"/>
              <a:t>дисгармонии черт характера </a:t>
            </a:r>
          </a:p>
          <a:p>
            <a:pPr algn="ctr"/>
            <a:r>
              <a:rPr lang="ru-RU" dirty="0" smtClean="0"/>
              <a:t>и изменением структуры всей </a:t>
            </a:r>
          </a:p>
          <a:p>
            <a:pPr algn="ctr"/>
            <a:r>
              <a:rPr lang="ru-RU" dirty="0" smtClean="0"/>
              <a:t>психической деятельности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3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Определение психопатии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3200" b="1" dirty="0" smtClean="0"/>
              <a:t>«Психопатия</a:t>
            </a:r>
            <a:r>
              <a:rPr lang="ru-RU" altLang="ru-RU" sz="3200" dirty="0" smtClean="0"/>
              <a:t>  — это расстройство личности, которому свойственны специфическая модель поведения и особые черты характера, большинство из которых общество считает негативными».</a:t>
            </a:r>
          </a:p>
          <a:p>
            <a:pPr algn="r">
              <a:buNone/>
            </a:pPr>
            <a:r>
              <a:rPr lang="en-US" altLang="ru-RU" dirty="0" smtClean="0"/>
              <a:t>[</a:t>
            </a:r>
            <a:r>
              <a:rPr lang="ru-RU" altLang="ru-RU" dirty="0" smtClean="0"/>
              <a:t>Р. </a:t>
            </a:r>
            <a:r>
              <a:rPr lang="ru-RU" altLang="ru-RU" dirty="0" err="1" smtClean="0"/>
              <a:t>Хаэр</a:t>
            </a:r>
            <a:r>
              <a:rPr lang="ru-RU" altLang="ru-RU" dirty="0" smtClean="0"/>
              <a:t> , Лишенные совести,</a:t>
            </a:r>
            <a:r>
              <a:rPr lang="en-US" altLang="ru-RU" dirty="0" smtClean="0"/>
              <a:t> 2007]</a:t>
            </a:r>
            <a:endParaRPr lang="ru-RU" alt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AF22EF-F432-4568-B4BA-82531312E7EA}" type="slidenum"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pPr eaLnBrk="1" hangingPunct="1"/>
              <a:t>23</a:t>
            </a:fld>
            <a:endParaRPr lang="ru-RU" altLang="ru-RU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altLang="ru-RU" b="1" dirty="0" smtClean="0"/>
              <a:t>Симптомы психопатии по </a:t>
            </a:r>
            <a:r>
              <a:rPr lang="ru-RU" altLang="ru-RU" b="1" dirty="0" err="1" smtClean="0"/>
              <a:t>Гугенбюль-Крейгу</a:t>
            </a:r>
            <a:endParaRPr lang="ru-RU" alt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0200" indent="-358775">
              <a:buFont typeface="Wingdings 2" panose="05020102010507070707" pitchFamily="18" charset="2"/>
              <a:buNone/>
              <a:defRPr/>
            </a:pPr>
            <a:r>
              <a:rPr lang="ru-RU" sz="2000" b="1" dirty="0" smtClean="0"/>
              <a:t>Первостепенные симптомы (для всех типов):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Неспособность любить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Отсутствие или недостаток чувства нравственности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Отсутствие психического развития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Фоновая депрессия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Хронический фоновый страх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2000" b="1" dirty="0"/>
          </a:p>
          <a:p>
            <a:pPr marL="2870200" indent="-358775">
              <a:buFont typeface="Wingdings 2" panose="05020102010507070707" pitchFamily="18" charset="2"/>
              <a:buNone/>
              <a:defRPr/>
            </a:pPr>
            <a:r>
              <a:rPr lang="ru-RU" sz="2000" b="1" dirty="0"/>
              <a:t>Вторичные симптомы (для некоторых типов):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Отсутствие чувства вины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Отсутствие инсайтов или неумение </a:t>
            </a:r>
            <a:r>
              <a:rPr lang="ru-RU" sz="2000" dirty="0" smtClean="0"/>
              <a:t>ими</a:t>
            </a:r>
            <a:r>
              <a:rPr lang="en-US" sz="2000" dirty="0" smtClean="0"/>
              <a:t> </a:t>
            </a:r>
            <a:r>
              <a:rPr lang="ru-RU" sz="2000" dirty="0" smtClean="0"/>
              <a:t>«пользоваться</a:t>
            </a:r>
            <a:r>
              <a:rPr lang="ru-RU" sz="2000" dirty="0"/>
              <a:t>»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Способность вызывать к себе жалость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Очарование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Асоциальное поведение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Некоторые формы скуки</a:t>
            </a:r>
          </a:p>
          <a:p>
            <a:pPr marL="2870200" indent="-3587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Карьеризм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46105D-476C-4A65-8A9D-D252DBD83E37}" type="slidenum"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pPr eaLnBrk="1" hangingPunct="1"/>
              <a:t>24</a:t>
            </a:fld>
            <a:endParaRPr lang="ru-RU" altLang="ru-RU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482" y="312518"/>
            <a:ext cx="10587100" cy="111117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dirty="0" smtClean="0"/>
              <a:t>Сопоставление </a:t>
            </a:r>
            <a:r>
              <a:rPr lang="ru-RU" sz="3600" b="1" dirty="0"/>
              <a:t>типов акцентуаций характера и типов расстройств личности </a:t>
            </a:r>
            <a:r>
              <a:rPr lang="ru-RU" sz="3600" b="1" dirty="0" smtClean="0"/>
              <a:t>по</a:t>
            </a:r>
            <a:r>
              <a:rPr lang="en-US" sz="3600" b="1" dirty="0" smtClean="0"/>
              <a:t> </a:t>
            </a:r>
            <a:r>
              <a:rPr lang="ru-RU" sz="3600" b="1" dirty="0" smtClean="0"/>
              <a:t>DSM-III-R </a:t>
            </a:r>
            <a:r>
              <a:rPr lang="ru-RU" sz="3600" b="1" dirty="0"/>
              <a:t>[17] и МКБ-10 [14, 23]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3960000"/>
              </p:ext>
            </p:extLst>
          </p:nvPr>
        </p:nvGraphicFramePr>
        <p:xfrm>
          <a:off x="1296365" y="1435262"/>
          <a:ext cx="9653286" cy="5153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566">
                  <a:extLst>
                    <a:ext uri="{9D8B030D-6E8A-4147-A177-3AD203B41FA5}">
                      <a16:colId xmlns="" xmlns:a16="http://schemas.microsoft.com/office/drawing/2014/main" val="558740684"/>
                    </a:ext>
                  </a:extLst>
                </a:gridCol>
                <a:gridCol w="3418981">
                  <a:extLst>
                    <a:ext uri="{9D8B030D-6E8A-4147-A177-3AD203B41FA5}">
                      <a16:colId xmlns="" xmlns:a16="http://schemas.microsoft.com/office/drawing/2014/main" val="3185712448"/>
                    </a:ext>
                  </a:extLst>
                </a:gridCol>
                <a:gridCol w="3136739">
                  <a:extLst>
                    <a:ext uri="{9D8B030D-6E8A-4147-A177-3AD203B41FA5}">
                      <a16:colId xmlns="" xmlns:a16="http://schemas.microsoft.com/office/drawing/2014/main" val="4099003160"/>
                    </a:ext>
                  </a:extLst>
                </a:gridCol>
              </a:tblGrid>
              <a:tr h="6699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Типы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акцентуаций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характера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Типы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акцентуированных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личностей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Personality disorders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DSM-III-R, ICD-10)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8646116"/>
                  </a:ext>
                </a:extLst>
              </a:tr>
              <a:tr h="44112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Гипертимный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Циклоидный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Эмоционально-лабильный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Сенситивный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Психастенический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Шизоидный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Паранойяльный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Эпилептоидный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Истероидный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Неустойчивый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Конформный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Гипертимический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Аффективно-лабильный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Эмотивный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Тревожный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Педантичный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Интровертированный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Застревающий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Возбудимый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Демонстративный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Нет аналога </a:t>
                      </a:r>
                      <a:b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Нет аналога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Analogy is absent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Analogy is absent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Analogy is absent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Avoident</a:t>
                      </a: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Obsessive-compulsive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Schizoid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Paranoid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Partially; antisocial, impulsive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Histrionic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Dissocial 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Dependent</a:t>
                      </a:r>
                      <a:endParaRPr lang="ru-RU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7670239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8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4" descr="9f2c5b3e1e5ef0691588b6ee97db31224d7ff7618873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816" y="1821490"/>
            <a:ext cx="1639867" cy="216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5" descr="post-118134-1282117020_thum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36" y="4317356"/>
            <a:ext cx="1470878" cy="178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58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/>
              <a:t>Гипертимные</a:t>
            </a:r>
            <a:r>
              <a:rPr lang="ru-RU" b="1" dirty="0" smtClean="0"/>
              <a:t> черты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608881"/>
            <a:ext cx="8722489" cy="45680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Почти всегда </a:t>
            </a:r>
            <a:r>
              <a:rPr lang="ru-RU" b="1" dirty="0" smtClean="0"/>
              <a:t>приподнятое настроение</a:t>
            </a:r>
            <a:r>
              <a:rPr lang="ru-RU" dirty="0" smtClean="0"/>
              <a:t>, активность, предприимчивость и </a:t>
            </a:r>
            <a:r>
              <a:rPr lang="ru-RU" b="1" dirty="0" smtClean="0"/>
              <a:t>общительность</a:t>
            </a:r>
            <a:r>
              <a:rPr lang="ru-RU" dirty="0" smtClean="0"/>
              <a:t>, разговорчивость, быстрая речь, выразительная мимика. Благодаря хорошей ориентировке в меняющейся ситуации, нередко сперва успешно подымаются по социальной лестнице. Но при этом </a:t>
            </a:r>
            <a:r>
              <a:rPr lang="ru-RU" b="1" dirty="0" smtClean="0"/>
              <a:t>не умеют предвидеть </a:t>
            </a:r>
            <a:r>
              <a:rPr lang="ru-RU" dirty="0" smtClean="0"/>
              <a:t>отдаленные </a:t>
            </a:r>
            <a:r>
              <a:rPr lang="ru-RU" b="1" dirty="0" smtClean="0"/>
              <a:t>последствия</a:t>
            </a:r>
            <a:r>
              <a:rPr lang="ru-RU" dirty="0" smtClean="0"/>
              <a:t> своих действий, чрезмерно радужных надежд, неразборчивости в выборе сотоварищей, склонности к авантюрам. При неудачах не отчаиваются – ищут новое поприще для применения кипучей энергии.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/>
              <a:t>Истероидные</a:t>
            </a:r>
            <a:r>
              <a:rPr lang="ru-RU" b="1" dirty="0" smtClean="0"/>
              <a:t> (демонстративные) черты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825625"/>
            <a:ext cx="857201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Беспредельный </a:t>
            </a:r>
            <a:r>
              <a:rPr lang="ru-RU" b="1" dirty="0" smtClean="0"/>
              <a:t>эгоцентризм</a:t>
            </a:r>
            <a:r>
              <a:rPr lang="ru-RU" dirty="0" smtClean="0"/>
              <a:t>, </a:t>
            </a:r>
            <a:r>
              <a:rPr lang="ru-RU" b="1" dirty="0" smtClean="0"/>
              <a:t>жажда постоянного внимания</a:t>
            </a:r>
            <a:r>
              <a:rPr lang="ru-RU" dirty="0" smtClean="0"/>
              <a:t>. При взрослении социальная адаптация в значительной мере зависит от того, насколько профессия или общественное положение позволяют удовлетворить эту жажду. Претендуют на исключительное положение во всех сферах (семье, любовь, работа). </a:t>
            </a:r>
            <a:r>
              <a:rPr lang="ru-RU" b="1" dirty="0" smtClean="0"/>
              <a:t>Склонны к фантазированию</a:t>
            </a:r>
            <a:r>
              <a:rPr lang="ru-RU" dirty="0" smtClean="0"/>
              <a:t>, выставляющему их в лучшем свете. При этом сами </a:t>
            </a:r>
            <a:r>
              <a:rPr lang="ru-RU" b="1" dirty="0" smtClean="0"/>
              <a:t>искренне верят в свои фантазии</a:t>
            </a:r>
            <a:r>
              <a:rPr lang="ru-RU" dirty="0" smtClean="0"/>
              <a:t>. Оказавшись в роли лидера, </a:t>
            </a:r>
            <a:r>
              <a:rPr lang="ru-RU" dirty="0" err="1" smtClean="0"/>
              <a:t>истероиды</a:t>
            </a:r>
            <a:r>
              <a:rPr lang="ru-RU" dirty="0" smtClean="0"/>
              <a:t> не столько управляют, сколько играют в управление.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D7CCD1-FD50-44B5-B0DB-27745A8ECF4B}" type="slidenum"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pPr eaLnBrk="1" hangingPunct="1"/>
              <a:t>27</a:t>
            </a:fld>
            <a:endParaRPr lang="ru-RU" altLang="ru-RU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Рисунок 9" descr="mihail_bojarskij_i_andrej_mironov_ja_uvazhau_pirata_a_ja_uvazhau_k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7695" y="3788846"/>
            <a:ext cx="1965885" cy="2779786"/>
          </a:xfrm>
          <a:prstGeom prst="rect">
            <a:avLst/>
          </a:prstGeom>
        </p:spPr>
      </p:pic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1321" y="1665789"/>
            <a:ext cx="2349661" cy="2349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38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2" descr="XsSY4h4MxX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80" y="3905732"/>
            <a:ext cx="2261404" cy="226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/>
              <a:t>Эпилептоидные</a:t>
            </a:r>
            <a:r>
              <a:rPr lang="ru-RU" b="1" dirty="0" smtClean="0"/>
              <a:t> черты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825625"/>
            <a:ext cx="8572018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Неторопливы</a:t>
            </a:r>
            <a:r>
              <a:rPr lang="ru-RU" dirty="0" smtClean="0"/>
              <a:t> в движениях, действиях, мыслях. В аффекте способны терять контроль над собой, разразиться потоком брани, наносить побои – в эти моменты медлительность исчезает. С годами может </a:t>
            </a:r>
            <a:r>
              <a:rPr lang="ru-RU" dirty="0" err="1" smtClean="0"/>
              <a:t>проявлятся</a:t>
            </a:r>
            <a:r>
              <a:rPr lang="ru-RU" dirty="0" smtClean="0"/>
              <a:t> «</a:t>
            </a:r>
            <a:r>
              <a:rPr lang="ru-RU" dirty="0" err="1" smtClean="0"/>
              <a:t>гиперсоциальность</a:t>
            </a:r>
            <a:r>
              <a:rPr lang="ru-RU" dirty="0" smtClean="0"/>
              <a:t>» с </a:t>
            </a:r>
            <a:r>
              <a:rPr lang="ru-RU" b="1" dirty="0" smtClean="0"/>
              <a:t>властолюбием</a:t>
            </a:r>
            <a:r>
              <a:rPr lang="ru-RU" dirty="0" smtClean="0"/>
              <a:t>, установлением «своих порядков», нетерпимостью к инакомыслию, </a:t>
            </a:r>
            <a:r>
              <a:rPr lang="ru-RU" b="1" dirty="0" smtClean="0"/>
              <a:t>злопамятностью</a:t>
            </a:r>
            <a:r>
              <a:rPr lang="ru-RU" dirty="0" smtClean="0"/>
              <a:t>. У некоторых особенно выступают мстительность и садистические склонности. В группах стремятся стать властелином, в контактах – подчинить себе других, хотя к вышестоящим часто угодливы, особенно если ждут для себя выгод и поблажек. Педантичная и аккуратны, </a:t>
            </a:r>
            <a:r>
              <a:rPr lang="ru-RU" b="1" dirty="0" smtClean="0"/>
              <a:t>крайне внимательны к деталям</a:t>
            </a:r>
            <a:r>
              <a:rPr lang="ru-RU" dirty="0" smtClean="0"/>
              <a:t>, иногда в ущерб целому.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4B0763-1F0D-4CD2-9089-D4CAB3A06DC2}" type="slidenum"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pPr eaLnBrk="1" hangingPunct="1"/>
              <a:t>28</a:t>
            </a:fld>
            <a:endParaRPr lang="ru-RU" altLang="ru-RU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Рисунок 5" descr="2489279942707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524157" y="1886190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14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2" descr="01-1fdllf_5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23" y="2083443"/>
            <a:ext cx="2430581" cy="155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Сенситивные черты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381124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Повышенная мягкость, </a:t>
            </a:r>
            <a:r>
              <a:rPr lang="ru-RU" b="1" dirty="0" smtClean="0"/>
              <a:t>ранимость</a:t>
            </a:r>
            <a:r>
              <a:rPr lang="ru-RU" dirty="0" smtClean="0"/>
              <a:t> и </a:t>
            </a:r>
            <a:r>
              <a:rPr lang="ru-RU" b="1" dirty="0" smtClean="0"/>
              <a:t>чувствительность</a:t>
            </a:r>
            <a:r>
              <a:rPr lang="ru-RU" dirty="0" smtClean="0"/>
              <a:t>, доброта, мечтательность. Крайне значимыми являются </a:t>
            </a:r>
            <a:r>
              <a:rPr lang="ru-RU" b="1" dirty="0" smtClean="0"/>
              <a:t>отношения с близкими</a:t>
            </a:r>
            <a:r>
              <a:rPr lang="ru-RU" dirty="0" smtClean="0"/>
              <a:t>. В «заостренном» виде может быть свойственна постоянная озабоченность отношением к себе окружающих, </a:t>
            </a:r>
            <a:r>
              <a:rPr lang="ru-RU" b="1" dirty="0" smtClean="0"/>
              <a:t>осторожность и робость</a:t>
            </a:r>
            <a:r>
              <a:rPr lang="ru-RU" dirty="0" smtClean="0"/>
              <a:t> в контактах, переживания из-за комплекса собственной неполноценности. Легко развиваются психогенные депрессии и фобии. Не выносят нарушения правил, законов. Имеют устойчивые принципы и представления о «правильном».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F6EAB7-18B4-4C4B-A55F-2F37C4BF781C}" type="slidenum"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pPr eaLnBrk="1" hangingPunct="1"/>
              <a:t>29</a:t>
            </a:fld>
            <a:endParaRPr lang="ru-RU" altLang="ru-RU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Рисунок 5" descr="goluboy-sche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6904" y="3853405"/>
            <a:ext cx="2062584" cy="2062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2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Понятие зависимости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2075" indent="0" algn="just">
              <a:lnSpc>
                <a:spcPct val="120000"/>
              </a:lnSpc>
              <a:buNone/>
            </a:pPr>
            <a:r>
              <a:rPr lang="ru-RU" sz="2400" dirty="0" smtClean="0"/>
              <a:t>Употребление наркотических веществ и психотропных препаратов принято относить к </a:t>
            </a:r>
            <a:r>
              <a:rPr lang="ru-RU" sz="2400" dirty="0" err="1" smtClean="0"/>
              <a:t>девиантному</a:t>
            </a:r>
            <a:r>
              <a:rPr lang="ru-RU" sz="2400" dirty="0" smtClean="0"/>
              <a:t> поведению, то есть отклоняющемуся от нормы, хотя отношение к данным явлениям разнится в зависимости от социальной группы. В молодежной среде на данный момент зачастую можно наблюдать приравнивание нерегулярного употребления наркотиков к норме. В некотором смысле на территории России к 2000м сформировалась «</a:t>
            </a:r>
            <a:r>
              <a:rPr lang="ru-RU" sz="2400" dirty="0" err="1" smtClean="0"/>
              <a:t>наркокультура</a:t>
            </a:r>
            <a:r>
              <a:rPr lang="ru-RU" sz="2400" dirty="0" smtClean="0"/>
              <a:t>». Сленг, связанный с употреблением наркотиков, шутки на данную тему понятны большей части молодежи. Значительную роль в распространении подобных знаний играют телевидение и ИНТЕРНЕТ. Подобное же пограничное отношение существует к употреблению алкоголя у разных возрастных групп в нашей стране. «Граница» нормы в обоих случаях определяется формированием зависимости.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Шизоидные черты</a:t>
            </a:r>
            <a:endParaRPr lang="ru-RU" b="1" dirty="0"/>
          </a:p>
        </p:txBody>
      </p:sp>
      <p:pic>
        <p:nvPicPr>
          <p:cNvPr id="9" name="Содержимое 8" descr="Mumi-troll_i_kometa_-_glava_dvenadcataya_prodolzhenie_-_Tuve_Yansso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77603" y="2416654"/>
            <a:ext cx="1977162" cy="138226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8D5D3B-1A57-4478-BD7E-74DEBEFC2F13}" type="slidenum"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pPr eaLnBrk="1" hangingPunct="1"/>
              <a:t>30</a:t>
            </a:fld>
            <a:endParaRPr lang="ru-RU" altLang="ru-RU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7929" y="2013995"/>
            <a:ext cx="9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Ондатр</a:t>
            </a:r>
            <a:endParaRPr lang="ru-RU" dirty="0"/>
          </a:p>
        </p:txBody>
      </p:sp>
      <p:pic>
        <p:nvPicPr>
          <p:cNvPr id="11" name="Рисунок 10" descr="crazy-scientist-13002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3262" y="3900668"/>
            <a:ext cx="1395110" cy="2149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101" y="1736203"/>
            <a:ext cx="84147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Замкнутость</a:t>
            </a:r>
            <a:r>
              <a:rPr lang="ru-RU" sz="2400" dirty="0" smtClean="0"/>
              <a:t>, затрудненность эмоциональных контактов, </a:t>
            </a:r>
            <a:r>
              <a:rPr lang="ru-RU" sz="2400" b="1" dirty="0" smtClean="0"/>
              <a:t>нестандартное мышление</a:t>
            </a:r>
            <a:r>
              <a:rPr lang="ru-RU" sz="2400" dirty="0" smtClean="0"/>
              <a:t>, сложности в коммуникациях. Наличие </a:t>
            </a:r>
            <a:r>
              <a:rPr lang="ru-RU" sz="2400" b="1" dirty="0" smtClean="0"/>
              <a:t>собственного внутреннего мира</a:t>
            </a:r>
            <a:r>
              <a:rPr lang="ru-RU" sz="2400" dirty="0" smtClean="0"/>
              <a:t>, предпочитаемого внешнему. Сдержанность в проявлении эмоций, невозмутимость в волнующих ситуациях, хотя умение владеть собою может быть не столько связано с силой воли, сколько со слабостью темперамента. </a:t>
            </a:r>
            <a:r>
              <a:rPr lang="ru-RU" sz="2400" b="1" dirty="0" smtClean="0"/>
              <a:t>Недостаток </a:t>
            </a:r>
            <a:r>
              <a:rPr lang="ru-RU" sz="2400" b="1" dirty="0" err="1" smtClean="0"/>
              <a:t>эмпатии</a:t>
            </a:r>
            <a:r>
              <a:rPr lang="ru-RU" sz="2400" dirty="0" smtClean="0"/>
              <a:t>, способности к сопереживанию. В социальной жизни с возрастом не ослабевает </a:t>
            </a:r>
            <a:r>
              <a:rPr lang="ru-RU" sz="2400" b="1" dirty="0" smtClean="0"/>
              <a:t>юношеский нонконформизм</a:t>
            </a:r>
            <a:r>
              <a:rPr lang="ru-RU" sz="2400" dirty="0" smtClean="0"/>
              <a:t>: склонны искать нешаблонные решения, предпочитают непринятые формы поведения, способны на неожиданные эскапады, без учета вреда, который наносят ими самим себе.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688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15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3200" dirty="0" smtClean="0">
                <a:latin typeface="+mn-lt"/>
              </a:rPr>
              <a:t>«Именно </a:t>
            </a:r>
            <a:r>
              <a:rPr lang="ru-RU" altLang="ru-RU" sz="3200" dirty="0">
                <a:latin typeface="+mn-lt"/>
              </a:rPr>
              <a:t>благодаря </a:t>
            </a:r>
            <a:r>
              <a:rPr lang="ru-RU" altLang="ru-RU" sz="3200" dirty="0" err="1">
                <a:latin typeface="+mn-lt"/>
              </a:rPr>
              <a:t>шизоидам</a:t>
            </a:r>
            <a:r>
              <a:rPr lang="ru-RU" altLang="ru-RU" sz="3200" dirty="0">
                <a:latin typeface="+mn-lt"/>
              </a:rPr>
              <a:t> совершаются «прорывы» в науке. Существует </a:t>
            </a:r>
            <a:r>
              <a:rPr lang="ru-RU" altLang="ru-RU" sz="3200" dirty="0" smtClean="0">
                <a:latin typeface="+mn-lt"/>
              </a:rPr>
              <a:t>такая </a:t>
            </a:r>
            <a:r>
              <a:rPr lang="ru-RU" altLang="ru-RU" sz="3200" dirty="0">
                <a:latin typeface="+mn-lt"/>
              </a:rPr>
              <a:t>теория: наступает такое время, когда в науке кризис, идти как-будто некуда, и вдруг вырастает </a:t>
            </a:r>
            <a:r>
              <a:rPr lang="ru-RU" altLang="ru-RU" sz="3200" dirty="0" err="1">
                <a:latin typeface="+mn-lt"/>
              </a:rPr>
              <a:t>шизоид</a:t>
            </a:r>
            <a:r>
              <a:rPr lang="ru-RU" altLang="ru-RU" sz="3200" dirty="0">
                <a:latin typeface="+mn-lt"/>
              </a:rPr>
              <a:t>, который совершает прорыв в науке, подняв ее на следующую ступень. Вслед за </a:t>
            </a:r>
            <a:r>
              <a:rPr lang="ru-RU" altLang="ru-RU" sz="3200" dirty="0" smtClean="0">
                <a:latin typeface="+mn-lt"/>
              </a:rPr>
              <a:t>этим </a:t>
            </a:r>
            <a:r>
              <a:rPr lang="ru-RU" altLang="ru-RU" sz="3200" dirty="0">
                <a:latin typeface="+mn-lt"/>
              </a:rPr>
              <a:t>вылезают масса активных, деятельных </a:t>
            </a:r>
            <a:r>
              <a:rPr lang="ru-RU" altLang="ru-RU" sz="3200" dirty="0" err="1">
                <a:latin typeface="+mn-lt"/>
              </a:rPr>
              <a:t>циклоидов</a:t>
            </a:r>
            <a:r>
              <a:rPr lang="ru-RU" altLang="ru-RU" sz="3200" dirty="0">
                <a:latin typeface="+mn-lt"/>
              </a:rPr>
              <a:t> и начинают быстро, но поверхностно разрабатывать это открытие, но не в глубину, а в ширину</a:t>
            </a:r>
            <a:r>
              <a:rPr lang="ru-RU" altLang="ru-RU" sz="3200" dirty="0" smtClean="0">
                <a:latin typeface="+mn-lt"/>
              </a:rPr>
              <a:t>».</a:t>
            </a:r>
          </a:p>
          <a:p>
            <a:pPr eaLnBrk="1" hangingPunct="1">
              <a:buNone/>
            </a:pPr>
            <a:endParaRPr lang="ru-RU" altLang="ru-RU" dirty="0"/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8009359" y="5627850"/>
            <a:ext cx="2458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i="1" dirty="0" smtClean="0"/>
              <a:t>[</a:t>
            </a:r>
            <a:r>
              <a:rPr lang="ru-RU" altLang="ru-RU" i="1" dirty="0" smtClean="0"/>
              <a:t>проф</a:t>
            </a:r>
            <a:r>
              <a:rPr lang="ru-RU" altLang="ru-RU" i="1" dirty="0"/>
              <a:t>. В. А. </a:t>
            </a:r>
            <a:r>
              <a:rPr lang="ru-RU" altLang="ru-RU" i="1" dirty="0" err="1" smtClean="0"/>
              <a:t>Точилов</a:t>
            </a:r>
            <a:r>
              <a:rPr lang="en-US" altLang="ru-RU" i="1" dirty="0" smtClean="0"/>
              <a:t>]</a:t>
            </a:r>
            <a:endParaRPr lang="ru-RU" alt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Шизоидные черты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cis_afisha1340116188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3572" b="1996"/>
          <a:stretch>
            <a:fillRect/>
          </a:stretch>
        </p:blipFill>
        <p:spPr bwMode="auto">
          <a:xfrm>
            <a:off x="9600836" y="1956119"/>
            <a:ext cx="1939123" cy="211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Неустойчивые черты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199" y="1825625"/>
            <a:ext cx="872249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Эмоциональная лабильность</a:t>
            </a:r>
            <a:r>
              <a:rPr lang="ru-RU" dirty="0" smtClean="0"/>
              <a:t> и неустойчивое поведение. Отвращение к труду, </a:t>
            </a:r>
            <a:r>
              <a:rPr lang="ru-RU" b="1" dirty="0" smtClean="0"/>
              <a:t>жажда постоянных развлечений</a:t>
            </a:r>
            <a:r>
              <a:rPr lang="ru-RU" dirty="0" smtClean="0"/>
              <a:t>, </a:t>
            </a:r>
            <a:r>
              <a:rPr lang="ru-RU" b="1" dirty="0" smtClean="0"/>
              <a:t>безответственность</a:t>
            </a:r>
            <a:r>
              <a:rPr lang="ru-RU" dirty="0" smtClean="0"/>
              <a:t>. Не отличаются смелостью, лидерами не являются.  Непостоянны в предпочтениях, готовы пробовать любые виды нетрудовой деятельности. </a:t>
            </a:r>
            <a:r>
              <a:rPr lang="ru-RU" b="1" dirty="0" smtClean="0"/>
              <a:t>Не переносят одиночества</a:t>
            </a:r>
            <a:r>
              <a:rPr lang="ru-RU" dirty="0" smtClean="0"/>
              <a:t>, не умеют занять себя сами. Способны к определенным успехам в учебе только под жестким, неусыпным контролем или под влиянием сильной личности. Контроля, в результате, всячески пытаются избежать. </a:t>
            </a:r>
          </a:p>
          <a:p>
            <a:pPr marL="0" indent="0" algn="ctr">
              <a:buNone/>
            </a:pPr>
            <a:r>
              <a:rPr lang="ru-RU" b="1" dirty="0" smtClean="0"/>
              <a:t>Согласно мнению большинства авторов именно неустойчивые подростки представляют  группу риска по употреблению ПАВ.</a:t>
            </a:r>
          </a:p>
          <a:p>
            <a:pPr marL="0" indent="0">
              <a:buNone/>
              <a:tabLst>
                <a:tab pos="0" algn="l"/>
              </a:tabLst>
            </a:pPr>
            <a:endParaRPr lang="ru-RU" dirty="0"/>
          </a:p>
        </p:txBody>
      </p:sp>
      <p:pic>
        <p:nvPicPr>
          <p:cNvPr id="8" name="Рисунок 7" descr="1b17a57621c72e17c349212cc9b184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502" y="4131198"/>
            <a:ext cx="2033286" cy="203328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7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Каковы особенности предрасположенности?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cs typeface="Arial" panose="020B0604020202020204" pitchFamily="34" charset="0"/>
              </a:rPr>
              <a:t>В целом, многие исследователи отмечают: </a:t>
            </a:r>
          </a:p>
          <a:p>
            <a:pPr marL="342900" indent="-342900"/>
            <a:r>
              <a:rPr lang="ru-RU" sz="3200" dirty="0" smtClean="0">
                <a:cs typeface="Arial" panose="020B0604020202020204" pitchFamily="34" charset="0"/>
              </a:rPr>
              <a:t>определенную незрелость личности </a:t>
            </a:r>
          </a:p>
          <a:p>
            <a:pPr marL="342900" indent="-342900"/>
            <a:r>
              <a:rPr lang="ru-RU" sz="3200" dirty="0" smtClean="0">
                <a:cs typeface="Arial" panose="020B0604020202020204" pitchFamily="34" charset="0"/>
              </a:rPr>
              <a:t>несовершенную адаптацию </a:t>
            </a:r>
          </a:p>
          <a:p>
            <a:pPr marL="342900" indent="-342900"/>
            <a:r>
              <a:rPr lang="ru-RU" sz="3200" dirty="0" smtClean="0">
                <a:cs typeface="Arial" panose="020B0604020202020204" pitchFamily="34" charset="0"/>
              </a:rPr>
              <a:t>особый тип поведения – «поиск ощущений».</a:t>
            </a:r>
          </a:p>
          <a:p>
            <a:pPr marL="342900" indent="-342900"/>
            <a:r>
              <a:rPr lang="ru-RU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психический инфантилизм (несамостоятельность принятия решений и действий, неспособность противостоять влиянию извне, пониженная критичность к себе, обидчивость, ранимость).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5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Каковы черты «употребляющего»?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Сочетание противоречивых качеств (самоуверенность – легкая ранимость, развязность – застенчивость, ласковость – жестокость)</a:t>
            </a:r>
          </a:p>
          <a:p>
            <a:pPr lvl="0"/>
            <a:r>
              <a:rPr lang="ru-RU" dirty="0" smtClean="0"/>
              <a:t>Повышенная толерантность к отклоняющемуся поведению</a:t>
            </a:r>
          </a:p>
          <a:p>
            <a:pPr lvl="0"/>
            <a:r>
              <a:rPr lang="ru-RU" dirty="0" smtClean="0"/>
              <a:t>Критичное отношение к традиционным семейным институтам</a:t>
            </a:r>
          </a:p>
          <a:p>
            <a:pPr lvl="0"/>
            <a:r>
              <a:rPr lang="ru-RU" dirty="0" smtClean="0"/>
              <a:t>Относительно сниженная ценность достижений</a:t>
            </a:r>
          </a:p>
          <a:p>
            <a:pPr lvl="0"/>
            <a:r>
              <a:rPr lang="ru-RU" dirty="0" smtClean="0"/>
              <a:t>Сниженная самооценка</a:t>
            </a:r>
          </a:p>
          <a:p>
            <a:pPr lvl="0"/>
            <a:r>
              <a:rPr lang="ru-RU" dirty="0" smtClean="0"/>
              <a:t>Внешний локус контроля («виноваты они, а не я», «все зависит от обстоятельств»)</a:t>
            </a:r>
          </a:p>
          <a:p>
            <a:pPr lvl="0"/>
            <a:r>
              <a:rPr lang="ru-RU" dirty="0" smtClean="0"/>
              <a:t>Относительно повышенная восприимчивость к новым идеям и впечатлениям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Семья и зависимость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498" y="1770925"/>
            <a:ext cx="10515600" cy="4047221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Помимо личной, можно также выделить </a:t>
            </a:r>
            <a:r>
              <a:rPr lang="ru-RU" dirty="0" smtClean="0">
                <a:solidFill>
                  <a:srgbClr val="FF0000"/>
                </a:solidFill>
              </a:rPr>
              <a:t>«семейную» предрасположенность</a:t>
            </a:r>
            <a:r>
              <a:rPr lang="ru-RU" dirty="0" smtClean="0"/>
              <a:t> к употреблению ПАВ, то есть определенные виды воспитания, воздействия родителей и родственников, семейные сценарии, которые повышают риск формирования зависимого поведения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08f3e62dc9edb45d89fa38cd62e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9486" y="3923818"/>
            <a:ext cx="3018696" cy="20197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В.Д. Менделевич предлагает термин </a:t>
            </a:r>
            <a:r>
              <a:rPr lang="ru-RU" b="1" dirty="0" smtClean="0"/>
              <a:t>«</a:t>
            </a:r>
            <a:r>
              <a:rPr lang="ru-RU" b="1" dirty="0" err="1" smtClean="0"/>
              <a:t>наркогенный</a:t>
            </a:r>
            <a:r>
              <a:rPr lang="ru-RU" b="1" dirty="0" smtClean="0"/>
              <a:t> отец»</a:t>
            </a:r>
            <a:r>
              <a:rPr lang="ru-RU" dirty="0" smtClean="0"/>
              <a:t>. Данный типаж включает в себя следующие черты:</a:t>
            </a:r>
          </a:p>
          <a:p>
            <a:pPr marL="266700" indent="-266700"/>
            <a:r>
              <a:rPr lang="ru-RU" dirty="0" smtClean="0"/>
              <a:t>повышенные требования к себе и к своему окружению</a:t>
            </a:r>
          </a:p>
          <a:p>
            <a:pPr marL="266700" indent="-266700"/>
            <a:r>
              <a:rPr lang="ru-RU" dirty="0" smtClean="0"/>
              <a:t> трудоголизм</a:t>
            </a:r>
          </a:p>
          <a:p>
            <a:pPr marL="266700" indent="-266700"/>
            <a:r>
              <a:rPr lang="ru-RU" dirty="0" smtClean="0"/>
              <a:t> нежелание считаться с возрастными, особенностями и ситуативными моментами</a:t>
            </a:r>
          </a:p>
          <a:p>
            <a:pPr marL="266700" indent="-266700"/>
            <a:r>
              <a:rPr lang="ru-RU" dirty="0" smtClean="0"/>
              <a:t> эмоциональная холодность в сочетании с жестокостью</a:t>
            </a:r>
          </a:p>
          <a:p>
            <a:pPr marL="266700" indent="-266700"/>
            <a:r>
              <a:rPr lang="ru-RU" dirty="0" smtClean="0"/>
              <a:t> склонность к конкурентной борьбе</a:t>
            </a:r>
          </a:p>
          <a:p>
            <a:pPr marL="266700" indent="-266700"/>
            <a:r>
              <a:rPr lang="ru-RU" dirty="0" smtClean="0"/>
              <a:t>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 </a:t>
            </a:r>
          </a:p>
          <a:p>
            <a:pPr marL="266700" indent="-266700"/>
            <a:r>
              <a:rPr lang="ru-RU" dirty="0" smtClean="0"/>
              <a:t>общительность, носящая поверхностный характер.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Семья и зависимость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Формирование наркотической зависимости может базироваться на </a:t>
            </a:r>
            <a:r>
              <a:rPr lang="ru-RU" dirty="0" smtClean="0">
                <a:solidFill>
                  <a:srgbClr val="FF0000"/>
                </a:solidFill>
              </a:rPr>
              <a:t>семейном аддиктивном паттерне</a:t>
            </a:r>
            <a:r>
              <a:rPr lang="ru-RU" dirty="0" smtClean="0"/>
              <a:t>. Часто в семьях, где есть наркозависимый аддиктивные формы поведения присущи одному из родителей (в различных вариантах – трудоголизм, сверхценные увлечения, алкогольная зависимость, гемблинг, религиозный фанатизм и т.п.).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Семья и зависимость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04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481" y="1238491"/>
            <a:ext cx="10972800" cy="5254906"/>
          </a:xfrm>
        </p:spPr>
        <p:txBody>
          <a:bodyPr>
            <a:noAutofit/>
          </a:bodyPr>
          <a:lstStyle/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Зависимость является сложным понятием, сочетающим объективные и субъективные факторы. Профилактика заключается в выявлении и предотвращении зависимости на ранних стадиях первых употреблений.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Существует тип отклоняющегося поведения, основанный на формировании зависимости и связанных с ней нарушениях – </a:t>
            </a:r>
            <a:r>
              <a:rPr lang="ru-RU" sz="1800" dirty="0" err="1" smtClean="0"/>
              <a:t>аддиктивный</a:t>
            </a:r>
            <a:r>
              <a:rPr lang="ru-RU" sz="1800" dirty="0" smtClean="0"/>
              <a:t>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Мотивация употребления может быть разной, но с формированием зависимости больше всего связана гедонистическая  и мотивация с </a:t>
            </a:r>
            <a:r>
              <a:rPr lang="ru-RU" sz="1800" dirty="0" err="1" smtClean="0"/>
              <a:t>гиперактивацией</a:t>
            </a:r>
            <a:r>
              <a:rPr lang="ru-RU" sz="1800" dirty="0" smtClean="0"/>
              <a:t>  поведения.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Формированию </a:t>
            </a:r>
            <a:r>
              <a:rPr lang="ru-RU" sz="1800" dirty="0" err="1" smtClean="0"/>
              <a:t>аддиктивного</a:t>
            </a:r>
            <a:r>
              <a:rPr lang="ru-RU" sz="1800" dirty="0" smtClean="0"/>
              <a:t> типа поведения может способствовать наличие определенных черт характера.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Наиболее склонным к формированию зависимости является неустойчивый тип, наименее склонным – сенситивный.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Эпилептоидный</a:t>
            </a:r>
            <a:r>
              <a:rPr lang="ru-RU" sz="1800" dirty="0" smtClean="0"/>
              <a:t> тип характера входит в группу риска ввиду быстрого развития зависимости на органической основе.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Гипертимы</a:t>
            </a:r>
            <a:r>
              <a:rPr lang="ru-RU" sz="1800" dirty="0" smtClean="0"/>
              <a:t> могут употреблять ПАВ, но зависимость у них формируется очень долго.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Псевдокультурная</a:t>
            </a:r>
            <a:r>
              <a:rPr lang="ru-RU" sz="1800" dirty="0" smtClean="0"/>
              <a:t> мотивация более всего характерна для </a:t>
            </a:r>
            <a:r>
              <a:rPr lang="ru-RU" sz="1800" dirty="0" err="1" smtClean="0"/>
              <a:t>истероидов</a:t>
            </a:r>
            <a:r>
              <a:rPr lang="ru-RU" sz="1800" dirty="0" smtClean="0"/>
              <a:t>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Есть определенный набор черт, который не относится к конкретному типу характера, но характеризует зависимую личность в целом.</a:t>
            </a:r>
          </a:p>
          <a:p>
            <a:pPr marL="358775" indent="-3349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Кроме личной предрасположенности, можно также выявить «семейную».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271463" indent="-247650" algn="ctr">
              <a:lnSpc>
                <a:spcPct val="150000"/>
              </a:lnSpc>
              <a:buNone/>
            </a:pPr>
            <a:r>
              <a:rPr lang="ru-RU" sz="3200" b="1" dirty="0" smtClean="0"/>
              <a:t>Целям профилактики будет служить анализ личности, типа характера, особенностей мотивации и семейной ситуации человека, выявление у него черт, определяющих предрасположенность к употреблению и злоупотреблению ПАВ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21529" y="3599727"/>
            <a:ext cx="5914663" cy="23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50275" y="2036867"/>
            <a:ext cx="34636" cy="34553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10264" y="2091650"/>
            <a:ext cx="2034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Отношение </a:t>
            </a:r>
          </a:p>
          <a:p>
            <a:pPr algn="ctr"/>
            <a:r>
              <a:rPr lang="ru-RU" sz="2800" dirty="0" smtClean="0">
                <a:cs typeface="Arial" panose="020B0604020202020204" pitchFamily="34" charset="0"/>
              </a:rPr>
              <a:t>общества:</a:t>
            </a:r>
          </a:p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отклонение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3609" y="3902085"/>
            <a:ext cx="1946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Отношение</a:t>
            </a:r>
          </a:p>
          <a:p>
            <a:pPr algn="ctr"/>
            <a:r>
              <a:rPr lang="ru-RU" sz="2800" dirty="0" smtClean="0">
                <a:cs typeface="Arial" panose="020B0604020202020204" pitchFamily="34" charset="0"/>
              </a:rPr>
              <a:t>общества:</a:t>
            </a:r>
          </a:p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норма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5453" y="2032402"/>
            <a:ext cx="26432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Вещества, легко</a:t>
            </a:r>
          </a:p>
          <a:p>
            <a:pPr algn="ctr"/>
            <a:r>
              <a:rPr lang="ru-RU" sz="2800" dirty="0" smtClean="0">
                <a:cs typeface="Arial" panose="020B0604020202020204" pitchFamily="34" charset="0"/>
              </a:rPr>
              <a:t> вызывающие </a:t>
            </a:r>
          </a:p>
          <a:p>
            <a:pPr algn="ctr"/>
            <a:r>
              <a:rPr lang="ru-RU" sz="2800" dirty="0" smtClean="0">
                <a:cs typeface="Arial" panose="020B0604020202020204" pitchFamily="34" charset="0"/>
              </a:rPr>
              <a:t>привыкание</a:t>
            </a:r>
            <a:endParaRPr lang="ru-RU" sz="2800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8977" y="3899551"/>
            <a:ext cx="23839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Вещества, </a:t>
            </a:r>
          </a:p>
          <a:p>
            <a:pPr algn="ctr"/>
            <a:r>
              <a:rPr lang="ru-RU" sz="2800" dirty="0" smtClean="0">
                <a:cs typeface="Arial" panose="020B0604020202020204" pitchFamily="34" charset="0"/>
              </a:rPr>
              <a:t>относительно </a:t>
            </a:r>
          </a:p>
          <a:p>
            <a:pPr algn="ctr"/>
            <a:r>
              <a:rPr lang="ru-RU" sz="2800" dirty="0" smtClean="0">
                <a:cs typeface="Arial" panose="020B0604020202020204" pitchFamily="34" charset="0"/>
              </a:rPr>
              <a:t>«безопасные»</a:t>
            </a:r>
            <a:endParaRPr lang="ru-RU" sz="2800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562" y="2864910"/>
            <a:ext cx="2494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Зависимость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И степень ее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вероятности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927517" y="300941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Отношение к потреблению ПАВ в обществе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4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Что такое зависимость?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b="1" dirty="0" smtClean="0"/>
              <a:t>В широком смысле </a:t>
            </a:r>
            <a:r>
              <a:rPr lang="ru-RU" dirty="0" smtClean="0"/>
              <a:t>- стремление полагаться на кого-то или что-то в целях получения удовлетворения или адаптации (условно можно говорить о нормальной и чрезмерной зависимости)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 клиническом значении </a:t>
            </a:r>
            <a:r>
              <a:rPr lang="ru-RU" dirty="0" smtClean="0"/>
              <a:t>– патологическое пристрастие к чему-либо (химическим веществам, действиям, людям и т.п.)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3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Признаки зависимости</a:t>
            </a:r>
            <a:br>
              <a:rPr lang="ru-RU" b="1" dirty="0" smtClean="0"/>
            </a:br>
            <a:r>
              <a:rPr lang="ru-RU" sz="3100" b="1" dirty="0" smtClean="0"/>
              <a:t>(для постановки диагноза достаточно наличия 5 из 9)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1792"/>
            <a:ext cx="10515600" cy="4663813"/>
          </a:xfrm>
        </p:spPr>
        <p:txBody>
          <a:bodyPr>
            <a:normAutofit fontScale="40000" lnSpcReduction="20000"/>
          </a:bodyPr>
          <a:lstStyle/>
          <a:p>
            <a:pPr lvl="0"/>
            <a:endParaRPr lang="ru-RU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5100" dirty="0" smtClean="0">
                <a:cs typeface="Arial" panose="020B0604020202020204" pitchFamily="34" charset="0"/>
              </a:rPr>
              <a:t>Неспособность </a:t>
            </a:r>
            <a:r>
              <a:rPr lang="ru-RU" sz="5100" dirty="0">
                <a:cs typeface="Arial" panose="020B0604020202020204" pitchFamily="34" charset="0"/>
              </a:rPr>
              <a:t>принимать решения без советов других людей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>
                <a:cs typeface="Arial" panose="020B0604020202020204" pitchFamily="34" charset="0"/>
              </a:rPr>
              <a:t>Готовность позволять другим принимать важные для него решения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>
                <a:cs typeface="Arial" panose="020B0604020202020204" pitchFamily="34" charset="0"/>
              </a:rPr>
              <a:t>Готовность соглашаться с другими из страха быть отвергнутым, даже при осознании, что они не правы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 smtClean="0">
                <a:cs typeface="Arial" panose="020B0604020202020204" pitchFamily="34" charset="0"/>
              </a:rPr>
              <a:t>Затруднения, </a:t>
            </a:r>
            <a:r>
              <a:rPr lang="ru-RU" sz="5100" dirty="0">
                <a:cs typeface="Arial" panose="020B0604020202020204" pitchFamily="34" charset="0"/>
              </a:rPr>
              <a:t>к</a:t>
            </a:r>
            <a:r>
              <a:rPr lang="ru-RU" sz="5100" dirty="0" smtClean="0">
                <a:cs typeface="Arial" panose="020B0604020202020204" pitchFamily="34" charset="0"/>
              </a:rPr>
              <a:t>огда </a:t>
            </a:r>
            <a:r>
              <a:rPr lang="ru-RU" sz="5100" dirty="0">
                <a:cs typeface="Arial" panose="020B0604020202020204" pitchFamily="34" charset="0"/>
              </a:rPr>
              <a:t>нужно начать какое-то дело самостоятельно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>
                <a:cs typeface="Arial" panose="020B0604020202020204" pitchFamily="34" charset="0"/>
              </a:rPr>
              <a:t>Готовность добровольно идти на выполнение унизительных или неприятных работ с целью приобрести поддержку и любовь окружающих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>
                <a:cs typeface="Arial" panose="020B0604020202020204" pitchFamily="34" charset="0"/>
              </a:rPr>
              <a:t>Плохая переносимость одиночества – готовность предпринимать значительные усилия, чтобы его избежать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>
                <a:cs typeface="Arial" panose="020B0604020202020204" pitchFamily="34" charset="0"/>
              </a:rPr>
              <a:t>Ощущение опустошенности или беспомощности, когда обрывается близкая связь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>
                <a:cs typeface="Arial" panose="020B0604020202020204" pitchFamily="34" charset="0"/>
              </a:rPr>
              <a:t>Охваченность страхом быть отвергнутым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5100" dirty="0">
                <a:cs typeface="Arial" panose="020B0604020202020204" pitchFamily="34" charset="0"/>
              </a:rPr>
              <a:t>Легкая ранимость при малейшей критике или неодобрении со стороны окружающих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970" y="376700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Типы отклоняющегося поведения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600" dirty="0" err="1" smtClean="0">
                <a:cs typeface="Times New Roman" panose="02020603050405020304" pitchFamily="18" charset="0"/>
              </a:rPr>
              <a:t>Аддиктивный</a:t>
            </a:r>
            <a:endParaRPr lang="ru-RU" sz="3600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dirty="0" smtClean="0">
                <a:cs typeface="Times New Roman" panose="02020603050405020304" pitchFamily="18" charset="0"/>
              </a:rPr>
              <a:t>Патохарактерологический</a:t>
            </a:r>
          </a:p>
          <a:p>
            <a:pPr>
              <a:lnSpc>
                <a:spcPct val="110000"/>
              </a:lnSpc>
            </a:pPr>
            <a:r>
              <a:rPr lang="ru-RU" sz="3600" dirty="0" err="1" smtClean="0">
                <a:cs typeface="Times New Roman" panose="02020603050405020304" pitchFamily="18" charset="0"/>
              </a:rPr>
              <a:t>Делинквентный</a:t>
            </a:r>
            <a:endParaRPr lang="ru-RU" sz="3600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dirty="0" smtClean="0">
                <a:cs typeface="Times New Roman" panose="02020603050405020304" pitchFamily="18" charset="0"/>
              </a:rPr>
              <a:t>Психопатологический</a:t>
            </a:r>
          </a:p>
          <a:p>
            <a:pPr>
              <a:lnSpc>
                <a:spcPct val="110000"/>
              </a:lnSpc>
            </a:pPr>
            <a:r>
              <a:rPr lang="ru-RU" sz="3600" dirty="0" smtClean="0">
                <a:cs typeface="Times New Roman" panose="02020603050405020304" pitchFamily="18" charset="0"/>
              </a:rPr>
              <a:t>На основе </a:t>
            </a:r>
            <a:r>
              <a:rPr lang="ru-RU" sz="3600" dirty="0" err="1" smtClean="0">
                <a:cs typeface="Times New Roman" panose="02020603050405020304" pitchFamily="18" charset="0"/>
              </a:rPr>
              <a:t>гиперспособностей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0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Отклоняющееся поведение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dirty="0" smtClean="0"/>
              <a:t>Употребление наркотических веществ и психотропных препаратов может возникать на основе любого типа отклоняющегося поведения, хотя чаще его связывают с так называемым </a:t>
            </a:r>
            <a:r>
              <a:rPr lang="ru-RU" sz="3200" b="1" dirty="0" err="1" smtClean="0"/>
              <a:t>аддиктивным</a:t>
            </a:r>
            <a:r>
              <a:rPr lang="ru-RU" sz="3200" dirty="0" smtClean="0"/>
              <a:t> типом.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Определение аддиктивного поведения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/>
              <a:t>Аддиктивное </a:t>
            </a:r>
            <a:r>
              <a:rPr lang="ru-RU" b="1" dirty="0"/>
              <a:t>поведение</a:t>
            </a:r>
            <a:r>
              <a:rPr lang="ru-RU" dirty="0"/>
              <a:t> – это один из типов девиантного (отклоняющегося) поведения с формированием стремления к уходу от реальности путем искусственного изменения своего психического состояния посредством приема некоторых веществ или постоянной фиксации внимания на определенных видах деятельности с целью развития и поддержания интенсивных эмоций. </a:t>
            </a:r>
            <a:endParaRPr lang="en-US" dirty="0" smtClean="0"/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[</a:t>
            </a:r>
            <a:r>
              <a:rPr lang="ru-RU" dirty="0" smtClean="0"/>
              <a:t>Короленко Ц.П., Донских Т.А., 1990</a:t>
            </a:r>
            <a:r>
              <a:rPr lang="en-US" dirty="0" smtClean="0"/>
              <a:t>]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9EA-F021-4321-96ED-958AF3A4245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1959</Words>
  <Application>Microsoft Office PowerPoint</Application>
  <PresentationFormat>Произвольный</PresentationFormat>
  <Paragraphs>260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Профилактика и раннее выявление незаконного потребления наркотических средств и психотропных веществ в молодежной среде</vt:lpstr>
      <vt:lpstr>Содержание</vt:lpstr>
      <vt:lpstr>Понятие зависимости</vt:lpstr>
      <vt:lpstr>Отношение к потреблению ПАВ в обществе</vt:lpstr>
      <vt:lpstr>Что такое зависимость?</vt:lpstr>
      <vt:lpstr>Признаки зависимости (для постановки диагноза достаточно наличия 5 из 9)</vt:lpstr>
      <vt:lpstr>Типы отклоняющегося поведения</vt:lpstr>
      <vt:lpstr>Отклоняющееся поведение</vt:lpstr>
      <vt:lpstr>Определение аддиктивного поведения</vt:lpstr>
      <vt:lpstr>Базисные характеристики зависимой личности</vt:lpstr>
      <vt:lpstr>Бегство от реальности по Пезешкиану</vt:lpstr>
      <vt:lpstr>Мотивация употребления ПАВ</vt:lpstr>
      <vt:lpstr>Мотивация употребления ПАВ</vt:lpstr>
      <vt:lpstr>Гедонистическая мотивация</vt:lpstr>
      <vt:lpstr>Мотивация с гиперактивацией поведения</vt:lpstr>
      <vt:lpstr>Атарактическая мотивация</vt:lpstr>
      <vt:lpstr>Субмиссивная мотивация</vt:lpstr>
      <vt:lpstr>Псевдокультурная мотивация</vt:lpstr>
      <vt:lpstr>Разница между гедонистической и атарактической мотивацией </vt:lpstr>
      <vt:lpstr>Особенности мотивации употребления ПАВ</vt:lpstr>
      <vt:lpstr>Патохарактерологическая основа развития аддикции</vt:lpstr>
      <vt:lpstr>Уровни развития характера</vt:lpstr>
      <vt:lpstr>Определение психопатии</vt:lpstr>
      <vt:lpstr>Симптомы психопатии по Гугенбюль-Крейгу</vt:lpstr>
      <vt:lpstr> Сопоставление типов акцентуаций характера и типов расстройств личности по DSM-III-R [17] и МКБ-10 [14, 23]  </vt:lpstr>
      <vt:lpstr>Гипертимные черты</vt:lpstr>
      <vt:lpstr>Истероидные (демонстративные) черты</vt:lpstr>
      <vt:lpstr>Эпилептоидные черты</vt:lpstr>
      <vt:lpstr>Сенситивные черты</vt:lpstr>
      <vt:lpstr>Шизоидные черты</vt:lpstr>
      <vt:lpstr>Шизоидные черты</vt:lpstr>
      <vt:lpstr>Неустойчивые черты</vt:lpstr>
      <vt:lpstr>Каковы особенности предрасположенности?</vt:lpstr>
      <vt:lpstr>Каковы черты «употребляющего»?</vt:lpstr>
      <vt:lpstr>Семья и зависимость</vt:lpstr>
      <vt:lpstr>Семья и зависимость</vt:lpstr>
      <vt:lpstr>Семья и зависимость</vt:lpstr>
      <vt:lpstr>Выводы: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</cp:lastModifiedBy>
  <cp:revision>59</cp:revision>
  <dcterms:created xsi:type="dcterms:W3CDTF">2019-09-25T13:59:32Z</dcterms:created>
  <dcterms:modified xsi:type="dcterms:W3CDTF">2020-12-09T17:49:17Z</dcterms:modified>
</cp:coreProperties>
</file>