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2" r:id="rId12"/>
    <p:sldId id="269" r:id="rId13"/>
    <p:sldId id="273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132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2" y="13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na\AppData\Local\Temp\&#1054;&#1073;&#1088;&#1072;&#1073;&#1086;&#1090;&#1082;&#1072;%20&#1076;&#1072;&#1085;&#1085;&#1099;&#1077;%20&#1074;&#1086;&#1079;&#1088;&#1072;&#1089;&#1090;%20&#1089;%20&#1087;&#1088;&#1072;&#1074;&#1082;&#1072;&#1084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'[Обработка данные возраст с правками.xlsx]Лист1'!$A$2</c:f>
              <c:strCache>
                <c:ptCount val="1"/>
                <c:pt idx="0">
                  <c:v>12 л</c:v>
                </c:pt>
              </c:strCache>
            </c:strRef>
          </c:tx>
          <c:cat>
            <c:strRef>
              <c:f>'[Обработка данные возраст с правками.xlsx]Лист1'!$B$1:$J$1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</c:strCache>
            </c:strRef>
          </c:cat>
          <c:val>
            <c:numRef>
              <c:f>'[Обработка данные возраст с правками.xlsx]Лист1'!$B$2:$J$2</c:f>
              <c:numCache>
                <c:formatCode>General</c:formatCode>
                <c:ptCount val="9"/>
                <c:pt idx="0">
                  <c:v>6.5</c:v>
                </c:pt>
                <c:pt idx="1">
                  <c:v>6.7</c:v>
                </c:pt>
                <c:pt idx="2">
                  <c:v>4.8</c:v>
                </c:pt>
                <c:pt idx="3">
                  <c:v>3.3</c:v>
                </c:pt>
                <c:pt idx="4">
                  <c:v>4.3</c:v>
                </c:pt>
                <c:pt idx="5">
                  <c:v>6.7</c:v>
                </c:pt>
                <c:pt idx="6">
                  <c:v>6.2</c:v>
                </c:pt>
                <c:pt idx="7">
                  <c:v>8.1</c:v>
                </c:pt>
                <c:pt idx="8">
                  <c:v>9.4</c:v>
                </c:pt>
              </c:numCache>
            </c:numRef>
          </c:val>
        </c:ser>
        <c:ser>
          <c:idx val="1"/>
          <c:order val="1"/>
          <c:tx>
            <c:strRef>
              <c:f>'[Обработка данные возраст с правками.xlsx]Лист1'!$A$3</c:f>
              <c:strCache>
                <c:ptCount val="1"/>
                <c:pt idx="0">
                  <c:v>13 л</c:v>
                </c:pt>
              </c:strCache>
            </c:strRef>
          </c:tx>
          <c:cat>
            <c:strRef>
              <c:f>'[Обработка данные возраст с правками.xlsx]Лист1'!$B$1:$J$1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</c:strCache>
            </c:strRef>
          </c:cat>
          <c:val>
            <c:numRef>
              <c:f>'[Обработка данные возраст с правками.xlsx]Лист1'!$B$3:$J$3</c:f>
              <c:numCache>
                <c:formatCode>General</c:formatCode>
                <c:ptCount val="9"/>
                <c:pt idx="0">
                  <c:v>7.3</c:v>
                </c:pt>
                <c:pt idx="1">
                  <c:v>7.7</c:v>
                </c:pt>
                <c:pt idx="2">
                  <c:v>5.6</c:v>
                </c:pt>
                <c:pt idx="3">
                  <c:v>4.7</c:v>
                </c:pt>
                <c:pt idx="4">
                  <c:v>5.5</c:v>
                </c:pt>
                <c:pt idx="5">
                  <c:v>7.1</c:v>
                </c:pt>
                <c:pt idx="6">
                  <c:v>6.3</c:v>
                </c:pt>
                <c:pt idx="7">
                  <c:v>7.9</c:v>
                </c:pt>
                <c:pt idx="8">
                  <c:v>12.8</c:v>
                </c:pt>
              </c:numCache>
            </c:numRef>
          </c:val>
        </c:ser>
        <c:ser>
          <c:idx val="2"/>
          <c:order val="2"/>
          <c:tx>
            <c:strRef>
              <c:f>'[Обработка данные возраст с правками.xlsx]Лист1'!$A$4</c:f>
              <c:strCache>
                <c:ptCount val="1"/>
                <c:pt idx="0">
                  <c:v>14 л</c:v>
                </c:pt>
              </c:strCache>
            </c:strRef>
          </c:tx>
          <c:cat>
            <c:strRef>
              <c:f>'[Обработка данные возраст с правками.xlsx]Лист1'!$B$1:$J$1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</c:strCache>
            </c:strRef>
          </c:cat>
          <c:val>
            <c:numRef>
              <c:f>'[Обработка данные возраст с правками.xlsx]Лист1'!$B$4:$J$4</c:f>
              <c:numCache>
                <c:formatCode>General</c:formatCode>
                <c:ptCount val="9"/>
                <c:pt idx="0">
                  <c:v>7.6</c:v>
                </c:pt>
                <c:pt idx="1">
                  <c:v>8.1</c:v>
                </c:pt>
                <c:pt idx="2">
                  <c:v>6.3</c:v>
                </c:pt>
                <c:pt idx="3">
                  <c:v>5.2</c:v>
                </c:pt>
                <c:pt idx="4">
                  <c:v>5.8</c:v>
                </c:pt>
                <c:pt idx="5">
                  <c:v>7.8</c:v>
                </c:pt>
                <c:pt idx="6">
                  <c:v>7.2</c:v>
                </c:pt>
                <c:pt idx="7">
                  <c:v>8.5</c:v>
                </c:pt>
                <c:pt idx="8">
                  <c:v>13.1</c:v>
                </c:pt>
              </c:numCache>
            </c:numRef>
          </c:val>
        </c:ser>
        <c:ser>
          <c:idx val="3"/>
          <c:order val="3"/>
          <c:tx>
            <c:strRef>
              <c:f>'[Обработка данные возраст с правками.xlsx]Лист1'!$A$5</c:f>
              <c:strCache>
                <c:ptCount val="1"/>
                <c:pt idx="0">
                  <c:v>15 л</c:v>
                </c:pt>
              </c:strCache>
            </c:strRef>
          </c:tx>
          <c:cat>
            <c:strRef>
              <c:f>'[Обработка данные возраст с правками.xlsx]Лист1'!$B$1:$J$1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</c:strCache>
            </c:strRef>
          </c:cat>
          <c:val>
            <c:numRef>
              <c:f>'[Обработка данные возраст с правками.xlsx]Лист1'!$B$5:$J$5</c:f>
              <c:numCache>
                <c:formatCode>General</c:formatCode>
                <c:ptCount val="9"/>
                <c:pt idx="0">
                  <c:v>9.2000000000000011</c:v>
                </c:pt>
                <c:pt idx="1">
                  <c:v>9.5</c:v>
                </c:pt>
                <c:pt idx="2">
                  <c:v>8</c:v>
                </c:pt>
                <c:pt idx="3">
                  <c:v>6.5</c:v>
                </c:pt>
                <c:pt idx="4">
                  <c:v>7.9</c:v>
                </c:pt>
                <c:pt idx="5">
                  <c:v>9.7000000000000011</c:v>
                </c:pt>
                <c:pt idx="6">
                  <c:v>9</c:v>
                </c:pt>
                <c:pt idx="7">
                  <c:v>10.1</c:v>
                </c:pt>
                <c:pt idx="8">
                  <c:v>13.5</c:v>
                </c:pt>
              </c:numCache>
            </c:numRef>
          </c:val>
        </c:ser>
        <c:ser>
          <c:idx val="4"/>
          <c:order val="4"/>
          <c:tx>
            <c:strRef>
              <c:f>'[Обработка данные возраст с правками.xlsx]Лист1'!$A$6</c:f>
              <c:strCache>
                <c:ptCount val="1"/>
                <c:pt idx="0">
                  <c:v>16 л</c:v>
                </c:pt>
              </c:strCache>
            </c:strRef>
          </c:tx>
          <c:cat>
            <c:strRef>
              <c:f>'[Обработка данные возраст с правками.xlsx]Лист1'!$B$1:$J$1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</c:strCache>
            </c:strRef>
          </c:cat>
          <c:val>
            <c:numRef>
              <c:f>'[Обработка данные возраст с правками.xlsx]Лист1'!$B$6:$J$6</c:f>
              <c:numCache>
                <c:formatCode>General</c:formatCode>
                <c:ptCount val="9"/>
                <c:pt idx="0">
                  <c:v>8.7000000000000011</c:v>
                </c:pt>
                <c:pt idx="1">
                  <c:v>9.7000000000000011</c:v>
                </c:pt>
                <c:pt idx="2">
                  <c:v>8</c:v>
                </c:pt>
                <c:pt idx="3">
                  <c:v>6.9</c:v>
                </c:pt>
                <c:pt idx="4">
                  <c:v>8.1</c:v>
                </c:pt>
                <c:pt idx="5">
                  <c:v>10.8</c:v>
                </c:pt>
                <c:pt idx="6">
                  <c:v>8.9</c:v>
                </c:pt>
                <c:pt idx="7">
                  <c:v>10.4</c:v>
                </c:pt>
                <c:pt idx="8">
                  <c:v>15.2</c:v>
                </c:pt>
              </c:numCache>
            </c:numRef>
          </c:val>
        </c:ser>
        <c:marker val="1"/>
        <c:axId val="72118272"/>
        <c:axId val="72119808"/>
      </c:lineChart>
      <c:catAx>
        <c:axId val="72118272"/>
        <c:scaling>
          <c:orientation val="minMax"/>
        </c:scaling>
        <c:axPos val="b"/>
        <c:tickLblPos val="nextTo"/>
        <c:crossAx val="72119808"/>
        <c:crosses val="autoZero"/>
        <c:auto val="1"/>
        <c:lblAlgn val="ctr"/>
        <c:lblOffset val="100"/>
      </c:catAx>
      <c:valAx>
        <c:axId val="72119808"/>
        <c:scaling>
          <c:orientation val="minMax"/>
        </c:scaling>
        <c:axPos val="l"/>
        <c:majorGridlines/>
        <c:numFmt formatCode="General" sourceLinked="1"/>
        <c:tickLblPos val="nextTo"/>
        <c:crossAx val="721182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A7E804-802E-43A6-BE98-52374C075A7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875A65-5F00-4507-A605-1D6335FE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747168"/>
          </a:xfrm>
        </p:spPr>
        <p:txBody>
          <a:bodyPr>
            <a:no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Возрастные изменения мышления подростков в условиях жизни в современной информационной среде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851104" cy="2958062"/>
          </a:xfrm>
          <a:effectLst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грант РФФИ  «18-013-0024», </a:t>
            </a:r>
          </a:p>
          <a:p>
            <a:pPr>
              <a:buNone/>
            </a:pPr>
            <a:r>
              <a:rPr lang="ru-RU" b="1" dirty="0" smtClean="0"/>
              <a:t>годы реализации 2018- 2019</a:t>
            </a:r>
          </a:p>
          <a:p>
            <a:pPr algn="ctr">
              <a:buNone/>
            </a:pPr>
            <a:endParaRPr lang="ru-RU" b="1" dirty="0"/>
          </a:p>
          <a:p>
            <a:r>
              <a:rPr lang="ru-RU" b="1" dirty="0"/>
              <a:t>Руководитель </a:t>
            </a:r>
            <a:r>
              <a:rPr lang="ru-RU" b="1" dirty="0" smtClean="0"/>
              <a:t>проекта – </a:t>
            </a:r>
            <a:r>
              <a:rPr lang="ru-RU" b="1" dirty="0"/>
              <a:t>проф. Регуш Л. А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/>
              <a:t>Участники :  </a:t>
            </a:r>
            <a:r>
              <a:rPr lang="ru-RU" b="1" dirty="0" smtClean="0"/>
              <a:t>проф. Алексеев </a:t>
            </a:r>
            <a:r>
              <a:rPr lang="ru-RU" b="1" dirty="0"/>
              <a:t>А.А., </a:t>
            </a:r>
            <a:endParaRPr lang="ru-RU" b="1" dirty="0" smtClean="0"/>
          </a:p>
          <a:p>
            <a:r>
              <a:rPr lang="ru-RU" b="1" dirty="0" smtClean="0"/>
              <a:t>доц</a:t>
            </a:r>
            <a:r>
              <a:rPr lang="ru-RU" b="1" dirty="0"/>
              <a:t>. Алексеева Е.В., </a:t>
            </a:r>
            <a:r>
              <a:rPr lang="ru-RU" b="1" dirty="0" smtClean="0"/>
              <a:t>доц</a:t>
            </a:r>
            <a:r>
              <a:rPr lang="ru-RU" b="1" dirty="0"/>
              <a:t>. </a:t>
            </a:r>
            <a:r>
              <a:rPr lang="ru-RU" b="1" dirty="0" err="1"/>
              <a:t>Веретина</a:t>
            </a:r>
            <a:r>
              <a:rPr lang="ru-RU" b="1" dirty="0"/>
              <a:t> О.Р. , </a:t>
            </a:r>
            <a:r>
              <a:rPr lang="ru-RU" b="1" dirty="0" smtClean="0"/>
              <a:t>доц</a:t>
            </a:r>
            <a:r>
              <a:rPr lang="ru-RU" b="1" dirty="0"/>
              <a:t>. Орлова А.В., </a:t>
            </a:r>
            <a:r>
              <a:rPr lang="ru-RU" b="1" dirty="0" smtClean="0"/>
              <a:t>доц</a:t>
            </a:r>
            <a:r>
              <a:rPr lang="ru-RU" b="1" dirty="0"/>
              <a:t>. Пежемская Ю.С.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3.2.</a:t>
            </a:r>
            <a:r>
              <a:rPr lang="ru-RU" sz="3200" dirty="0" smtClean="0"/>
              <a:t> . </a:t>
            </a:r>
            <a:r>
              <a:rPr lang="ru-RU" sz="3200" b="1" dirty="0" smtClean="0"/>
              <a:t>Сравнение результатов выполнения теста </a:t>
            </a:r>
            <a:r>
              <a:rPr lang="ru-RU" sz="3200" b="1" dirty="0" err="1" smtClean="0"/>
              <a:t>Амтхауэра</a:t>
            </a:r>
            <a:r>
              <a:rPr lang="ru-RU" sz="3200" b="1" dirty="0" smtClean="0"/>
              <a:t> </a:t>
            </a:r>
            <a:r>
              <a:rPr lang="ru-RU" sz="3200" b="1" dirty="0" smtClean="0"/>
              <a:t>подростками </a:t>
            </a:r>
            <a:r>
              <a:rPr lang="ru-RU" sz="3200" b="1" dirty="0" smtClean="0"/>
              <a:t>в 1993 </a:t>
            </a:r>
            <a:r>
              <a:rPr lang="ru-RU" sz="3200" b="1" dirty="0" smtClean="0"/>
              <a:t>и </a:t>
            </a:r>
            <a:r>
              <a:rPr lang="ru-RU" sz="3200" b="1" dirty="0" smtClean="0"/>
              <a:t>2018 гг.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Clr>
                <a:srgbClr val="31323F"/>
              </a:buClr>
            </a:pP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Сравнение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среднего  значения по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каждому </a:t>
            </a:r>
            <a:r>
              <a:rPr lang="ru-RU" b="1" dirty="0" err="1">
                <a:solidFill>
                  <a:srgbClr val="31323F"/>
                </a:solidFill>
                <a:latin typeface="Century" panose="02040604050505020304" pitchFamily="18" charset="0"/>
              </a:rPr>
              <a:t>субтесту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 в каждой возрастной группе</a:t>
            </a:r>
          </a:p>
          <a:p>
            <a:pPr>
              <a:buClr>
                <a:srgbClr val="31323F"/>
              </a:buClr>
            </a:pPr>
            <a:endParaRPr lang="ru-RU" b="1" dirty="0">
              <a:solidFill>
                <a:srgbClr val="31323F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911472"/>
              </p:ext>
            </p:extLst>
          </p:nvPr>
        </p:nvGraphicFramePr>
        <p:xfrm>
          <a:off x="5" y="0"/>
          <a:ext cx="9143995" cy="6522584"/>
        </p:xfrm>
        <a:graphic>
          <a:graphicData uri="http://schemas.openxmlformats.org/drawingml/2006/table">
            <a:tbl>
              <a:tblPr/>
              <a:tblGrid>
                <a:gridCol w="2659766"/>
                <a:gridCol w="809760"/>
                <a:gridCol w="811297"/>
                <a:gridCol w="809761"/>
                <a:gridCol w="809760"/>
                <a:gridCol w="809761"/>
                <a:gridCol w="809760"/>
                <a:gridCol w="809761"/>
                <a:gridCol w="814369"/>
              </a:tblGrid>
              <a:tr h="333256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Субтест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13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лет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14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лет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лет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16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лет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196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Год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исследования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1993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M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;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2018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M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;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1993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M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;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2018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M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;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1993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M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;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2018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M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;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1993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M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;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2018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M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;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57737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I –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осведомленность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7,3; 2,5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7,3; 2,2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7,4; 2,6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7,6; 2,3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7,9; 2,9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9,2; 2,4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8,7; 3,3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8,7;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2,7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8214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II –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аналитико-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синтетическая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деятельность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7,6; 2,5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7,7; 2,8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7,9; 2,7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8,1; 3,0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8,4; 2,8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9,5; 2,9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9,5; 2,8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9,7;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2,7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57737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III – 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развитие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обобщения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6,0; 2,7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5,6; 2,9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6,2; 2,9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6,3; 3,0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6,9; 3,1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8,0; 3,5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7,9; 3,5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8,0;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3,0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1492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V –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математическо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е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мышление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6,9; 3,2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5,5; 3,2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7,1; 3,4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5,8; 3,3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9,0; 3,9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7,9; 4,5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10,0; 3,8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8,1;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3,9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873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VI –  выявление существенных отношений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6,0; 2,7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7,1; 4,2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6,4; 2,8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7,8; 4,9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6,9; 3,3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9,7; 5,1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7,8; 3,8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10,8; 4,8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737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VII – оперирование образами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5,6; 3,1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6,3; 3,2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6,0; 3,3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7,2; 3,6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6,7; 3,5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9,0; 3,8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7,9; 3,9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8,9;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3,6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9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VIII – пространственное обобщение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7,6; 2,9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7,9; 3,7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7,9; 3,1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8,5; 3,9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8,3; 3,6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10,1; 4,2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8,8; 3,7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10,4; 3,7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737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IX –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кратковременная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память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7,5; 2,9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12,8; 4,6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7,8; 2,9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13,1; 4,6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8,1; 3,9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13,5; 5,1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8,2; 3,4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15,2; 4,9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marL="109728" indent="0">
              <a:buNone/>
            </a:pPr>
            <a:r>
              <a:rPr lang="ru-RU" sz="3200" b="1" dirty="0" smtClean="0">
                <a:solidFill>
                  <a:srgbClr val="313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3.3.  Сравнение результатов выполнения  вербальных и невербальных </a:t>
            </a:r>
            <a:r>
              <a:rPr lang="ru-RU" sz="3200" b="1" dirty="0" err="1" smtClean="0">
                <a:solidFill>
                  <a:srgbClr val="313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субтестов</a:t>
            </a:r>
            <a:endParaRPr lang="ru-RU" sz="3200" b="1" dirty="0" smtClean="0">
              <a:solidFill>
                <a:srgbClr val="3132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3132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по суммарному среднему значению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6237043"/>
              </p:ext>
            </p:extLst>
          </p:nvPr>
        </p:nvGraphicFramePr>
        <p:xfrm>
          <a:off x="-108520" y="260648"/>
          <a:ext cx="9289032" cy="6307076"/>
        </p:xfrm>
        <a:graphic>
          <a:graphicData uri="http://schemas.openxmlformats.org/drawingml/2006/table">
            <a:tbl>
              <a:tblPr/>
              <a:tblGrid>
                <a:gridCol w="1835696"/>
                <a:gridCol w="797967"/>
                <a:gridCol w="727075"/>
                <a:gridCol w="700087"/>
                <a:gridCol w="717550"/>
                <a:gridCol w="719138"/>
                <a:gridCol w="708025"/>
                <a:gridCol w="800100"/>
                <a:gridCol w="700087"/>
                <a:gridCol w="754707"/>
                <a:gridCol w="828600"/>
              </a:tblGrid>
              <a:tr h="14779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Субтест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возраст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13 лет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14 лет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15 лет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16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лет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Интенсив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ность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развития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разница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показателей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в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16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13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лет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Год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исследования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1993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2018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1993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2018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1993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2018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1993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2018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1993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2018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Вербальный интеллект (субтесты 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I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-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III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20,9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20,6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21,5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22,0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23,2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26,7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26,1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26,4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5,2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5,8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465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C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четно-математический интеллект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(субтесты 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V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-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VI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12,9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12,6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13,5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13,6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15,9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17,6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17,8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18,9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4,9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6,3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4954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Пространствен-ный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 (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неверб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.) интеллект (субтесты 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VII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-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VIII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13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13,2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14,2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13,9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15,7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15,0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19,1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16,7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19,3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3,5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8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6" charset="0"/>
                          <a:ea typeface="Microsoft YaHei" charset="-122"/>
                          <a:cs typeface="Times New Roman" pitchFamily="16" charset="0"/>
                        </a:rPr>
                        <a:t>5,1</a:t>
                      </a:r>
                    </a:p>
                  </a:txBody>
                  <a:tcPr marL="90000" marR="90000" marT="5137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Выводы</a:t>
            </a:r>
            <a:r>
              <a:rPr lang="ru-RU" b="1" dirty="0" smtClean="0"/>
              <a:t>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 anchor="ctr">
            <a:normAutofit fontScale="70000" lnSpcReduction="20000"/>
          </a:bodyPr>
          <a:lstStyle/>
          <a:p>
            <a:pPr>
              <a:buClr>
                <a:srgbClr val="31323F"/>
              </a:buClr>
            </a:pPr>
            <a:r>
              <a:rPr lang="ru-RU" sz="38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современные подростки владеют мыслительными операциями обобщения, абстрагирования, классификации не хуже, а лучше подростков прошлого века</a:t>
            </a:r>
            <a:r>
              <a:rPr lang="ru-RU" sz="3800" b="1" dirty="0" smtClean="0">
                <a:solidFill>
                  <a:srgbClr val="31323F"/>
                </a:solidFill>
                <a:latin typeface="+mj-lt"/>
              </a:rPr>
              <a:t>;</a:t>
            </a:r>
            <a:r>
              <a:rPr lang="ru-RU" sz="38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</a:p>
          <a:p>
            <a:pPr>
              <a:buClr>
                <a:srgbClr val="31323F"/>
              </a:buClr>
            </a:pPr>
            <a:r>
              <a:rPr lang="ru-RU" sz="38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r>
              <a:rPr lang="ru-RU" sz="3800" b="1" smtClean="0">
                <a:solidFill>
                  <a:srgbClr val="31323F"/>
                </a:solidFill>
                <a:latin typeface="Century" panose="02040604050505020304" pitchFamily="18" charset="0"/>
              </a:rPr>
              <a:t>зафиксировано снижение </a:t>
            </a:r>
            <a:r>
              <a:rPr lang="ru-RU" sz="38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результатов арифметических субтестов</a:t>
            </a:r>
            <a:r>
              <a:rPr lang="ru-RU" sz="3800" b="1" dirty="0" smtClean="0">
                <a:solidFill>
                  <a:srgbClr val="31323F"/>
                </a:solidFill>
                <a:latin typeface="+mj-lt"/>
              </a:rPr>
              <a:t>;</a:t>
            </a:r>
          </a:p>
          <a:p>
            <a:pPr>
              <a:buClr>
                <a:srgbClr val="31323F"/>
              </a:buClr>
            </a:pPr>
            <a:r>
              <a:rPr lang="ru-RU" sz="38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более успешно выполнены </a:t>
            </a:r>
            <a:r>
              <a:rPr lang="ru-RU" sz="3800" b="1" dirty="0" err="1" smtClean="0">
                <a:solidFill>
                  <a:srgbClr val="31323F"/>
                </a:solidFill>
                <a:latin typeface="Century" panose="02040604050505020304" pitchFamily="18" charset="0"/>
              </a:rPr>
              <a:t>субтесты</a:t>
            </a:r>
            <a:r>
              <a:rPr lang="ru-RU" sz="38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, требующие преобразования образного материала</a:t>
            </a:r>
            <a:r>
              <a:rPr lang="ru-RU" sz="3800" b="1" dirty="0" smtClean="0">
                <a:solidFill>
                  <a:srgbClr val="31323F"/>
                </a:solidFill>
                <a:latin typeface="+mj-lt"/>
              </a:rPr>
              <a:t>;</a:t>
            </a:r>
            <a:r>
              <a:rPr lang="ru-RU" sz="38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</a:p>
          <a:p>
            <a:pPr>
              <a:buClr>
                <a:srgbClr val="31323F"/>
              </a:buClr>
            </a:pPr>
            <a:r>
              <a:rPr lang="ru-RU" sz="38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наибольшее количество позитивных сдвигов обнаружено в развитии мыслительных операций  в период 14-15 лет</a:t>
            </a:r>
            <a:endParaRPr lang="ru-RU" b="1" dirty="0">
              <a:solidFill>
                <a:srgbClr val="31323F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Как объяснить полученные результаты 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Исследовать факторы  , </a:t>
            </a:r>
            <a:r>
              <a:rPr lang="ru-RU" smtClean="0"/>
              <a:t>влияющие на них.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764705"/>
            <a:ext cx="8458200" cy="3107208"/>
          </a:xfrm>
        </p:spPr>
        <p:txBody>
          <a:bodyPr anchor="ctr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СРАВНИТЕЛЬНАЯ  ХАРАКТЕРИСТИКА  МЫШЛЕНИЯ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СОВРЕМЕННЫХ  ПОДРОСТКОВ  И ПОДРОСТКОВ  ВТОРОЙ  ПОЛОВИНЫ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XX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 ВЕКА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003232" cy="284143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861271"/>
            <a:ext cx="8784976" cy="2993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300"/>
              </a:spcBef>
              <a:buClr>
                <a:srgbClr val="31323F"/>
              </a:buClr>
            </a:pPr>
            <a:r>
              <a:rPr lang="ru-RU" sz="2400" b="1" u="sng" dirty="0" smtClean="0">
                <a:solidFill>
                  <a:srgbClr val="31323F"/>
                </a:solidFill>
                <a:latin typeface="Century" panose="02040604050505020304" pitchFamily="18" charset="0"/>
              </a:rPr>
              <a:t> Причины актуальности</a:t>
            </a:r>
            <a:r>
              <a:rPr lang="ru-RU" sz="2400" b="1" u="sng" dirty="0" smtClean="0">
                <a:solidFill>
                  <a:srgbClr val="31323F"/>
                </a:solidFill>
                <a:latin typeface="+mj-lt"/>
              </a:rPr>
              <a:t>:</a:t>
            </a:r>
          </a:p>
          <a:p>
            <a:pPr marL="109728" lvl="0">
              <a:spcBef>
                <a:spcPts val="300"/>
              </a:spcBef>
              <a:buClr>
                <a:srgbClr val="31323F"/>
              </a:buClr>
            </a:pPr>
            <a:endParaRPr lang="ru-RU" sz="800" b="1" u="sng" dirty="0" smtClean="0">
              <a:solidFill>
                <a:srgbClr val="31323F"/>
              </a:solidFill>
              <a:latin typeface="+mj-lt"/>
            </a:endParaRPr>
          </a:p>
          <a:p>
            <a:pPr marL="365760" lvl="0" indent="-256032">
              <a:spcBef>
                <a:spcPts val="300"/>
              </a:spcBef>
              <a:buClr>
                <a:srgbClr val="31323F"/>
              </a:buClr>
              <a:buFont typeface="Georgia"/>
              <a:buChar char="•"/>
            </a:pPr>
            <a:r>
              <a:rPr lang="ru-RU" sz="24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изменения в </a:t>
            </a:r>
            <a:r>
              <a:rPr lang="ru-RU" sz="2400" b="1" dirty="0">
                <a:solidFill>
                  <a:srgbClr val="31323F"/>
                </a:solidFill>
                <a:latin typeface="Century" panose="02040604050505020304" pitchFamily="18" charset="0"/>
              </a:rPr>
              <a:t>образовании в ХХ</a:t>
            </a:r>
            <a:r>
              <a:rPr lang="en-US" sz="2400" b="1" dirty="0">
                <a:solidFill>
                  <a:srgbClr val="31323F"/>
                </a:solidFill>
                <a:latin typeface="Century" panose="02040604050505020304" pitchFamily="18" charset="0"/>
              </a:rPr>
              <a:t>I</a:t>
            </a:r>
            <a:r>
              <a:rPr lang="ru-RU" sz="2400" b="1" dirty="0">
                <a:solidFill>
                  <a:srgbClr val="31323F"/>
                </a:solidFill>
                <a:latin typeface="Century" panose="02040604050505020304" pitchFamily="18" charset="0"/>
              </a:rPr>
              <a:t> веке</a:t>
            </a:r>
            <a:r>
              <a:rPr lang="ru-RU" sz="2400" b="1" dirty="0">
                <a:solidFill>
                  <a:srgbClr val="31323F"/>
                </a:solidFill>
                <a:latin typeface="Trebuchet MS"/>
              </a:rPr>
              <a:t>;</a:t>
            </a:r>
          </a:p>
          <a:p>
            <a:pPr marL="365760" lvl="0" indent="-256032">
              <a:spcBef>
                <a:spcPts val="300"/>
              </a:spcBef>
              <a:buClr>
                <a:srgbClr val="31323F"/>
              </a:buClr>
              <a:buFont typeface="Georgia"/>
              <a:buChar char="•"/>
            </a:pPr>
            <a:r>
              <a:rPr lang="ru-RU" sz="24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информатизация  многих </a:t>
            </a:r>
            <a:r>
              <a:rPr lang="ru-RU" sz="2400" b="1" dirty="0">
                <a:solidFill>
                  <a:srgbClr val="31323F"/>
                </a:solidFill>
                <a:latin typeface="Century" panose="02040604050505020304" pitchFamily="18" charset="0"/>
              </a:rPr>
              <a:t>аспектов жизни</a:t>
            </a:r>
            <a:r>
              <a:rPr lang="ru-RU" sz="2400" b="1" dirty="0">
                <a:solidFill>
                  <a:srgbClr val="31323F"/>
                </a:solidFill>
                <a:latin typeface="Trebuchet MS"/>
              </a:rPr>
              <a:t>;</a:t>
            </a:r>
          </a:p>
          <a:p>
            <a:pPr marL="365760" lvl="0" indent="-256032">
              <a:spcBef>
                <a:spcPts val="300"/>
              </a:spcBef>
              <a:buClr>
                <a:srgbClr val="31323F"/>
              </a:buClr>
              <a:buFont typeface="Georgia"/>
              <a:buChar char="•"/>
            </a:pPr>
            <a:r>
              <a:rPr lang="ru-RU" sz="24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противоречивые данные </a:t>
            </a:r>
            <a:r>
              <a:rPr lang="ru-RU" sz="2400" b="1" dirty="0">
                <a:solidFill>
                  <a:srgbClr val="31323F"/>
                </a:solidFill>
                <a:latin typeface="Century" panose="02040604050505020304" pitchFamily="18" charset="0"/>
              </a:rPr>
              <a:t>об особенностях мышления современных школьников</a:t>
            </a:r>
            <a:r>
              <a:rPr lang="ru-RU" sz="2400" b="1" dirty="0">
                <a:solidFill>
                  <a:srgbClr val="31323F"/>
                </a:solidFill>
                <a:latin typeface="Trebuchet MS"/>
              </a:rPr>
              <a:t>;</a:t>
            </a:r>
          </a:p>
          <a:p>
            <a:pPr marL="365760" lvl="0" indent="-256032">
              <a:spcBef>
                <a:spcPts val="300"/>
              </a:spcBef>
              <a:buClr>
                <a:srgbClr val="31323F"/>
              </a:buClr>
              <a:buFont typeface="Georgia"/>
              <a:buChar char="•"/>
            </a:pPr>
            <a:r>
              <a:rPr lang="ru-RU" sz="2400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результаты исследования </a:t>
            </a:r>
            <a:r>
              <a:rPr lang="ru-RU" sz="2400" b="1" dirty="0">
                <a:solidFill>
                  <a:srgbClr val="31323F"/>
                </a:solidFill>
                <a:latin typeface="Century" panose="02040604050505020304" pitchFamily="18" charset="0"/>
              </a:rPr>
              <a:t>психологических проблем подростков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Задачи  на 2018 г.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31323F"/>
                </a:solidFill>
                <a:latin typeface="Century" panose="02040604050505020304" pitchFamily="18" charset="0"/>
              </a:rPr>
              <a:t>1.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Проанализировать результаты и методы исследований мышления подростков второй половины ХХ в.</a:t>
            </a:r>
          </a:p>
          <a:p>
            <a:pPr>
              <a:buNone/>
            </a:pP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2. Провести исследование мышления современных подростков.</a:t>
            </a:r>
          </a:p>
          <a:p>
            <a:pPr>
              <a:buNone/>
            </a:pP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3.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Дать сравнительный анализ базовых характеристик мышления современных подростков и подростков второй половины ХХ века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Решение 1 задачи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1.1. Анализ результатов работы  научных школ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Д.Н. Богоявленского,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Н.А. </a:t>
            </a:r>
            <a:r>
              <a:rPr lang="ru-RU" b="1" dirty="0" err="1" smtClean="0">
                <a:solidFill>
                  <a:srgbClr val="31323F"/>
                </a:solidFill>
                <a:latin typeface="Century" panose="02040604050505020304" pitchFamily="18" charset="0"/>
              </a:rPr>
              <a:t>Менчинской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,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С.Л. </a:t>
            </a:r>
            <a:r>
              <a:rPr lang="ru-RU" b="1" dirty="0" err="1" smtClean="0">
                <a:solidFill>
                  <a:srgbClr val="31323F"/>
                </a:solidFill>
                <a:latin typeface="Century" panose="02040604050505020304" pitchFamily="18" charset="0"/>
              </a:rPr>
              <a:t>Рубиншейна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,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Ю.А. Самарина,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М.Н. </a:t>
            </a:r>
            <a:r>
              <a:rPr lang="ru-RU" b="1" dirty="0" err="1" smtClean="0">
                <a:solidFill>
                  <a:srgbClr val="31323F"/>
                </a:solidFill>
                <a:latin typeface="Century" panose="02040604050505020304" pitchFamily="18" charset="0"/>
              </a:rPr>
              <a:t>Шардакова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Установлены 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Clr>
                <a:srgbClr val="31323F"/>
              </a:buCl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Качественные характеристики мышления</a:t>
            </a:r>
            <a:r>
              <a:rPr lang="ru-RU" b="1" dirty="0" smtClean="0">
                <a:solidFill>
                  <a:srgbClr val="31323F"/>
                </a:solidFill>
                <a:latin typeface="+mj-lt"/>
              </a:rPr>
              <a:t>: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уровни развития мыслительных процессов, их операциональный состав</a:t>
            </a:r>
            <a:r>
              <a:rPr lang="ru-RU" b="1" dirty="0" smtClean="0">
                <a:solidFill>
                  <a:srgbClr val="31323F"/>
                </a:solidFill>
                <a:latin typeface="+mj-lt"/>
              </a:rPr>
              <a:t>;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связь с речью и знаниями, развитие осознанности</a:t>
            </a:r>
            <a:r>
              <a:rPr lang="ru-RU" b="1" dirty="0" smtClean="0">
                <a:solidFill>
                  <a:srgbClr val="31323F"/>
                </a:solidFill>
                <a:latin typeface="+mj-lt"/>
              </a:rPr>
              <a:t>;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единство образного и понятийно</a:t>
            </a:r>
            <a:r>
              <a:rPr lang="ru-RU" b="1" dirty="0" smtClean="0">
                <a:solidFill>
                  <a:srgbClr val="31323F"/>
                </a:solidFill>
                <a:latin typeface="+mj-lt"/>
              </a:rPr>
              <a:t>-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логического, развитие форм мышления, возрастные характеристики и др.</a:t>
            </a:r>
            <a:endParaRPr lang="ru-RU" b="1" dirty="0">
              <a:solidFill>
                <a:srgbClr val="31323F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Autofit/>
          </a:bodyPr>
          <a:lstStyle/>
          <a:p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 anchor="ctr"/>
          <a:lstStyle/>
          <a:p>
            <a:pPr marL="109728" indent="0">
              <a:buClr>
                <a:srgbClr val="31323F"/>
              </a:buClr>
              <a:buNone/>
            </a:pP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1.2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. Доказательства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изменений в развитии мышления при целенаправленном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воздействии.</a:t>
            </a:r>
          </a:p>
          <a:p>
            <a:pPr marL="109728" indent="0">
              <a:buClr>
                <a:srgbClr val="31323F"/>
              </a:buClr>
              <a:buNone/>
            </a:pPr>
            <a:endParaRPr lang="ru-RU" sz="1200" b="1" dirty="0" smtClean="0">
              <a:solidFill>
                <a:srgbClr val="31323F"/>
              </a:solidFill>
              <a:latin typeface="Century" panose="02040604050505020304" pitchFamily="18" charset="0"/>
            </a:endParaRPr>
          </a:p>
          <a:p>
            <a:pPr marL="109728" indent="0">
              <a:buClr>
                <a:srgbClr val="31323F"/>
              </a:buClr>
              <a:buNone/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Научные школы </a:t>
            </a:r>
            <a:r>
              <a:rPr lang="ru-RU" b="1" dirty="0" smtClean="0">
                <a:solidFill>
                  <a:srgbClr val="31323F"/>
                </a:solidFill>
                <a:latin typeface="+mj-lt"/>
              </a:rPr>
              <a:t>: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В.В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.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Давыдова,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Е.Н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. Кабановой – Меллер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,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П.Я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Гальперина , </a:t>
            </a:r>
            <a:endParaRPr lang="ru-RU" b="1" dirty="0" smtClean="0">
              <a:solidFill>
                <a:srgbClr val="31323F"/>
              </a:solidFill>
              <a:latin typeface="Century" panose="02040604050505020304" pitchFamily="18" charset="0"/>
            </a:endParaRP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А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. М.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Матюшкина,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Е.И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. </a:t>
            </a:r>
            <a:r>
              <a:rPr lang="ru-RU" b="1" dirty="0" err="1">
                <a:solidFill>
                  <a:srgbClr val="31323F"/>
                </a:solidFill>
                <a:latin typeface="Century" panose="02040604050505020304" pitchFamily="18" charset="0"/>
              </a:rPr>
              <a:t>Машбица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, </a:t>
            </a:r>
            <a:endParaRPr lang="ru-RU" b="1" dirty="0" smtClean="0">
              <a:solidFill>
                <a:srgbClr val="31323F"/>
              </a:solidFill>
              <a:latin typeface="Century" panose="02040604050505020304" pitchFamily="18" charset="0"/>
            </a:endParaRP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А.И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. </a:t>
            </a:r>
            <a:r>
              <a:rPr lang="ru-RU" b="1" dirty="0" err="1" smtClean="0">
                <a:solidFill>
                  <a:srgbClr val="31323F"/>
                </a:solidFill>
                <a:latin typeface="Century" panose="02040604050505020304" pitchFamily="18" charset="0"/>
              </a:rPr>
              <a:t>Раева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 anchor="ctr"/>
          <a:lstStyle/>
          <a:p>
            <a:pPr marL="109728" indent="0">
              <a:buNone/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1.3.</a:t>
            </a:r>
            <a:r>
              <a:rPr lang="ru-RU" dirty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Использование стандартизированных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методов и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качественно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–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количественные характеристики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мышления</a:t>
            </a:r>
            <a:r>
              <a:rPr lang="ru-RU" dirty="0" smtClean="0">
                <a:solidFill>
                  <a:srgbClr val="31323F"/>
                </a:solidFill>
                <a:latin typeface="Century" panose="02040604050505020304" pitchFamily="18" charset="0"/>
              </a:rPr>
              <a:t>.</a:t>
            </a:r>
          </a:p>
          <a:p>
            <a:pPr marL="109728" indent="0">
              <a:buNone/>
            </a:pPr>
            <a:endParaRPr lang="ru-RU" sz="1200" dirty="0">
              <a:solidFill>
                <a:srgbClr val="31323F"/>
              </a:solidFill>
              <a:latin typeface="Century" panose="02040604050505020304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Научные школы </a:t>
            </a:r>
            <a:r>
              <a:rPr lang="ru-RU" b="1" dirty="0" smtClean="0">
                <a:solidFill>
                  <a:srgbClr val="31323F"/>
                </a:solidFill>
                <a:latin typeface="+mj-lt"/>
              </a:rPr>
              <a:t>: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К.М Гуревича,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И.В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.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Дубровиной, </a:t>
            </a: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Л.А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. </a:t>
            </a:r>
            <a:r>
              <a:rPr lang="ru-RU" b="1" dirty="0" err="1">
                <a:solidFill>
                  <a:srgbClr val="31323F"/>
                </a:solidFill>
                <a:latin typeface="Century" panose="02040604050505020304" pitchFamily="18" charset="0"/>
              </a:rPr>
              <a:t>Ясюковой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и др.</a:t>
            </a:r>
            <a:endParaRPr lang="ru-RU" b="1" dirty="0">
              <a:solidFill>
                <a:srgbClr val="31323F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Решение 2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задачи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Clr>
                <a:srgbClr val="31323F"/>
              </a:buClr>
            </a:pP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анализ стандартизированных методов исследования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мышления</a:t>
            </a:r>
            <a:r>
              <a:rPr lang="ru-RU" b="1" dirty="0" smtClean="0">
                <a:solidFill>
                  <a:srgbClr val="31323F"/>
                </a:solidFill>
                <a:latin typeface="+mj-lt"/>
              </a:rPr>
              <a:t>; </a:t>
            </a:r>
            <a:endParaRPr lang="ru-RU" b="1" dirty="0">
              <a:solidFill>
                <a:srgbClr val="31323F"/>
              </a:solidFill>
              <a:latin typeface="+mj-lt"/>
            </a:endParaRP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создание критериев отбора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методики</a:t>
            </a:r>
            <a:r>
              <a:rPr lang="ru-RU" b="1" dirty="0" smtClean="0">
                <a:solidFill>
                  <a:srgbClr val="31323F"/>
                </a:solidFill>
                <a:latin typeface="+mj-lt"/>
              </a:rPr>
              <a:t>;</a:t>
            </a:r>
            <a:endParaRPr lang="ru-RU" b="1" dirty="0">
              <a:solidFill>
                <a:srgbClr val="31323F"/>
              </a:solidFill>
              <a:latin typeface="+mj-lt"/>
            </a:endParaRP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выбор для  обследования теста </a:t>
            </a:r>
            <a:r>
              <a:rPr lang="ru-RU" b="1" dirty="0" err="1">
                <a:solidFill>
                  <a:srgbClr val="31323F"/>
                </a:solidFill>
                <a:latin typeface="Century" panose="02040604050505020304" pitchFamily="18" charset="0"/>
              </a:rPr>
              <a:t>Амтхауэра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 по установленным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критериям</a:t>
            </a:r>
            <a:r>
              <a:rPr lang="ru-RU" b="1" dirty="0" smtClean="0">
                <a:solidFill>
                  <a:srgbClr val="31323F"/>
                </a:solidFill>
                <a:latin typeface="+mj-lt"/>
              </a:rPr>
              <a:t>;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endParaRPr lang="ru-RU" b="1" dirty="0">
              <a:solidFill>
                <a:srgbClr val="31323F"/>
              </a:solidFill>
              <a:latin typeface="Century" panose="02040604050505020304" pitchFamily="18" charset="0"/>
            </a:endParaRPr>
          </a:p>
          <a:p>
            <a:pPr>
              <a:buClr>
                <a:srgbClr val="31323F"/>
              </a:buClr>
            </a:pP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сформирована выборка  из  570 подростков 12-17 лет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из </a:t>
            </a:r>
            <a:r>
              <a:rPr lang="ru-RU" b="1" dirty="0">
                <a:solidFill>
                  <a:srgbClr val="31323F"/>
                </a:solidFill>
                <a:latin typeface="Century" panose="02040604050505020304" pitchFamily="18" charset="0"/>
              </a:rPr>
              <a:t>10 </a:t>
            </a:r>
            <a:r>
              <a:rPr lang="ru-RU" b="1" dirty="0" smtClean="0">
                <a:solidFill>
                  <a:srgbClr val="31323F"/>
                </a:solidFill>
                <a:latin typeface="Century" panose="02040604050505020304" pitchFamily="18" charset="0"/>
              </a:rPr>
              <a:t>школ  СПб  и проведено обследование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3.1. Характеристика возрастной динамики мышления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современных подростков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</TotalTime>
  <Words>784</Words>
  <Application>Microsoft Office PowerPoint</Application>
  <PresentationFormat>Экран (4:3)</PresentationFormat>
  <Paragraphs>216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Возрастные изменения мышления подростков в условиях жизни в современной информационной среде  </vt:lpstr>
      <vt:lpstr>СРАВНИТЕЛЬНАЯ  ХАРАКТЕРИСТИКА  МЫШЛЕНИЯ  СОВРЕМЕННЫХ  ПОДРОСТКОВ  И ПОДРОСТКОВ  ВТОРОЙ  ПОЛОВИНЫ  XX  ВЕКА</vt:lpstr>
      <vt:lpstr>Задачи  на 2018 г.:</vt:lpstr>
      <vt:lpstr>Решение 1 задачи</vt:lpstr>
      <vt:lpstr> Установлены :</vt:lpstr>
      <vt:lpstr>Слайд 6</vt:lpstr>
      <vt:lpstr>Слайд 7</vt:lpstr>
      <vt:lpstr>Решение 2 задачи </vt:lpstr>
      <vt:lpstr>3.1. Характеристика возрастной динамики мышления  современных подростков</vt:lpstr>
      <vt:lpstr>3.2. . Сравнение результатов выполнения теста Амтхауэра подростками в 1993 и 2018 гг.  </vt:lpstr>
      <vt:lpstr>Слайд 11</vt:lpstr>
      <vt:lpstr>Слайд 12</vt:lpstr>
      <vt:lpstr>Слайд 13</vt:lpstr>
      <vt:lpstr>Выводы : </vt:lpstr>
      <vt:lpstr> Как объяснить полученные результаты ?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изменения мышления подростков в условиях жизни в современной информационной среде</dc:title>
  <dc:creator>RePack by Diakov</dc:creator>
  <cp:lastModifiedBy>RePack by Diakov</cp:lastModifiedBy>
  <cp:revision>26</cp:revision>
  <dcterms:created xsi:type="dcterms:W3CDTF">2019-01-31T12:59:46Z</dcterms:created>
  <dcterms:modified xsi:type="dcterms:W3CDTF">2019-02-06T15:07:44Z</dcterms:modified>
</cp:coreProperties>
</file>