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9" r:id="rId6"/>
    <p:sldId id="260" r:id="rId7"/>
    <p:sldId id="258" r:id="rId8"/>
    <p:sldId id="267" r:id="rId9"/>
    <p:sldId id="268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88" y="-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5088661473407139E-2"/>
          <c:y val="4.2277153090895775E-2"/>
          <c:w val="0.90307615435365651"/>
          <c:h val="0.7016385809746605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молодые люди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c:spP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Регуляторная зрелость</c:v>
                </c:pt>
                <c:pt idx="1">
                  <c:v>Нравственная зрелость </c:v>
                </c:pt>
                <c:pt idx="2">
                  <c:v>Рефлексивная зрелость </c:v>
                </c:pt>
                <c:pt idx="3">
                  <c:v>Обобщенная самооценка зрелости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6.1899999999999995</c:v>
                </c:pt>
                <c:pt idx="1">
                  <c:v>6.53</c:v>
                </c:pt>
                <c:pt idx="2">
                  <c:v>6.45</c:v>
                </c:pt>
                <c:pt idx="3">
                  <c:v>5.4700000000000024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взрослые 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Регуляторная зрелость</c:v>
                </c:pt>
                <c:pt idx="1">
                  <c:v>Нравственная зрелость </c:v>
                </c:pt>
                <c:pt idx="2">
                  <c:v>Рефлексивная зрелость </c:v>
                </c:pt>
                <c:pt idx="3">
                  <c:v>Обобщенная самооценка зрелости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6.14</c:v>
                </c:pt>
                <c:pt idx="1">
                  <c:v>6.8199999999999985</c:v>
                </c:pt>
                <c:pt idx="2">
                  <c:v>6.96</c:v>
                </c:pt>
                <c:pt idx="3">
                  <c:v>6.44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пожилые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ysClr val="windowText" lastClr="000000"/>
              </a:solidFill>
            </a:ln>
          </c:spP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Регуляторная зрелость</c:v>
                </c:pt>
                <c:pt idx="1">
                  <c:v>Нравственная зрелость </c:v>
                </c:pt>
                <c:pt idx="2">
                  <c:v>Рефлексивная зрелость </c:v>
                </c:pt>
                <c:pt idx="3">
                  <c:v>Обобщенная самооценка зрелости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6.4300000000000024</c:v>
                </c:pt>
                <c:pt idx="1">
                  <c:v>7.26</c:v>
                </c:pt>
                <c:pt idx="2">
                  <c:v>7.14</c:v>
                </c:pt>
                <c:pt idx="3">
                  <c:v>7.29</c:v>
                </c:pt>
              </c:numCache>
            </c:numRef>
          </c:val>
        </c:ser>
        <c:axId val="89943040"/>
        <c:axId val="118611328"/>
      </c:barChart>
      <c:catAx>
        <c:axId val="89943040"/>
        <c:scaling>
          <c:orientation val="minMax"/>
        </c:scaling>
        <c:axPos val="b"/>
        <c:tickLblPos val="nextTo"/>
        <c:crossAx val="118611328"/>
        <c:crosses val="autoZero"/>
        <c:auto val="1"/>
        <c:lblAlgn val="ctr"/>
        <c:lblOffset val="100"/>
      </c:catAx>
      <c:valAx>
        <c:axId val="118611328"/>
        <c:scaling>
          <c:orientation val="minMax"/>
        </c:scaling>
        <c:axPos val="l"/>
        <c:majorGridlines/>
        <c:numFmt formatCode="General" sourceLinked="1"/>
        <c:tickLblPos val="nextTo"/>
        <c:crossAx val="89943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893387715663503"/>
          <c:y val="0.88197382377108169"/>
          <c:w val="0.69879939012890013"/>
          <c:h val="9.6144378327780736E-2"/>
        </c:manualLayout>
      </c:layout>
      <c:spPr>
        <a:ln>
          <a:noFill/>
        </a:ln>
      </c:spPr>
    </c:legend>
    <c:plotVisOnly val="1"/>
    <c:dispBlanksAs val="gap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5088661473407139E-2"/>
          <c:y val="4.2277153090895775E-2"/>
          <c:w val="0.90307615435365651"/>
          <c:h val="0.7016385809746605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молодые люди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Регуляторный инфантилизм</c:v>
                </c:pt>
                <c:pt idx="1">
                  <c:v>Нравственный инфантилизм </c:v>
                </c:pt>
                <c:pt idx="2">
                  <c:v>Рефлексивный инфантилизм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13.78</c:v>
                </c:pt>
                <c:pt idx="1">
                  <c:v>17.54</c:v>
                </c:pt>
                <c:pt idx="2">
                  <c:v>13.26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взрослые 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Регуляторный инфантилизм</c:v>
                </c:pt>
                <c:pt idx="1">
                  <c:v>Нравственный инфантилизм </c:v>
                </c:pt>
                <c:pt idx="2">
                  <c:v>Рефлексивный инфантилизм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13.96</c:v>
                </c:pt>
                <c:pt idx="1">
                  <c:v>15.79</c:v>
                </c:pt>
                <c:pt idx="2">
                  <c:v>12.42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пожилые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ysClr val="windowText" lastClr="000000"/>
              </a:solidFill>
            </a:ln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Регуляторный инфантилизм</c:v>
                </c:pt>
                <c:pt idx="1">
                  <c:v>Нравственный инфантилизм </c:v>
                </c:pt>
                <c:pt idx="2">
                  <c:v>Рефлексивный инфантилизм 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14.62</c:v>
                </c:pt>
                <c:pt idx="1">
                  <c:v>12.09</c:v>
                </c:pt>
                <c:pt idx="2">
                  <c:v>12.67</c:v>
                </c:pt>
              </c:numCache>
            </c:numRef>
          </c:val>
        </c:ser>
        <c:axId val="126529920"/>
        <c:axId val="126531456"/>
      </c:barChart>
      <c:catAx>
        <c:axId val="126529920"/>
        <c:scaling>
          <c:orientation val="minMax"/>
        </c:scaling>
        <c:axPos val="b"/>
        <c:tickLblPos val="nextTo"/>
        <c:crossAx val="126531456"/>
        <c:crosses val="autoZero"/>
        <c:auto val="1"/>
        <c:lblAlgn val="ctr"/>
        <c:lblOffset val="100"/>
      </c:catAx>
      <c:valAx>
        <c:axId val="126531456"/>
        <c:scaling>
          <c:orientation val="minMax"/>
          <c:max val="18"/>
          <c:min val="0"/>
        </c:scaling>
        <c:axPos val="l"/>
        <c:majorGridlines/>
        <c:numFmt formatCode="General" sourceLinked="1"/>
        <c:tickLblPos val="nextTo"/>
        <c:crossAx val="126529920"/>
        <c:crosses val="autoZero"/>
        <c:crossBetween val="between"/>
        <c:majorUnit val="2"/>
        <c:minorUnit val="4.0000000000000022E-2"/>
      </c:valAx>
    </c:plotArea>
    <c:legend>
      <c:legendPos val="r"/>
      <c:layout>
        <c:manualLayout>
          <c:xMode val="edge"/>
          <c:yMode val="edge"/>
          <c:x val="0.14893387715663514"/>
          <c:y val="0.88197382377108169"/>
          <c:w val="0.6987993901289008"/>
          <c:h val="9.6144378327780805E-2"/>
        </c:manualLayout>
      </c:layout>
      <c:spPr>
        <a:ln>
          <a:noFill/>
        </a:ln>
      </c:spPr>
    </c:legend>
    <c:plotVisOnly val="1"/>
    <c:dispBlanksAs val="gap"/>
  </c:chart>
  <c:spPr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F1E7-88A6-4C7A-AA9A-06E629B2462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28C8-3989-44D0-B532-8EAFE86E0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F1E7-88A6-4C7A-AA9A-06E629B2462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28C8-3989-44D0-B532-8EAFE86E0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F1E7-88A6-4C7A-AA9A-06E629B2462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28C8-3989-44D0-B532-8EAFE86E0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F1E7-88A6-4C7A-AA9A-06E629B2462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28C8-3989-44D0-B532-8EAFE86E0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F1E7-88A6-4C7A-AA9A-06E629B2462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28C8-3989-44D0-B532-8EAFE86E0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F1E7-88A6-4C7A-AA9A-06E629B2462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28C8-3989-44D0-B532-8EAFE86E0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F1E7-88A6-4C7A-AA9A-06E629B2462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28C8-3989-44D0-B532-8EAFE86E0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F1E7-88A6-4C7A-AA9A-06E629B2462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28C8-3989-44D0-B532-8EAFE86E0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F1E7-88A6-4C7A-AA9A-06E629B2462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28C8-3989-44D0-B532-8EAFE86E0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F1E7-88A6-4C7A-AA9A-06E629B2462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28C8-3989-44D0-B532-8EAFE86E0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F1E7-88A6-4C7A-AA9A-06E629B2462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28C8-3989-44D0-B532-8EAFE86E0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BF1E7-88A6-4C7A-AA9A-06E629B2462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828C8-3989-44D0-B532-8EAFE86E0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857628"/>
            <a:ext cx="4000496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714488"/>
            <a:ext cx="8572560" cy="1470025"/>
          </a:xfrm>
        </p:spPr>
        <p:txBody>
          <a:bodyPr>
            <a:noAutofit/>
          </a:bodyPr>
          <a:lstStyle/>
          <a:p>
            <a:r>
              <a:rPr lang="ru-RU" sz="3200" b="1" dirty="0"/>
              <a:t>Социально-психологические предпосылки формирования личностного инфантилизма на различных этапах жизненного пути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3714752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Проект РГНФ 16-06-50031</a:t>
            </a:r>
          </a:p>
          <a:p>
            <a:pPr algn="l"/>
            <a:r>
              <a:rPr lang="ru-RU" sz="2400" dirty="0" smtClean="0"/>
              <a:t>Срок реализации: 2016-2018 г.</a:t>
            </a:r>
          </a:p>
          <a:p>
            <a:pPr algn="l"/>
            <a:r>
              <a:rPr lang="ru-RU" sz="2400" dirty="0" smtClean="0"/>
              <a:t>Руководитель: А.В. </a:t>
            </a:r>
            <a:r>
              <a:rPr lang="ru-RU" sz="2400" dirty="0" err="1" smtClean="0"/>
              <a:t>Микляева</a:t>
            </a: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2853"/>
            <a:ext cx="9144000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1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государственный педагогический университет им. А.И. Герцена</a:t>
            </a:r>
            <a:endParaRPr kumimoji="0" lang="ru-RU" sz="26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857628"/>
            <a:ext cx="4000496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725470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/>
              <a:t>Каковы практики конструирования «личностного инфантилизма» на различных этапах жизненного пути личности? </a:t>
            </a:r>
            <a:endParaRPr lang="ru-RU" sz="2400" b="1" dirty="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1406" y="0"/>
            <a:ext cx="9144000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государственный педагогический университет им. А.И. Герцена</a:t>
            </a:r>
            <a:endParaRPr kumimoji="0" lang="ru-RU" sz="26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42844" y="2000240"/>
          <a:ext cx="8858311" cy="453737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96275"/>
                <a:gridCol w="3709266"/>
                <a:gridCol w="2952770"/>
              </a:tblGrid>
              <a:tr h="803678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Возрастная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Преимущественная</a:t>
                      </a:r>
                      <a:r>
                        <a:rPr lang="ru-RU" baseline="0" dirty="0" smtClean="0"/>
                        <a:t> сфера </a:t>
                      </a:r>
                      <a:r>
                        <a:rPr lang="ru-RU" baseline="0" dirty="0" err="1" smtClean="0"/>
                        <a:t>инфантилизации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</a:t>
                      </a:r>
                      <a:r>
                        <a:rPr lang="ru-RU" dirty="0" err="1" smtClean="0"/>
                        <a:t>Гендерный</a:t>
                      </a:r>
                      <a:r>
                        <a:rPr lang="ru-RU" dirty="0" smtClean="0"/>
                        <a:t> фокус»</a:t>
                      </a:r>
                      <a:endParaRPr lang="ru-RU" dirty="0"/>
                    </a:p>
                  </a:txBody>
                  <a:tcPr/>
                </a:tc>
              </a:tr>
              <a:tr h="59436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Молодые</a:t>
                      </a:r>
                      <a:r>
                        <a:rPr lang="ru-RU" baseline="0" dirty="0" smtClean="0"/>
                        <a:t> люди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Семейное взаимодействие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Мужчины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Профессиональное</a:t>
                      </a:r>
                      <a:r>
                        <a:rPr lang="ru-RU" baseline="0" dirty="0" smtClean="0"/>
                        <a:t> взаимодействие</a:t>
                      </a:r>
                      <a:endParaRPr lang="ru-RU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Мужчины и женщины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9436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Взрослые</a:t>
                      </a:r>
                      <a:r>
                        <a:rPr lang="ru-RU" baseline="0" dirty="0" smtClean="0"/>
                        <a:t> люди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Семейное </a:t>
                      </a:r>
                      <a:r>
                        <a:rPr lang="ru-RU" dirty="0" smtClean="0"/>
                        <a:t>взаимодействие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Мужчины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Профессиональное</a:t>
                      </a:r>
                      <a:r>
                        <a:rPr lang="ru-RU" baseline="0" dirty="0" smtClean="0"/>
                        <a:t> взаимодействие</a:t>
                      </a:r>
                      <a:endParaRPr lang="ru-RU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Женщины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4733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Пожилые</a:t>
                      </a:r>
                      <a:r>
                        <a:rPr lang="ru-RU" baseline="0" dirty="0" smtClean="0"/>
                        <a:t> люди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Семейное взаимодействие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Женщины 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Взаимодействие с социальными и медицинскими службами</a:t>
                      </a:r>
                      <a:endParaRPr lang="ru-RU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Мужчины и женщины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2853"/>
            <a:ext cx="9144000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1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государственный педагогический университет им. А.И. Герцена</a:t>
            </a:r>
            <a:endParaRPr kumimoji="0" lang="ru-RU" sz="26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857628"/>
            <a:ext cx="4000496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857628"/>
            <a:ext cx="4000496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001156" cy="592935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 smtClean="0"/>
              <a:t>	Научная проблема</a:t>
            </a:r>
            <a:r>
              <a:rPr lang="ru-RU" dirty="0" smtClean="0"/>
              <a:t> определяется противоречием между традиционной для психологии трактовкой инфантилизма как комплекса индивидуальных особенностей человека и социально-психологическими интерпретациями проявлений инфантилизма в регуляции отношений между </a:t>
            </a:r>
            <a:r>
              <a:rPr lang="ru-RU" dirty="0" smtClean="0"/>
              <a:t>людьми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b="1" dirty="0" smtClean="0"/>
              <a:t>Теоретико-методологическая база</a:t>
            </a:r>
            <a:r>
              <a:rPr lang="ru-RU" dirty="0" smtClean="0"/>
              <a:t>: положения социального </a:t>
            </a:r>
            <a:r>
              <a:rPr lang="ru-RU" dirty="0" err="1" smtClean="0"/>
              <a:t>констукционизма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b="1" dirty="0" smtClean="0"/>
              <a:t>Личностный инфантилизм – </a:t>
            </a:r>
            <a:r>
              <a:rPr lang="ru-RU" dirty="0" smtClean="0"/>
              <a:t>полюс бинарного социального конструкта «личностная зрелость – личностный инфантилизм», с </a:t>
            </a:r>
            <a:r>
              <a:rPr lang="ru-RU" dirty="0" smtClean="0"/>
              <a:t>помощью которого констатируется несоответствие личностного развития человека нормативным эталонам в терминах «отставания»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	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2853"/>
            <a:ext cx="9144000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1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государственный педагогический университет им. А.И. Герцена</a:t>
            </a:r>
            <a:endParaRPr kumimoji="0" lang="ru-RU" sz="26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857628"/>
            <a:ext cx="4000496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06" y="1357298"/>
            <a:ext cx="9072594" cy="578647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5100" b="1" dirty="0" smtClean="0"/>
              <a:t>Исследовательские вопросы:</a:t>
            </a:r>
          </a:p>
          <a:p>
            <a:pPr>
              <a:buNone/>
            </a:pPr>
            <a:endParaRPr lang="ru-RU" sz="3400" b="1" dirty="0" smtClean="0"/>
          </a:p>
          <a:p>
            <a:pPr lvl="0"/>
            <a:r>
              <a:rPr lang="ru-RU" sz="3400" dirty="0" smtClean="0"/>
              <a:t>Каким образом феноменология личностного инфантилизма отражается в  содержании социального конструкта «личностная зрелость – личностный инфантилизм»?</a:t>
            </a:r>
          </a:p>
          <a:p>
            <a:pPr lvl="0"/>
            <a:r>
              <a:rPr lang="ru-RU" sz="3400" dirty="0" smtClean="0"/>
              <a:t>Является ли конструкт «личностная зрелость – личностный инфантилизм» содержательно однородным, или релевантные ему личностные проявления могут быть каким-то образом </a:t>
            </a:r>
            <a:r>
              <a:rPr lang="ru-RU" sz="3400" dirty="0" err="1" smtClean="0"/>
              <a:t>типологизированы</a:t>
            </a:r>
            <a:r>
              <a:rPr lang="ru-RU" sz="3400" dirty="0" smtClean="0"/>
              <a:t>?</a:t>
            </a:r>
          </a:p>
          <a:p>
            <a:pPr lvl="0"/>
            <a:r>
              <a:rPr lang="ru-RU" sz="3400" dirty="0" smtClean="0"/>
              <a:t>Можно ли считать «личностный инфантилизм» сугубо молодежной проблемой, или личностные проявления, интерпретируемые в терминах «личностного инфантилизма», могут наблюдаться и на других этапах жизненного пути?</a:t>
            </a:r>
          </a:p>
          <a:p>
            <a:pPr lvl="0"/>
            <a:r>
              <a:rPr lang="ru-RU" sz="3400" dirty="0" smtClean="0"/>
              <a:t>Каковы социально-психологические детерминанты и последствия </a:t>
            </a:r>
            <a:r>
              <a:rPr lang="ru-RU" sz="3400" dirty="0" err="1" smtClean="0"/>
              <a:t>инфантилизации</a:t>
            </a:r>
            <a:r>
              <a:rPr lang="ru-RU" sz="3400" dirty="0" smtClean="0"/>
              <a:t> личности на различных этапах жизненного пути?</a:t>
            </a:r>
          </a:p>
          <a:p>
            <a:pPr lvl="0"/>
            <a:r>
              <a:rPr lang="ru-RU" sz="3400" dirty="0" smtClean="0"/>
              <a:t>Каковы практики конструирования «личностного инфантилизма» на различных этапах жизненного пути личности?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2853"/>
            <a:ext cx="9144000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государственный педагогический университет им. А.И. Герцена</a:t>
            </a:r>
            <a:endParaRPr kumimoji="0" lang="ru-RU" sz="26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857628"/>
            <a:ext cx="4000496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857256"/>
          </a:xfrm>
        </p:spPr>
        <p:txBody>
          <a:bodyPr/>
          <a:lstStyle/>
          <a:p>
            <a:r>
              <a:rPr lang="ru-RU" dirty="0" smtClean="0"/>
              <a:t>Характеристика выборки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2500306"/>
          <a:ext cx="8229600" cy="275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Группа респондентов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целом  по выборке 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том числе 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мужчины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женщины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Молодые люди</a:t>
                      </a:r>
                    </a:p>
                    <a:p>
                      <a:pPr algn="ctr"/>
                      <a:r>
                        <a:rPr lang="ru-RU" dirty="0" smtClean="0"/>
                        <a:t>(17-24 года)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Взрослые люди</a:t>
                      </a:r>
                    </a:p>
                    <a:p>
                      <a:pPr algn="ctr"/>
                      <a:r>
                        <a:rPr lang="ru-RU" dirty="0" smtClean="0"/>
                        <a:t>(29-51</a:t>
                      </a:r>
                      <a:r>
                        <a:rPr lang="ru-RU" baseline="0" dirty="0" smtClean="0"/>
                        <a:t> год)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Пожилые люди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(55/60</a:t>
                      </a:r>
                      <a:r>
                        <a:rPr lang="ru-RU" baseline="0" dirty="0" smtClean="0"/>
                        <a:t> -81 год)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0" y="142853"/>
            <a:ext cx="9144000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1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государственный педагогический университет им. А.И. Герцена</a:t>
            </a:r>
            <a:endParaRPr kumimoji="0" lang="ru-RU" sz="26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857628"/>
            <a:ext cx="4000496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071546"/>
            <a:ext cx="8858312" cy="654032"/>
          </a:xfrm>
        </p:spPr>
        <p:txBody>
          <a:bodyPr>
            <a:noAutofit/>
          </a:bodyPr>
          <a:lstStyle/>
          <a:p>
            <a:pPr lvl="0"/>
            <a:r>
              <a:rPr lang="ru-RU" sz="2000" b="1" dirty="0" smtClean="0"/>
              <a:t>Является ли конструкт «личностная зрелость – личностный инфантилизм» содержательно однородным, или релевантные ему личностные проявления могут быть каким-то образом </a:t>
            </a:r>
            <a:r>
              <a:rPr lang="ru-RU" sz="2000" b="1" dirty="0" err="1" smtClean="0"/>
              <a:t>типологизированы</a:t>
            </a:r>
            <a:r>
              <a:rPr lang="ru-RU" sz="2000" b="1" dirty="0" smtClean="0"/>
              <a:t>?</a:t>
            </a:r>
            <a:endParaRPr lang="ru-RU" sz="2000" b="1" dirty="0" smtClean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44000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государственный педагогический университет им. А.И. Герцена</a:t>
            </a:r>
            <a:endParaRPr kumimoji="0" lang="ru-RU" sz="26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1928802"/>
            <a:ext cx="88583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«Личностный </a:t>
            </a:r>
            <a:r>
              <a:rPr lang="ru-RU" dirty="0" smtClean="0"/>
              <a:t>инфантилизм» как один из полюсов данного социального конструкта </a:t>
            </a:r>
            <a:r>
              <a:rPr lang="ru-RU" dirty="0" smtClean="0"/>
              <a:t>неоднороден: </a:t>
            </a:r>
          </a:p>
          <a:p>
            <a:pPr marL="342900" indent="-342900">
              <a:buAutoNum type="arabicParenR"/>
            </a:pPr>
            <a:r>
              <a:rPr lang="ru-RU" dirty="0" smtClean="0"/>
              <a:t>регуляторный </a:t>
            </a:r>
            <a:r>
              <a:rPr lang="ru-RU" dirty="0" smtClean="0"/>
              <a:t>аспект </a:t>
            </a:r>
            <a:r>
              <a:rPr lang="ru-RU" dirty="0" smtClean="0"/>
              <a:t>(трудности </a:t>
            </a:r>
            <a:r>
              <a:rPr lang="ru-RU" dirty="0" smtClean="0"/>
              <a:t>в сфере планирования деятельности, эмоциональной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и регуляции актуальных </a:t>
            </a:r>
            <a:r>
              <a:rPr lang="ru-RU" dirty="0" smtClean="0"/>
              <a:t>побуждений) </a:t>
            </a:r>
          </a:p>
          <a:p>
            <a:pPr marL="342900" indent="-342900">
              <a:buAutoNum type="arabicParenR"/>
            </a:pPr>
            <a:r>
              <a:rPr lang="ru-RU" dirty="0" smtClean="0"/>
              <a:t>нравственный </a:t>
            </a:r>
            <a:r>
              <a:rPr lang="ru-RU" dirty="0" smtClean="0"/>
              <a:t>аспект </a:t>
            </a:r>
            <a:r>
              <a:rPr lang="ru-RU" dirty="0" smtClean="0"/>
              <a:t>(дефицит </a:t>
            </a:r>
            <a:r>
              <a:rPr lang="ru-RU" dirty="0" smtClean="0"/>
              <a:t>нравственной </a:t>
            </a:r>
            <a:r>
              <a:rPr lang="ru-RU" dirty="0" err="1" smtClean="0"/>
              <a:t>саморегуляции</a:t>
            </a:r>
            <a:r>
              <a:rPr lang="ru-RU" dirty="0" smtClean="0"/>
              <a:t>, игнорирование социальных норм в угоду собственным сиюминутным интересам, стремление к избеганию личной ответственности и минимизации собственных усилий, тенденцию самоутверждению за счет других </a:t>
            </a:r>
            <a:r>
              <a:rPr lang="ru-RU" dirty="0" smtClean="0"/>
              <a:t>людей) </a:t>
            </a:r>
          </a:p>
          <a:p>
            <a:pPr marL="342900" indent="-342900">
              <a:buAutoNum type="arabicParenR"/>
            </a:pPr>
            <a:r>
              <a:rPr lang="ru-RU" dirty="0" smtClean="0"/>
              <a:t>рефлексивный </a:t>
            </a:r>
            <a:r>
              <a:rPr lang="ru-RU" dirty="0" smtClean="0"/>
              <a:t>аспект </a:t>
            </a:r>
            <a:r>
              <a:rPr lang="ru-RU" dirty="0" smtClean="0"/>
              <a:t>(дефицит </a:t>
            </a:r>
            <a:r>
              <a:rPr lang="ru-RU" dirty="0" smtClean="0"/>
              <a:t>уверенности в себе, </a:t>
            </a:r>
            <a:r>
              <a:rPr lang="ru-RU" dirty="0" smtClean="0"/>
              <a:t>повышенная уязвимость </a:t>
            </a:r>
            <a:r>
              <a:rPr lang="ru-RU" dirty="0" smtClean="0"/>
              <a:t>к критике в сочетании со стремлением поддерживать «положительный баланс» самооценки</a:t>
            </a:r>
            <a:r>
              <a:rPr lang="ru-RU" dirty="0" smtClean="0"/>
              <a:t>.</a:t>
            </a:r>
          </a:p>
          <a:p>
            <a:pPr marL="342900" indent="-342900">
              <a:buAutoNum type="arabicParenR"/>
            </a:pPr>
            <a:r>
              <a:rPr lang="ru-RU" dirty="0" smtClean="0"/>
              <a:t>Когнитивный аспект (обесценивание собственного жизненного опыта)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/>
            <a:r>
              <a:rPr lang="ru-RU" dirty="0" smtClean="0"/>
              <a:t>	</a:t>
            </a:r>
            <a:r>
              <a:rPr lang="ru-RU" b="1" dirty="0" smtClean="0"/>
              <a:t>Каждый </a:t>
            </a:r>
            <a:r>
              <a:rPr lang="ru-RU" b="1" dirty="0" smtClean="0"/>
              <a:t>из этих аспектов может быть развернуто охарактеризован в единстве </a:t>
            </a:r>
            <a:r>
              <a:rPr lang="ru-RU" b="1" dirty="0" err="1" smtClean="0"/>
              <a:t>интраличностных</a:t>
            </a:r>
            <a:r>
              <a:rPr lang="ru-RU" b="1" dirty="0" smtClean="0"/>
              <a:t> эффектов (связанных с особенностями субъектной позиции человека в отношении собственной жизни) и эффектов взаимодействия человека с другими </a:t>
            </a:r>
            <a:r>
              <a:rPr lang="ru-RU" b="1" dirty="0" smtClean="0"/>
              <a:t>людьми.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857628"/>
            <a:ext cx="4000496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baseline="0" dirty="0" smtClean="0"/>
              <a:t>Шкала самооценки </a:t>
            </a:r>
            <a:r>
              <a:rPr lang="ru-RU" sz="2800" b="1" baseline="0" dirty="0" smtClean="0"/>
              <a:t>проявлений</a:t>
            </a:r>
            <a:br>
              <a:rPr lang="ru-RU" sz="2800" b="1" baseline="0" dirty="0" smtClean="0"/>
            </a:br>
            <a:r>
              <a:rPr lang="ru-RU" sz="2800" b="1" baseline="0" dirty="0" smtClean="0"/>
              <a:t>зрелости-инфантилизма личности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15370" cy="47863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u="sng" dirty="0" smtClean="0"/>
              <a:t>Шкалы: </a:t>
            </a:r>
            <a:endParaRPr lang="ru-RU" sz="2400" b="1" u="sng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Регуляторная зрелость – регуляторный инфантилизм</a:t>
            </a:r>
            <a:r>
              <a:rPr lang="ru-RU" sz="2400" dirty="0" smtClean="0"/>
              <a:t>; </a:t>
            </a:r>
            <a:endParaRPr lang="ru-RU" sz="2400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Нравственная зрелость – </a:t>
            </a:r>
            <a:r>
              <a:rPr lang="ru-RU" sz="2400" dirty="0" smtClean="0"/>
              <a:t>н</a:t>
            </a:r>
            <a:r>
              <a:rPr lang="ru-RU" sz="2400" dirty="0" smtClean="0"/>
              <a:t>равственный  </a:t>
            </a:r>
            <a:r>
              <a:rPr lang="ru-RU" sz="2400" dirty="0" smtClean="0"/>
              <a:t>инфантилизм; </a:t>
            </a:r>
            <a:endParaRPr lang="ru-RU" sz="2400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Рефлексивная зрелость – р</a:t>
            </a:r>
            <a:r>
              <a:rPr lang="ru-RU" sz="2400" dirty="0" smtClean="0"/>
              <a:t>ефлексивный  </a:t>
            </a:r>
            <a:r>
              <a:rPr lang="ru-RU" sz="2400" dirty="0" smtClean="0"/>
              <a:t>инфантилизм; </a:t>
            </a:r>
          </a:p>
          <a:p>
            <a:pPr>
              <a:buNone/>
            </a:pPr>
            <a:r>
              <a:rPr lang="ru-RU" sz="2400" dirty="0" smtClean="0"/>
              <a:t>4.</a:t>
            </a:r>
            <a:r>
              <a:rPr lang="ru-RU" sz="2400" dirty="0"/>
              <a:t> </a:t>
            </a:r>
            <a:r>
              <a:rPr lang="ru-RU" sz="2400" dirty="0" smtClean="0"/>
              <a:t>	  Когнитивна</a:t>
            </a:r>
            <a:r>
              <a:rPr lang="ru-RU" sz="2400" dirty="0" smtClean="0"/>
              <a:t>я зрелость – к</a:t>
            </a:r>
            <a:r>
              <a:rPr lang="ru-RU" sz="2400" dirty="0" smtClean="0"/>
              <a:t>огнитивный  </a:t>
            </a:r>
            <a:r>
              <a:rPr lang="ru-RU" sz="2400" dirty="0" smtClean="0"/>
              <a:t>инфантилизм  </a:t>
            </a:r>
          </a:p>
          <a:p>
            <a:pPr marL="514350" indent="-514350">
              <a:buNone/>
            </a:pPr>
            <a:r>
              <a:rPr lang="ru-RU" sz="1800" b="1" u="sng" dirty="0" smtClean="0"/>
              <a:t>Некоторые психометрические показатели </a:t>
            </a:r>
            <a:r>
              <a:rPr lang="en-US" sz="1800" b="1" u="sng" dirty="0" smtClean="0"/>
              <a:t>(n=</a:t>
            </a:r>
            <a:r>
              <a:rPr lang="ru-RU" sz="1800" b="1" u="sng" dirty="0" smtClean="0"/>
              <a:t>436):</a:t>
            </a:r>
          </a:p>
          <a:p>
            <a:r>
              <a:rPr lang="ru-RU" sz="1800" b="1" i="1" dirty="0" smtClean="0"/>
              <a:t>Факторная структура:</a:t>
            </a:r>
            <a:r>
              <a:rPr lang="ru-RU" sz="1800" i="1" dirty="0" smtClean="0"/>
              <a:t> </a:t>
            </a:r>
            <a:r>
              <a:rPr lang="ru-RU" sz="1800" dirty="0" smtClean="0"/>
              <a:t>в результате факторизации  24 рядов показателей выделено 4 фактора </a:t>
            </a:r>
            <a:r>
              <a:rPr lang="ru-RU" sz="1800" dirty="0" smtClean="0"/>
              <a:t>с суммарной </a:t>
            </a:r>
            <a:r>
              <a:rPr lang="ru-RU" sz="1800" dirty="0" smtClean="0"/>
              <a:t>дисперсией 52,5%</a:t>
            </a:r>
          </a:p>
          <a:p>
            <a:r>
              <a:rPr lang="ru-RU" sz="1800" b="1" i="1" dirty="0" smtClean="0"/>
              <a:t>Проверка внутренней согласованности шкал</a:t>
            </a:r>
            <a:r>
              <a:rPr lang="ru-RU" sz="1800" i="1" dirty="0" smtClean="0"/>
              <a:t> (</a:t>
            </a:r>
            <a:r>
              <a:rPr lang="ru-RU" sz="1800" dirty="0" smtClean="0"/>
              <a:t> коэффициент </a:t>
            </a:r>
            <a:r>
              <a:rPr lang="ru-RU" sz="1800" dirty="0" err="1" smtClean="0"/>
              <a:t>α Кронбаха</a:t>
            </a:r>
            <a:r>
              <a:rPr lang="ru-RU" sz="1800" dirty="0" smtClean="0"/>
              <a:t>) : более 0,70 по всем шкалам</a:t>
            </a:r>
            <a:r>
              <a:rPr lang="ru-RU" sz="1800" dirty="0" smtClean="0"/>
              <a:t>, за </a:t>
            </a:r>
            <a:r>
              <a:rPr lang="ru-RU" sz="1800" dirty="0" smtClean="0"/>
              <a:t>исключением шкалы «</a:t>
            </a:r>
            <a:r>
              <a:rPr lang="ru-RU" sz="1800" dirty="0" smtClean="0"/>
              <a:t>рефлексивная зрелость – инфантилизм»  </a:t>
            </a:r>
            <a:r>
              <a:rPr lang="ru-RU" sz="1800" dirty="0" smtClean="0"/>
              <a:t>(</a:t>
            </a:r>
            <a:r>
              <a:rPr lang="el-GR" sz="1800" dirty="0" smtClean="0"/>
              <a:t>α</a:t>
            </a:r>
            <a:r>
              <a:rPr lang="ru-RU" sz="1800" dirty="0" smtClean="0"/>
              <a:t>=0,67)</a:t>
            </a:r>
          </a:p>
          <a:p>
            <a:r>
              <a:rPr lang="ru-RU" sz="1800" b="1" i="1" dirty="0" smtClean="0"/>
              <a:t>Проверка внешней </a:t>
            </a:r>
            <a:r>
              <a:rPr lang="ru-RU" sz="1800" b="1" i="1" dirty="0" err="1" smtClean="0"/>
              <a:t>валидности</a:t>
            </a:r>
            <a:r>
              <a:rPr lang="ru-RU" sz="1800" i="1" dirty="0" smtClean="0"/>
              <a:t>: </a:t>
            </a:r>
            <a:r>
              <a:rPr lang="ru-RU" sz="1800" dirty="0" smtClean="0"/>
              <a:t>0,26 </a:t>
            </a:r>
            <a:r>
              <a:rPr lang="ru-RU" sz="1800" dirty="0" smtClean="0"/>
              <a:t>≤ </a:t>
            </a:r>
            <a:r>
              <a:rPr lang="ru-RU" sz="1800" dirty="0" err="1" smtClean="0"/>
              <a:t>rs</a:t>
            </a:r>
            <a:r>
              <a:rPr lang="ru-RU" sz="1800" dirty="0" smtClean="0"/>
              <a:t> ≤ </a:t>
            </a:r>
            <a:r>
              <a:rPr lang="ru-RU" sz="1800" dirty="0" smtClean="0"/>
              <a:t>0,31 </a:t>
            </a:r>
          </a:p>
          <a:p>
            <a:r>
              <a:rPr lang="ru-RU" sz="1800" b="1" i="1" dirty="0" smtClean="0"/>
              <a:t>Проверка </a:t>
            </a:r>
            <a:r>
              <a:rPr lang="ru-RU" sz="1800" b="1" i="1" dirty="0" err="1" smtClean="0"/>
              <a:t>ретестовой</a:t>
            </a:r>
            <a:r>
              <a:rPr lang="ru-RU" sz="1800" b="1" i="1" dirty="0" smtClean="0"/>
              <a:t> надежности:</a:t>
            </a:r>
            <a:r>
              <a:rPr lang="ru-RU" sz="1800" b="1" i="1" dirty="0" smtClean="0"/>
              <a:t> </a:t>
            </a:r>
            <a:r>
              <a:rPr lang="ru-RU" sz="1800" dirty="0" smtClean="0"/>
              <a:t> для суммарного показателя </a:t>
            </a:r>
            <a:r>
              <a:rPr lang="ru-RU" sz="1800" dirty="0" err="1" smtClean="0"/>
              <a:t>rs=0,70</a:t>
            </a:r>
            <a:r>
              <a:rPr lang="ru-RU" sz="1800" dirty="0" smtClean="0"/>
              <a:t>.</a:t>
            </a: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2852"/>
            <a:ext cx="9144000" cy="7143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государственный педагогический университет им. А.И. Герцена</a:t>
            </a:r>
            <a:endParaRPr kumimoji="0" lang="ru-RU" sz="26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4750" y="500042"/>
            <a:ext cx="3669250" cy="302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857628"/>
            <a:ext cx="4000496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14282" y="142852"/>
            <a:ext cx="8929718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400" b="1" dirty="0" smtClean="0"/>
              <a:t>Каким образом феноменология личностного инфантилизма отражается в  содержании социального конструкта «личностная зрелость – личностный инфантилизм»?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14282" y="1285860"/>
            <a:ext cx="5786478" cy="431164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i="1" dirty="0" smtClean="0"/>
              <a:t>Признаки личностного инфантилизма: </a:t>
            </a:r>
            <a:endParaRPr lang="ru-RU" sz="1800" b="1" i="1" dirty="0" smtClean="0"/>
          </a:p>
          <a:p>
            <a:pPr algn="ctr">
              <a:buNone/>
            </a:pPr>
            <a:r>
              <a:rPr lang="ru-RU" sz="1800" b="1" i="1" dirty="0" smtClean="0"/>
              <a:t>обобщенная </a:t>
            </a:r>
            <a:r>
              <a:rPr lang="ru-RU" sz="1800" b="1" i="1" dirty="0" smtClean="0"/>
              <a:t>модель</a:t>
            </a:r>
            <a:endParaRPr lang="ru-RU" sz="1800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928802"/>
            <a:ext cx="5572164" cy="486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3357562"/>
            <a:ext cx="192882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5857852" y="5286388"/>
            <a:ext cx="32861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Соотношение различных характеристик в содержании</a:t>
            </a:r>
            <a:endParaRPr lang="ru-RU" dirty="0" smtClean="0"/>
          </a:p>
          <a:p>
            <a:pPr algn="ctr"/>
            <a:r>
              <a:rPr lang="ru-RU" b="1" i="1" dirty="0" smtClean="0"/>
              <a:t>конструкта «личностная зрелость – личностный инфантилизм»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ru-RU" sz="2000" b="1" dirty="0" smtClean="0"/>
              <a:t>Можно ли считать «личностный инфантилизм» сугубо молодежной проблемой, или личностные проявления, интерпретируемые в терминах «личностного инфантилизма», могут наблюдаться и на других этапах жизненного пути?</a:t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000372"/>
            <a:ext cx="8401080" cy="312579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2852"/>
            <a:ext cx="9144000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государственный педагогический университет им. А.И. Герцена</a:t>
            </a:r>
            <a:endParaRPr kumimoji="0" lang="ru-RU" sz="26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857628"/>
            <a:ext cx="4000496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Диаграмма 5"/>
          <p:cNvGraphicFramePr/>
          <p:nvPr/>
        </p:nvGraphicFramePr>
        <p:xfrm>
          <a:off x="214282" y="2643182"/>
          <a:ext cx="5919815" cy="2027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00760" y="2786058"/>
            <a:ext cx="30003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i="1" dirty="0" smtClean="0"/>
              <a:t>Самооценки </a:t>
            </a:r>
            <a:r>
              <a:rPr lang="ru-RU" sz="1500" b="1" i="1" dirty="0" smtClean="0"/>
              <a:t>респондентов, принадлежащим </a:t>
            </a:r>
            <a:r>
              <a:rPr lang="ru-RU" sz="1500" b="1" i="1" dirty="0" smtClean="0"/>
              <a:t>к разным </a:t>
            </a:r>
            <a:r>
              <a:rPr lang="ru-RU" sz="1500" b="1" i="1" dirty="0" smtClean="0"/>
              <a:t>возрастным </a:t>
            </a:r>
            <a:r>
              <a:rPr lang="ru-RU" sz="1500" b="1" i="1" dirty="0" smtClean="0"/>
              <a:t>группам, в континууме «личностная зрелость –</a:t>
            </a:r>
            <a:endParaRPr lang="ru-RU" sz="1500" dirty="0" smtClean="0"/>
          </a:p>
          <a:p>
            <a:r>
              <a:rPr lang="ru-RU" sz="1500" b="1" i="1" dirty="0" smtClean="0"/>
              <a:t>личностный инфантилизм»</a:t>
            </a:r>
            <a:endParaRPr lang="ru-RU" sz="1500" dirty="0" smtClean="0"/>
          </a:p>
          <a:p>
            <a:endParaRPr lang="ru-RU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357554" y="4714884"/>
          <a:ext cx="5475829" cy="1884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1472" y="4786322"/>
            <a:ext cx="285752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1" dirty="0" smtClean="0"/>
              <a:t>Выраженность признаков регуляторного, рефлексивного и нравственного инфантилизма в выборках молодых, </a:t>
            </a:r>
            <a:endParaRPr lang="ru-RU" sz="1500" dirty="0" smtClean="0"/>
          </a:p>
          <a:p>
            <a:pPr algn="r"/>
            <a:r>
              <a:rPr lang="ru-RU" sz="1500" b="1" i="1" dirty="0" smtClean="0"/>
              <a:t>взрослых и пожилых людей</a:t>
            </a:r>
            <a:endParaRPr lang="ru-RU" sz="1500" dirty="0" smtClean="0"/>
          </a:p>
          <a:p>
            <a:pPr algn="r"/>
            <a:endParaRPr lang="ru-RU" sz="1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857628"/>
            <a:ext cx="4000496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786874" cy="1000124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/>
              <a:t>Каковы социально-психологические детерминанты и последствия </a:t>
            </a:r>
            <a:r>
              <a:rPr lang="ru-RU" sz="2400" b="1" dirty="0" err="1" smtClean="0"/>
              <a:t>инфантилизации</a:t>
            </a:r>
            <a:r>
              <a:rPr lang="ru-RU" sz="2400" b="1" dirty="0" smtClean="0"/>
              <a:t> личности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на </a:t>
            </a:r>
            <a:r>
              <a:rPr lang="ru-RU" sz="2400" b="1" dirty="0" smtClean="0"/>
              <a:t>различных этапах жизненного пути?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71470" y="2143116"/>
            <a:ext cx="9072626" cy="376873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	</a:t>
            </a:r>
            <a:r>
              <a:rPr lang="ru-RU" sz="1800" b="1" dirty="0" err="1" smtClean="0"/>
              <a:t>Инфантилизация</a:t>
            </a:r>
            <a:r>
              <a:rPr lang="ru-RU" sz="1800" b="1" dirty="0" smtClean="0"/>
              <a:t> – это действия</a:t>
            </a:r>
            <a:r>
              <a:rPr lang="ru-RU" sz="1800" b="1" dirty="0" smtClean="0"/>
              <a:t>, направленные на формирование или продление инфантильного состояния у человека путем обращения с ним как с ребенком. Суть </a:t>
            </a:r>
            <a:r>
              <a:rPr lang="ru-RU" sz="1800" b="1" dirty="0" err="1" smtClean="0"/>
              <a:t>инфантилизации</a:t>
            </a:r>
            <a:r>
              <a:rPr lang="ru-RU" sz="1800" b="1" dirty="0" smtClean="0"/>
              <a:t> – в создании условий, в которых ожидания в отношении поведения людей, вышедших из детского возраста, в том числе взрослых и даже пожилых, в большей или меньшей степени сближаются с </a:t>
            </a:r>
            <a:r>
              <a:rPr lang="ru-RU" sz="1800" b="1" dirty="0" smtClean="0"/>
              <a:t>социальными представлениями</a:t>
            </a:r>
            <a:r>
              <a:rPr lang="ru-RU" sz="1800" b="1" dirty="0" smtClean="0"/>
              <a:t>, фиксирующими </a:t>
            </a:r>
            <a:r>
              <a:rPr lang="ru-RU" sz="1800" b="1" dirty="0" err="1" smtClean="0"/>
              <a:t>экспектации</a:t>
            </a:r>
            <a:r>
              <a:rPr lang="ru-RU" sz="1800" b="1" dirty="0" smtClean="0"/>
              <a:t> в отношении детского </a:t>
            </a:r>
            <a:r>
              <a:rPr lang="ru-RU" sz="1800" b="1" dirty="0" smtClean="0"/>
              <a:t>/ юношеского поведения</a:t>
            </a:r>
            <a:r>
              <a:rPr lang="ru-RU" sz="2000" b="1" dirty="0" smtClean="0"/>
              <a:t>. </a:t>
            </a:r>
            <a:endParaRPr lang="ru-RU" sz="20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2853"/>
            <a:ext cx="9144000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государственный педагогический университет им. А.И. Герцена</a:t>
            </a:r>
            <a:endParaRPr kumimoji="0" lang="ru-RU" sz="26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4214818"/>
          <a:ext cx="8572560" cy="22961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57388"/>
                <a:gridCol w="67151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Уровни анализа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Социальные</a:t>
                      </a:r>
                      <a:r>
                        <a:rPr lang="ru-RU" baseline="0" dirty="0" smtClean="0"/>
                        <a:t> отношения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трансформации системы возрастной стратификации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общест-ва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последовательный рост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ценностьи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детства, и  доминирующий модус социального бытия смещается к юношескому периоду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Межличностные</a:t>
                      </a:r>
                      <a:r>
                        <a:rPr lang="ru-RU" baseline="0" dirty="0" smtClean="0"/>
                        <a:t> отношения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практики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инфантилизации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различных сферах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взаимодействия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Самоотношение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образа </a:t>
                      </a:r>
                      <a:r>
                        <a:rPr lang="ru-RU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инфантальной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личности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608</Words>
  <Application>Microsoft Office PowerPoint</Application>
  <PresentationFormat>Экран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Социально-психологические предпосылки формирования личностного инфантилизма на различных этапах жизненного пути</vt:lpstr>
      <vt:lpstr>Слайд 2</vt:lpstr>
      <vt:lpstr>Слайд 3</vt:lpstr>
      <vt:lpstr>Характеристика выборки</vt:lpstr>
      <vt:lpstr>Является ли конструкт «личностная зрелость – личностный инфантилизм» содержательно однородным, или релевантные ему личностные проявления могут быть каким-то образом типологизированы?</vt:lpstr>
      <vt:lpstr>Шкала самооценки проявлений зрелости-инфантилизма личности</vt:lpstr>
      <vt:lpstr>Слайд 7</vt:lpstr>
      <vt:lpstr>Можно ли считать «личностный инфантилизм» сугубо молодежной проблемой, или личностные проявления, интерпретируемые в терминах «личностного инфантилизма», могут наблюдаться и на других этапах жизненного пути? </vt:lpstr>
      <vt:lpstr>Каковы социально-психологические детерминанты и последствия инфантилизации личности  на различных этапах жизненного пути? </vt:lpstr>
      <vt:lpstr>Каковы практики конструирования «личностного инфантилизма» на различных этапах жизненного пути личности? 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Социально-психологические предпосылки формирования личностного инфантилизма на различных этапах жизненного пути</dc:title>
  <dc:creator>Пользователь</dc:creator>
  <cp:lastModifiedBy>Пользователь</cp:lastModifiedBy>
  <cp:revision>51</cp:revision>
  <dcterms:created xsi:type="dcterms:W3CDTF">2018-02-06T20:37:39Z</dcterms:created>
  <dcterms:modified xsi:type="dcterms:W3CDTF">2019-02-07T21:04:37Z</dcterms:modified>
</cp:coreProperties>
</file>