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22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6.2.19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ACD220C-D531-4846-86EA-C62E8653CBFF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6.2.19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8D334B3-1D0B-4823-B814-D596387FD3E6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107640" y="692640"/>
            <a:ext cx="8928720" cy="44640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Times New Roman"/>
              </a:rPr>
              <a:t>Содержание и структура позитивного транскультурного инварианта представлений о совести в сравниваемых культурах (2017 - 2019 г. г.)</a:t>
            </a:r>
            <a:r>
              <a:rPr lang="ru-RU" sz="4400">
                <a:solidFill>
                  <a:srgbClr val="000000"/>
                </a:solidFill>
                <a:latin typeface="Times New Roman"/>
              </a:rPr>
              <a:t>
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2627640" y="4869000"/>
            <a:ext cx="6400440" cy="175212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Манёров В.Х.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Богдановская И.М.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</a:rPr>
              <a:t>Проект Ю.Л.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67640" y="2205000"/>
            <a:ext cx="8218800" cy="4237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Times New Roman"/>
              </a:rPr>
              <a:t>а. Пол респондентов. </a:t>
            </a:r>
            <a:r>
              <a:rPr lang="ru-RU" sz="2400">
                <a:solidFill>
                  <a:srgbClr val="000000"/>
                </a:solidFill>
                <a:latin typeface="Times New Roman"/>
              </a:rPr>
              <a:t>При использовании проективной методики («Друг-советчик», Е.К. Веселова) было выявлено, что </a:t>
            </a:r>
            <a:r>
              <a:rPr b="1" lang="ru-RU" sz="2400">
                <a:solidFill>
                  <a:srgbClr val="000000"/>
                </a:solidFill>
                <a:latin typeface="Times New Roman"/>
              </a:rPr>
              <a:t>девушки в своих советах в достоверно большей степени придерживаются заповедей «не укради», «не прелюбодействуй», «не соблазняй ближнего», в меньшей степени они одобряют развод супругов. Величина интегративного «индекса нравственности» также была достоверно более высокой у девушек.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251640" y="47664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Основные результаты: 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67640" y="1556640"/>
            <a:ext cx="8218800" cy="4237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Times New Roman"/>
              </a:rPr>
              <a:t>б. Регион проживания.</a:t>
            </a:r>
            <a:r>
              <a:rPr lang="ru-RU" sz="2400">
                <a:solidFill>
                  <a:srgbClr val="000000"/>
                </a:solidFill>
                <a:latin typeface="Times New Roman"/>
              </a:rPr>
              <a:t> Данные сравнительного анализа нравственного уровня студентов из двух обсуждаемых регионов, измеренные с помощью проективной методики «Друг-советчик» и обработанные с помощью U-критерия Манна-Уитни. </a:t>
            </a:r>
            <a:r>
              <a:rPr b="1" lang="ru-RU" sz="2400">
                <a:solidFill>
                  <a:srgbClr val="000000"/>
                </a:solidFill>
                <a:latin typeface="Times New Roman"/>
              </a:rPr>
              <a:t>Оказалось, что лишь для одного пункта (заповедь «не укради») петрозаводчане получили достоверно более низкие оценки парциальной нравственности</a:t>
            </a:r>
            <a:r>
              <a:rPr lang="ru-RU" sz="2400">
                <a:solidFill>
                  <a:srgbClr val="000000"/>
                </a:solidFill>
                <a:latin typeface="Times New Roman"/>
              </a:rPr>
              <a:t>. Интересно, что их оценки по общему индексу нравственности также оказались более низкими, но лишь на 8% уровне значимости, поэтому альтернативная гипотеза о достоверно более низком интегративном уровне нравственности петрозаводчан не была подтверждена.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251640" y="216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Основные результаты: 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67640" y="980640"/>
            <a:ext cx="8218800" cy="5877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Times New Roman"/>
              </a:rPr>
              <a:t>в. Возраст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.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Наибольшие меж-поколенные различия в представлениях о совести и нравственности обнаруживается в грузинской культуре, наименьший — в немецкой, тогда как российская культура занимает в это плане среднюю позицию.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 У россиян и у грузин обнаружена большая религиозность представлений о совести у пожилых, в сравнении с молодыми. В этих культурах также заметны меньшая степень принятии пожилыми идеи необходимости более современных представлений о совести. Заметно и большее неприятие феномена бессовестности пожилыми русскими и принятия проявлений совести пожилыми грузинами. К этому следует добавить, что и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пожилые немцы менее согласны с тем, что «Никакого внутреннего голоса, который регулирует мои поступки, не существует», налицо также их меньшее принятие тезиса о том, что «Человек по природе эгоистичен». 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Также выявилось, что пожилые грузины, в сравнении с молодыми, более проявляют внешний локус контроля, а пожилые немцы — внутренний локус контроля.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В целом, безусловно, содержательная наполненность меж-поколенных различий выделенных классов в трёх культурах оказалась неодинаковой, и наиболее большой она оказалась в грузинской культуре. 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251640" y="216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Основные результаты: 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67640" y="2277000"/>
            <a:ext cx="8218800" cy="316800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Можно высказать гипотезу, что масштаб и содержание выявленных меж-поколенных различий в представлениях о совести определяется масштабом и динамикой социально-культурных изменений, наиболее высокими в странах, возникших при распаде СССР. В Грузии система нравственных представлений изменена в наибольшей степени, поскольку была поставлена и активно решалась задача за 20 лет изменить ментальность населения</a:t>
            </a:r>
            <a:r>
              <a:rPr lang="ru-RU" sz="2400">
                <a:solidFill>
                  <a:srgbClr val="000000"/>
                </a:solidFill>
                <a:latin typeface="Calibri"/>
              </a:rPr>
              <a:t>. 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251640" y="47664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Основные результаты: 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67640" y="2709000"/>
            <a:ext cx="8218800" cy="3168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III. </a:t>
            </a:r>
            <a:r>
              <a:rPr b="1" lang="ru-RU" sz="2400">
                <a:solidFill>
                  <a:srgbClr val="000000"/>
                </a:solidFill>
                <a:latin typeface="Times New Roman"/>
              </a:rPr>
              <a:t>Содержание транскультурного инварианта и межкультурных различий.</a:t>
            </a:r>
            <a:r>
              <a:rPr lang="ru-RU" sz="2400">
                <a:solidFill>
                  <a:srgbClr val="000000"/>
                </a:solidFill>
                <a:latin typeface="Times New Roman"/>
              </a:rPr>
              <a:t> Проводился однофакторный дисперсионный анализ АNOVA, где в качестве фактора (независимой переменной) выступало различие культур.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251640" y="47664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Основные результаты: 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67640" y="836640"/>
            <a:ext cx="8218800" cy="5688360"/>
          </a:xfrm>
          <a:prstGeom prst="rect">
            <a:avLst/>
          </a:prstGeom>
        </p:spPr>
        <p:txBody>
          <a:bodyPr/>
          <a:p>
            <a:pPr>
              <a:lnSpc>
                <a:spcPct val="90000"/>
              </a:lnSpc>
            </a:pPr>
            <a:r>
              <a:rPr b="1" lang="ru-RU" sz="2000">
                <a:solidFill>
                  <a:srgbClr val="000000"/>
                </a:solidFill>
                <a:latin typeface="Times New Roman"/>
              </a:rPr>
              <a:t>а. 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В позитивный транскультурный инвариант, то-есть в перечень суждений,  достоверно не отличающиеся в 4-х  культурах, по которым по результатам дисперсионного анализа ANOVA принималась H</a:t>
            </a:r>
            <a:r>
              <a:rPr lang="ru-RU" sz="1000">
                <a:solidFill>
                  <a:srgbClr val="000000"/>
                </a:solidFill>
                <a:latin typeface="Times New Roman"/>
              </a:rPr>
              <a:t>0  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о сходстве средних значений оценок представлений о совести, вошли следующие: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признаётся онтологическая важность, значимость совести: отвергается утверждение о «ненужности совести в наше время»;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выражается несогласие с утверждением «совесть я бы поставил на последнее место в списке необходимых современному человеку качеств,  - признаётся её постоянное присутствие как «постоянного друга и советчика»;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отвергается утверждение, что нравственность, мораль, совесть – общие понятия, имеющие слабое отношение к реальной жизни»;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выражается несогласие с определением совести как неработающей, «постоянно спящей»;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признаётся намерение «воспитывать своих детей как совестливых людей»;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признаётся наличие негативных переживаний совести в ситуации, «когда не могу помочь человеку, нуждающемуся в поддержке».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251640" y="-17136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Основные результаты: 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67640" y="1628640"/>
            <a:ext cx="8218800" cy="4680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000000"/>
                </a:solidFill>
                <a:latin typeface="Times New Roman"/>
              </a:rPr>
              <a:t>Б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. В содержание позитивного транскультурного инварианта представлений о совести также входит следующие суждения: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2000">
                <a:solidFill>
                  <a:srgbClr val="000000"/>
                </a:solidFill>
                <a:latin typeface="Times New Roman"/>
              </a:rPr>
              <a:t>признание большей ценности духовно – нравственной основы личности («чистоты души») над материальными ценностями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ru-RU" sz="2000">
                <a:solidFill>
                  <a:srgbClr val="000000"/>
                </a:solidFill>
                <a:latin typeface="Times New Roman"/>
              </a:rPr>
              <a:t>отрицание противоречия между такими высшими чувствами, как любовь и нравственное чувство, возможно, признаваемое как понимание нравственной природы любви. 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Кроме того, в перечне позитивных обще-культурных суждений присутствует черта зрелости личности, несогласие с тем, что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внутреннее «Я» респондентов - «черно-белое, безлико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е».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все группы также согласны с тем, что «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хуже всего причинять боль близким…».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251640" y="-17136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Основные результаты: 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251640" y="2781000"/>
            <a:ext cx="8640720" cy="331200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Times New Roman"/>
              </a:rPr>
              <a:t>Далее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 средствами дисперсионного анализа ANOVA производился поиск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межкультурных различий представлений совести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. Для этого определялись те утверждения методики ОССС, по которым принимается гипотеза H1 о значимом различии средних значений в сравниваемых культурах. Далее приводится анализ результатов дисперсионного анализа для 4-х культур.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251640" y="47664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Основные результаты: 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251640" y="1412640"/>
            <a:ext cx="8640720" cy="5256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Times New Roman"/>
              </a:rPr>
              <a:t>IIIa. Особенности представлений о совести немецких респондентов (40 пунктов ОССС):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1)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Относительно меньшая степень согласия (в сравнении с другими культурами) немецких респондентов с религиозными утверждениями о природе совести. 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2) Большая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рациональность оценок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, меньшее согласие с неопределёнными утверждениями и явлениями.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3)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Большая толерантность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 по отношению к отсутствию проявлений нравственности, совестливости у других.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4)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Меньшая выраженность эмотивной функции совести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5) Проявления в оценках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позитивной самооценки, самопрезентации, проявлений самоуважения.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6) Большая степень выраженности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зрелости, «взрослости» личности.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7) Внутренний локус контроля. 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8) Признак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«осовременивания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» нравственной категории.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251640" y="216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Основные результаты: 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251640" y="2205000"/>
            <a:ext cx="8640720" cy="3168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Times New Roman"/>
              </a:rPr>
              <a:t>IIIб.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Особенности представлений о совести грузин (14 выделенных пунктов):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10)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Большее согласие с религиозными утверждениями, либо большее несогласие с антирелигиозными.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11)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Выраженная эмотивная функция совести.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12)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 Большее значение роли родителей в нравственном воспитании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13) Акцент на принятии общих нравственных категорий (нравственный стержень, кодекс чести).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251640" y="47664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Основные результаты: 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15480" y="764640"/>
            <a:ext cx="910800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Актуальность проблематики совести: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
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395640" y="2061000"/>
            <a:ext cx="8434800" cy="4237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Times New Roman"/>
              </a:rPr>
              <a:t>А</a:t>
            </a:r>
            <a:r>
              <a:rPr lang="ru-RU" sz="2400">
                <a:solidFill>
                  <a:srgbClr val="000000"/>
                </a:solidFill>
                <a:latin typeface="Times New Roman"/>
              </a:rPr>
              <a:t>) Всевременная, общечеловеческая проблематика, обусловлена</a:t>
            </a:r>
            <a:r>
              <a:rPr b="1" lang="ru-RU" sz="2400">
                <a:solidFill>
                  <a:srgbClr val="000000"/>
                </a:solidFill>
                <a:latin typeface="Times New Roman"/>
              </a:rPr>
              <a:t>: </a:t>
            </a:r>
            <a:r>
              <a:rPr lang="ru-RU" sz="2400">
                <a:solidFill>
                  <a:srgbClr val="000000"/>
                </a:solidFill>
                <a:latin typeface="Times New Roman"/>
              </a:rPr>
              <a:t>трансрациональностью совести, включающей её интуитивный компонент; парадоксальностью; антиномичностью: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И. Кант: «две вещи поражают моё воображение: «звездное небо над головой и нравственный закон внутри нас», но второе поражает сильнее.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М. Мамардашвили: «Основная тайна бытия - это совесть, наличие этических отношений».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251640" y="2205000"/>
            <a:ext cx="8640720" cy="3168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Times New Roman"/>
              </a:rPr>
              <a:t>IIIв.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Особенности представлений о совести представителей средневосточной,  мусульманской культуры (18 выделенных пунктов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):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14)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Больший религиозный оттенок утверждений.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15) Совесть признаётся как самое лучшее и чистое в душе.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16) Больший акцент на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роли родителей, семьи в нравственном воспитании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17) Акцент на когнитивной, эмотивной, регуляторной функции совести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18) Акцент на категориях «долг» и «ответственность» как показателях зрелости личности.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251640" y="47664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Основные результаты: 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251640" y="2205000"/>
            <a:ext cx="8640720" cy="3456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Times New Roman"/>
              </a:rPr>
              <a:t>IIIг. Особенности представлений о совести у россиян (17 выделенных пунктов):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19) Сравнительно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низкий уровень принятия религиозного оттенка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 утверждений.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20) Понимание природы совести как продукта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самовоспитания.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21) Признание за совестью функций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нравственного самоопределения личности, поиска призвания. 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22) Больший акцент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на эмотивной, когнитивной, регуляторной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 функциях совести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23) Упоминание о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колеблющейся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 совести.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251640" y="47664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Основные результаты: 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251640" y="1484640"/>
            <a:ext cx="8640720" cy="345600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Times New Roman"/>
              </a:rPr>
              <a:t>В заключение </a:t>
            </a:r>
            <a:r>
              <a:rPr lang="ru-RU" sz="2000">
                <a:solidFill>
                  <a:srgbClr val="000000"/>
                </a:solidFill>
                <a:latin typeface="Times New Roman"/>
              </a:rPr>
              <a:t>следует отметить, что представленные выше результаты поиска содержания как транс-культурной, так и моно-культурной составляющих представлений о совести в 4-х сравниваемых культурах получены с использование заданного в методике ОССС компендиума утверждений о совести. Очевидно, они нуждаются в дополнении, совершаемом с применением других методических средств, прежде всего проективных методик. Уже предварительный контент-анализ разнесённых во времени срезов (на 7-8 лет) результатов применения методики незаконченных предложений обнаружил как процессуальный характер этого явления, так и интересные изменения в системе нравственных представлений респондентов из разных культур.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-360" y="764640"/>
            <a:ext cx="910800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Актуальность проблематики совести: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
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467640" y="2709000"/>
            <a:ext cx="8218800" cy="4237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Б) Современная (для России) проблематика совести обусловлена: вызванными глобальными и жесткими реформами 90-х годов социальной аномией, несправедливостью социальных отношений, экспансией ценностей потребительского общества (В.И. Добреньков, А.В. Юревич, Д.В. Ушаков. Н. Эберстадт и др.)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251640" y="47664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Состояние изученности и пути решения обширной проблематики совести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67640" y="1989000"/>
            <a:ext cx="8218800" cy="4237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Times New Roman"/>
              </a:rPr>
              <a:t>Философия, этика: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по признанию специалистов, «…глубокий и достоверный категориальный анализ совести до сих пор еще не представлен в этической теории, как в российской, так и в зарубежной» [Сабиров В.Ш., Соина ОС. «Этика и нравственная жизнь человека, СПб, 2010].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000">
                <a:solidFill>
                  <a:srgbClr val="000000"/>
                </a:solidFill>
                <a:latin typeface="Times New Roman"/>
              </a:rPr>
              <a:t>Психология: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исследования Л. Кольберга (не затронули СССР, РФ), критикуются в методическом плане, не учитывались межкультурные особенности, основные выводы на лонгитюдном изучении мальчиков.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000">
                <a:solidFill>
                  <a:srgbClr val="000000"/>
                </a:solidFill>
                <a:latin typeface="Times New Roman"/>
              </a:rPr>
              <a:t>необходимо развитие психологии нравственности и социологии нравственности (руководство ИП РАН, ИС РАН, публикации сотрудников).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251640" y="62064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Основная проблемная ситуация: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67640" y="2277000"/>
            <a:ext cx="8218800" cy="423756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Противоречие между диагностируемым коллапсом совести (морали, нравственности), с одной стороны, и </a:t>
            </a:r>
            <a:r>
              <a:rPr i="1" lang="ru-RU" sz="3200">
                <a:solidFill>
                  <a:srgbClr val="000000"/>
                </a:solidFill>
                <a:latin typeface="Times New Roman"/>
              </a:rPr>
              <a:t>сохранностью</a:t>
            </a:r>
            <a:r>
              <a:rPr lang="ru-RU" sz="3200">
                <a:solidFill>
                  <a:srgbClr val="000000"/>
                </a:solidFill>
                <a:latin typeface="Times New Roman"/>
              </a:rPr>
              <a:t> совести у среднестатистического россиянина, с другой (С. В. Перевезенцев (МГУ), М.И. Воловикова (ИП РАН), В.Х. Манёров и др.).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67640" y="1556640"/>
            <a:ext cx="8218800" cy="423756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Возникает необходимость кросс-культурных сравнений состояния совести, однако констатируется, что кросскультурные психологические исследования совести в российской психологии практически не проводились до последнего времени.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67640" y="2205000"/>
            <a:ext cx="8218800" cy="4237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Calibri"/>
              <a:buAutoNum type="romanUcPeriod"/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Формирование выборок (Россия, Германия (</a:t>
            </a:r>
            <a:r>
              <a:rPr b="1" lang="ru-RU" sz="2400">
                <a:solidFill>
                  <a:srgbClr val="000000"/>
                </a:solidFill>
                <a:latin typeface="Times New Roman"/>
              </a:rPr>
              <a:t>Англия, США</a:t>
            </a:r>
            <a:r>
              <a:rPr lang="ru-RU" sz="2400">
                <a:solidFill>
                  <a:srgbClr val="000000"/>
                </a:solidFill>
                <a:latin typeface="Times New Roman"/>
              </a:rPr>
              <a:t>), Индия, Узбекистан).</a:t>
            </a:r>
            <a:endParaRPr/>
          </a:p>
          <a:p>
            <a:pPr>
              <a:lnSpc>
                <a:spcPct val="100000"/>
              </a:lnSpc>
              <a:buFont typeface="Calibri"/>
              <a:buAutoNum type="romanUcPeriod"/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Выявление влияния на представления о совести внешних (контекстных) переменных: пола, возраста, региона проживания).</a:t>
            </a:r>
            <a:endParaRPr/>
          </a:p>
          <a:p>
            <a:pPr>
              <a:lnSpc>
                <a:spcPct val="100000"/>
              </a:lnSpc>
              <a:buFont typeface="Calibri"/>
              <a:buAutoNum type="romanUcPeriod"/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Определение содержания транскультурного инварианта и вариативной составляющей представлений о совести в сравниваемых культурах. 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251640" y="47664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Задачи нашего исследования в 2018 г.: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7640" y="2493000"/>
            <a:ext cx="8424720" cy="2592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I. Реально сформированы и изучались выборки респондентов из следующих стран: России, Германии, Грузии, Китая, стран средней (центральной) Азии (Узбекистана, а также Таджикистана, Киргизии).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251640" y="47664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Основные результаты: 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67640" y="1052640"/>
            <a:ext cx="8218800" cy="5760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Times New Roman"/>
              </a:rPr>
              <a:t>II. </a:t>
            </a:r>
            <a:r>
              <a:rPr lang="ru-RU" sz="2400">
                <a:solidFill>
                  <a:srgbClr val="000000"/>
                </a:solidFill>
                <a:latin typeface="Times New Roman"/>
              </a:rPr>
              <a:t>Влияние на представления о совести внешних (контекстных) переменных</a:t>
            </a:r>
            <a:r>
              <a:rPr b="1" lang="ru-RU" sz="2400">
                <a:solidFill>
                  <a:srgbClr val="000000"/>
                </a:solidFill>
                <a:latin typeface="Times New Roman"/>
              </a:rPr>
              <a:t>: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Times New Roman"/>
              </a:rPr>
              <a:t>а. Пол респондентов. </a:t>
            </a:r>
            <a:r>
              <a:rPr lang="ru-RU" sz="2400">
                <a:solidFill>
                  <a:srgbClr val="000000"/>
                </a:solidFill>
                <a:latin typeface="Times New Roman"/>
              </a:rPr>
              <a:t>Сравнивались представления о совести мужчин и женщин, измеренные с помощью методики ОССС. Как оказалось, для респондентов-девушек характерна, в сравнении с юношами-сокурсниками, статистически значимая тенденция </a:t>
            </a:r>
            <a:r>
              <a:rPr b="1" lang="ru-RU" sz="2400">
                <a:solidFill>
                  <a:srgbClr val="000000"/>
                </a:solidFill>
                <a:latin typeface="Times New Roman"/>
              </a:rPr>
              <a:t>большей выраженности позитивности утверждений о совести в следующих направлениях: это признание большей ценности совести и нравственности; признание существования феномена совести и его роли. У девушек достоверно более высокими оказались также духовно-нравственное, онтологическое понимание природы совести, религиозная окрашенность её трактовки, признание влияния родителей на формирование совести.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251640" y="-11160"/>
            <a:ext cx="864072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Times New Roman"/>
              </a:rPr>
              <a:t>Основные результаты: 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