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85" r:id="rId4"/>
    <p:sldId id="282" r:id="rId5"/>
    <p:sldId id="286" r:id="rId6"/>
    <p:sldId id="287" r:id="rId7"/>
    <p:sldId id="291" r:id="rId8"/>
    <p:sldId id="292" r:id="rId9"/>
    <p:sldId id="295" r:id="rId10"/>
    <p:sldId id="296" r:id="rId11"/>
    <p:sldId id="289" r:id="rId12"/>
    <p:sldId id="294" r:id="rId13"/>
    <p:sldId id="293" r:id="rId14"/>
    <p:sldId id="284" r:id="rId15"/>
    <p:sldId id="270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 smtClean="0"/>
              <a:t>Формы</a:t>
            </a:r>
            <a:r>
              <a:rPr lang="ru-RU" b="0" baseline="0" dirty="0" smtClean="0"/>
              <a:t> жизнеустройства детей</a:t>
            </a:r>
            <a:r>
              <a:rPr lang="ru-RU" b="0" dirty="0" smtClean="0"/>
              <a:t>, оставшихся </a:t>
            </a:r>
            <a:r>
              <a:rPr lang="ru-RU" b="0" dirty="0"/>
              <a:t>без попечения родителей</a:t>
            </a:r>
          </a:p>
        </c:rich>
      </c:tx>
      <c:layout>
        <c:manualLayout>
          <c:xMode val="edge"/>
          <c:yMode val="edge"/>
          <c:x val="6.0718361244691814E-2"/>
          <c:y val="4.351982016376677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дети, оставшиеся без попечения родителей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7DA-4CBB-A737-A11E2A411BBB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7DA-4CBB-A737-A11E2A411BB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опека кровными родственниками</c:v>
                </c:pt>
                <c:pt idx="1">
                  <c:v>другие формы жизнеустройства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0.30500000000000016</c:v>
                </c:pt>
                <c:pt idx="1">
                  <c:v>0.69500000000000028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DA-4CBB-A737-A11E2A411B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561063757765791"/>
          <c:y val="0.77058624564045874"/>
          <c:w val="0.47298534775227857"/>
          <c:h val="0.157734050560395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77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0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13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826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5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6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7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54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10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2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2F2996-0C32-421F-82B4-7827B6E3120F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DC6E77-8E16-42B4-ABF3-84F39A622B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81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3"/>
            <a:ext cx="9144000" cy="1000132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Российский государственный педагогический университет им. А.И. Герцена</a:t>
            </a:r>
            <a:endParaRPr lang="ru-RU" sz="2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0664" y="1147712"/>
            <a:ext cx="8722672" cy="234923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ea typeface="+mj-ea"/>
                <a:cs typeface="+mj-cs"/>
              </a:rPr>
              <a:t>Психология опекунской семьи: </a:t>
            </a:r>
            <a:r>
              <a:rPr lang="ru-RU" sz="2000">
                <a:solidFill>
                  <a:schemeClr val="tx1"/>
                </a:solidFill>
                <a:ea typeface="+mj-ea"/>
                <a:cs typeface="+mj-cs"/>
              </a:rPr>
              <a:t>ситуационный </a:t>
            </a:r>
            <a:r>
              <a:rPr lang="ru-RU" sz="2000" smtClean="0">
                <a:solidFill>
                  <a:schemeClr val="tx1"/>
                </a:solidFill>
                <a:ea typeface="+mj-ea"/>
                <a:cs typeface="+mj-cs"/>
              </a:rPr>
              <a:t>подход </a:t>
            </a:r>
            <a:endParaRPr lang="ru-RU" sz="2000" dirty="0">
              <a:solidFill>
                <a:schemeClr val="tx1"/>
              </a:solidFill>
              <a:ea typeface="+mj-ea"/>
              <a:cs typeface="+mj-cs"/>
            </a:endParaRPr>
          </a:p>
          <a:p>
            <a:r>
              <a:rPr lang="ru-RU" sz="1800" dirty="0">
                <a:solidFill>
                  <a:schemeClr val="tx1"/>
                </a:solidFill>
                <a:ea typeface="+mj-ea"/>
                <a:cs typeface="+mj-cs"/>
              </a:rPr>
              <a:t>1 этап исследования. Общая характеристика жизненной ситуации опеки</a:t>
            </a:r>
            <a:r>
              <a:rPr lang="ru-RU" sz="1800" b="1" dirty="0" smtClean="0">
                <a:solidFill>
                  <a:schemeClr val="tx1"/>
                </a:solidFill>
              </a:rPr>
              <a:t>*</a:t>
            </a:r>
            <a:endParaRPr lang="ru-RU" sz="1800" b="1" dirty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Руководитель</a:t>
            </a:r>
            <a:r>
              <a:rPr lang="ru-RU" sz="1800" dirty="0">
                <a:solidFill>
                  <a:schemeClr val="tx1"/>
                </a:solidFill>
              </a:rPr>
              <a:t>: </a:t>
            </a:r>
            <a:r>
              <a:rPr lang="ru-RU" sz="1800" dirty="0" err="1">
                <a:solidFill>
                  <a:schemeClr val="tx1"/>
                </a:solidFill>
              </a:rPr>
              <a:t>д.пс.н</a:t>
            </a:r>
            <a:r>
              <a:rPr lang="ru-RU" sz="1800" dirty="0">
                <a:solidFill>
                  <a:schemeClr val="tx1"/>
                </a:solidFill>
              </a:rPr>
              <a:t>. проф. </a:t>
            </a:r>
            <a:r>
              <a:rPr lang="ru-RU" sz="1800" dirty="0" err="1">
                <a:solidFill>
                  <a:schemeClr val="tx1"/>
                </a:solidFill>
              </a:rPr>
              <a:t>Коржова</a:t>
            </a:r>
            <a:r>
              <a:rPr lang="ru-RU" sz="1800" dirty="0">
                <a:solidFill>
                  <a:schemeClr val="tx1"/>
                </a:solidFill>
              </a:rPr>
              <a:t> Е.Ю.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Исполнители: </a:t>
            </a:r>
            <a:r>
              <a:rPr lang="ru-RU" sz="1800" dirty="0" err="1" smtClean="0">
                <a:solidFill>
                  <a:schemeClr val="tx1"/>
                </a:solidFill>
              </a:rPr>
              <a:t>д.пс.н</a:t>
            </a:r>
            <a:r>
              <a:rPr lang="ru-RU" sz="1800" dirty="0">
                <a:solidFill>
                  <a:schemeClr val="tx1"/>
                </a:solidFill>
              </a:rPr>
              <a:t>. проф. Волкова Е.Н., </a:t>
            </a:r>
            <a:r>
              <a:rPr lang="ru-RU" sz="1800" dirty="0" err="1">
                <a:solidFill>
                  <a:schemeClr val="tx1"/>
                </a:solidFill>
              </a:rPr>
              <a:t>д.пс.н</a:t>
            </a:r>
            <a:r>
              <a:rPr lang="ru-RU" sz="1800" dirty="0">
                <a:solidFill>
                  <a:schemeClr val="tx1"/>
                </a:solidFill>
              </a:rPr>
              <a:t>. проф. </a:t>
            </a:r>
            <a:r>
              <a:rPr lang="ru-RU" sz="1800" dirty="0" err="1">
                <a:solidFill>
                  <a:schemeClr val="tx1"/>
                </a:solidFill>
              </a:rPr>
              <a:t>Микляева</a:t>
            </a:r>
            <a:r>
              <a:rPr lang="ru-RU" sz="1800" dirty="0">
                <a:solidFill>
                  <a:schemeClr val="tx1"/>
                </a:solidFill>
              </a:rPr>
              <a:t> А.В., к </a:t>
            </a:r>
            <a:r>
              <a:rPr lang="ru-RU" sz="1800" dirty="0" err="1">
                <a:solidFill>
                  <a:schemeClr val="tx1"/>
                </a:solidFill>
              </a:rPr>
              <a:t>пс.н</a:t>
            </a:r>
            <a:r>
              <a:rPr lang="ru-RU" sz="1800" dirty="0">
                <a:solidFill>
                  <a:schemeClr val="tx1"/>
                </a:solidFill>
              </a:rPr>
              <a:t>. доц. </a:t>
            </a:r>
            <a:r>
              <a:rPr lang="ru-RU" sz="1800" dirty="0" err="1">
                <a:solidFill>
                  <a:schemeClr val="tx1"/>
                </a:solidFill>
              </a:rPr>
              <a:t>Безгодова</a:t>
            </a:r>
            <a:r>
              <a:rPr lang="ru-RU" sz="1800" dirty="0">
                <a:solidFill>
                  <a:schemeClr val="tx1"/>
                </a:solidFill>
              </a:rPr>
              <a:t> С.А., </a:t>
            </a:r>
            <a:r>
              <a:rPr lang="ru-RU" sz="1800" dirty="0" err="1">
                <a:solidFill>
                  <a:schemeClr val="tx1"/>
                </a:solidFill>
              </a:rPr>
              <a:t>к.пс.н</a:t>
            </a:r>
            <a:r>
              <a:rPr lang="ru-RU" sz="1800" dirty="0">
                <a:solidFill>
                  <a:schemeClr val="tx1"/>
                </a:solidFill>
              </a:rPr>
              <a:t>. доц. </a:t>
            </a:r>
            <a:r>
              <a:rPr lang="ru-RU" sz="1800" dirty="0" err="1">
                <a:solidFill>
                  <a:schemeClr val="tx1"/>
                </a:solidFill>
              </a:rPr>
              <a:t>Юркова</a:t>
            </a:r>
            <a:r>
              <a:rPr lang="ru-RU" sz="1800" dirty="0">
                <a:solidFill>
                  <a:schemeClr val="tx1"/>
                </a:solidFill>
              </a:rPr>
              <a:t> Е.В., </a:t>
            </a:r>
            <a:r>
              <a:rPr lang="ru-RU" sz="1800" dirty="0" err="1">
                <a:solidFill>
                  <a:schemeClr val="tx1"/>
                </a:solidFill>
              </a:rPr>
              <a:t>д.пед.н</a:t>
            </a:r>
            <a:r>
              <a:rPr lang="ru-RU" sz="1800" dirty="0">
                <a:solidFill>
                  <a:schemeClr val="tx1"/>
                </a:solidFill>
              </a:rPr>
              <a:t>. проф. Бражник Е.И., </a:t>
            </a:r>
            <a:r>
              <a:rPr lang="ru-RU" sz="1800" dirty="0" err="1">
                <a:solidFill>
                  <a:schemeClr val="tx1"/>
                </a:solidFill>
              </a:rPr>
              <a:t>к.пед</a:t>
            </a:r>
            <a:r>
              <a:rPr lang="ru-RU" sz="1800" dirty="0">
                <a:solidFill>
                  <a:schemeClr val="tx1"/>
                </a:solidFill>
              </a:rPr>
              <a:t>. н. доц. </a:t>
            </a:r>
            <a:r>
              <a:rPr lang="ru-RU" sz="1800" dirty="0" err="1">
                <a:solidFill>
                  <a:schemeClr val="tx1"/>
                </a:solidFill>
              </a:rPr>
              <a:t>Абашина</a:t>
            </a:r>
            <a:r>
              <a:rPr lang="ru-RU" sz="1800" dirty="0">
                <a:solidFill>
                  <a:schemeClr val="tx1"/>
                </a:solidFill>
              </a:rPr>
              <a:t> Е.Д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__________________________________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*Исследование проводится при поддержке РФФИ, проект № 18-013-00085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i="1" dirty="0" smtClean="0"/>
              <a:t>Таблица 5</a:t>
            </a:r>
            <a:br>
              <a:rPr lang="ru-RU" sz="2400" i="1" dirty="0" smtClean="0"/>
            </a:br>
            <a:r>
              <a:rPr lang="ru-RU" sz="2400" i="1" dirty="0" smtClean="0"/>
              <a:t>Контент-анализ </a:t>
            </a:r>
            <a:r>
              <a:rPr lang="ru-RU" sz="2400" i="1" dirty="0"/>
              <a:t>описаний жизненных ситуаций,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приносящих удовлетворение, в разных выборках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925901"/>
              </p:ext>
            </p:extLst>
          </p:nvPr>
        </p:nvGraphicFramePr>
        <p:xfrm>
          <a:off x="2915816" y="1340768"/>
          <a:ext cx="4420643" cy="5358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556">
                  <a:extLst>
                    <a:ext uri="{9D8B030D-6E8A-4147-A177-3AD203B41FA5}">
                      <a16:colId xmlns:a16="http://schemas.microsoft.com/office/drawing/2014/main" val="1360830851"/>
                    </a:ext>
                  </a:extLst>
                </a:gridCol>
                <a:gridCol w="575062">
                  <a:extLst>
                    <a:ext uri="{9D8B030D-6E8A-4147-A177-3AD203B41FA5}">
                      <a16:colId xmlns:a16="http://schemas.microsoft.com/office/drawing/2014/main" val="924840261"/>
                    </a:ext>
                  </a:extLst>
                </a:gridCol>
                <a:gridCol w="677835">
                  <a:extLst>
                    <a:ext uri="{9D8B030D-6E8A-4147-A177-3AD203B41FA5}">
                      <a16:colId xmlns:a16="http://schemas.microsoft.com/office/drawing/2014/main" val="3430828478"/>
                    </a:ext>
                  </a:extLst>
                </a:gridCol>
                <a:gridCol w="590945">
                  <a:extLst>
                    <a:ext uri="{9D8B030D-6E8A-4147-A177-3AD203B41FA5}">
                      <a16:colId xmlns:a16="http://schemas.microsoft.com/office/drawing/2014/main" val="191998195"/>
                    </a:ext>
                  </a:extLst>
                </a:gridCol>
                <a:gridCol w="494245">
                  <a:extLst>
                    <a:ext uri="{9D8B030D-6E8A-4147-A177-3AD203B41FA5}">
                      <a16:colId xmlns:a16="http://schemas.microsoft.com/office/drawing/2014/main" val="24242049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</a:rPr>
                        <a:t>Опе</a:t>
                      </a:r>
                      <a:r>
                        <a:rPr lang="ru-RU" sz="1050" dirty="0" smtClean="0">
                          <a:effectLst/>
                        </a:rPr>
                        <a:t>-куны-бабуш-</a:t>
                      </a:r>
                      <a:r>
                        <a:rPr lang="ru-RU" sz="1050" dirty="0" err="1" smtClean="0">
                          <a:effectLst/>
                        </a:rPr>
                        <a:t>ки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</a:rPr>
                        <a:t>Некров-ные</a:t>
                      </a:r>
                      <a:r>
                        <a:rPr lang="ru-RU" sz="1050" dirty="0" smtClean="0">
                          <a:effectLst/>
                        </a:rPr>
                        <a:t> </a:t>
                      </a:r>
                      <a:r>
                        <a:rPr lang="ru-RU" sz="1050" dirty="0">
                          <a:effectLst/>
                        </a:rPr>
                        <a:t>опекуны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Группа сравнения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</a:t>
                      </a:r>
                      <a:r>
                        <a:rPr lang="ru-RU" sz="1050" dirty="0" smtClean="0">
                          <a:effectLst/>
                        </a:rPr>
                        <a:t>сред-нем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1385859629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совместный досуг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0,16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0,235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0,246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0,224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2852419920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праздники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0,133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0,127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0,082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0,121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1867045139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совместные поездки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0,067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0,137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0,066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0,109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349942829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успехи ребенка в школе, спорте, танцах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0,044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0,104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0,098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0,109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2748374930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нет таких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0,054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0,047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0,082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0,078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537959895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совместное времяпрепровождение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0,047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0,115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0,052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4013454314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совместное творчество, </a:t>
                      </a:r>
                      <a:r>
                        <a:rPr lang="ru-RU" sz="1050" dirty="0" smtClean="0">
                          <a:effectLst/>
                        </a:rPr>
                        <a:t>хобби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0,052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0,049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0,043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570622435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общий труд по дому, саду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0,038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899541836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посещение театров, музеев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0,053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0,033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0,026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2562875397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походы в гости, прием гостей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0,017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3058161750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хорошее поведение ребенка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0,017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2543671446"/>
                  </a:ext>
                </a:extLst>
              </a:tr>
              <a:tr h="309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хорошие отношения, доверие, взаимопонимание с ребенком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0,017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3360789548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покупки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0,009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0,016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0,014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3742541418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общение за столом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0,016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0,014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1142020555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рождение внуков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0,009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0,016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0,014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2328764548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отношения с родными детьми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0,014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4084064176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отзывчивость, заботливость ребенка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0,009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0,011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3723912562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забота о питомцах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0,033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0,009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1651531745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скрасил мое одиночество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0,027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0,005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0,009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3085870103"/>
                  </a:ext>
                </a:extLst>
              </a:tr>
              <a:tr h="309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решение текущих проблем, реализация планов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0,014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0,009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108279641"/>
                  </a:ext>
                </a:extLst>
              </a:tr>
              <a:tr h="15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отпуск, выходные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0,049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0,009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52" marR="50452" marT="0" marB="0" anchor="b"/>
                </a:tc>
                <a:extLst>
                  <a:ext uri="{0D108BD9-81ED-4DB2-BD59-A6C34878D82A}">
                    <a16:rowId xmlns:a16="http://schemas.microsoft.com/office/drawing/2014/main" val="2971129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086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</a:t>
            </a:r>
            <a:r>
              <a:rPr lang="ru-RU" dirty="0" err="1"/>
              <a:t>типологизации</a:t>
            </a:r>
            <a:r>
              <a:rPr lang="ru-RU" dirty="0"/>
              <a:t> жизненных ситуаций опеки: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1) направленность на ребенка – направленность на себя; </a:t>
            </a:r>
          </a:p>
          <a:p>
            <a:pPr>
              <a:buNone/>
            </a:pPr>
            <a:r>
              <a:rPr lang="ru-RU" dirty="0"/>
              <a:t>	2) низкая событийная оригинальность – высокая событийная оригинальность. </a:t>
            </a:r>
          </a:p>
          <a:p>
            <a:pPr algn="ctr">
              <a:buNone/>
            </a:pPr>
            <a:r>
              <a:rPr lang="ru-RU" dirty="0"/>
              <a:t>(по данным контент-анализа)</a:t>
            </a:r>
          </a:p>
          <a:p>
            <a:pPr algn="ctr">
              <a:buNone/>
            </a:pPr>
            <a:r>
              <a:rPr lang="ru-RU" i="1" dirty="0"/>
              <a:t>Трудные ситуации</a:t>
            </a:r>
            <a:r>
              <a:rPr lang="ru-RU" dirty="0"/>
              <a:t>: </a:t>
            </a:r>
          </a:p>
          <a:p>
            <a:pPr algn="ctr">
              <a:buNone/>
            </a:pPr>
            <a:r>
              <a:rPr lang="ru-RU" dirty="0"/>
              <a:t>кровные опекуны, некровные опекуны, матери</a:t>
            </a:r>
          </a:p>
          <a:p>
            <a:pPr algn="ctr">
              <a:buNone/>
            </a:pPr>
            <a:r>
              <a:rPr lang="ru-RU" i="1" dirty="0"/>
              <a:t>Ситуации, приносящие удовлетворение</a:t>
            </a:r>
            <a:r>
              <a:rPr lang="ru-RU" dirty="0"/>
              <a:t>: кровные опекуны, некровные опекуны, матери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82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55744"/>
            <a:ext cx="7543800" cy="1450757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i="1" dirty="0"/>
              <a:t>Таблица </a:t>
            </a:r>
            <a:r>
              <a:rPr lang="ru-RU" sz="2700" i="1" dirty="0" smtClean="0"/>
              <a:t>6</a:t>
            </a:r>
            <a:r>
              <a:rPr lang="ru-RU" sz="2700" i="1" dirty="0"/>
              <a:t/>
            </a:r>
            <a:br>
              <a:rPr lang="ru-RU" sz="2700" i="1" dirty="0"/>
            </a:br>
            <a:r>
              <a:rPr lang="ru-RU" sz="2700" i="1" dirty="0" smtClean="0"/>
              <a:t>Типология </a:t>
            </a:r>
            <a:r>
              <a:rPr lang="ru-RU" sz="2700" i="1" dirty="0"/>
              <a:t>трудных ситуаций опеки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i="1" dirty="0"/>
              <a:t>и ситуаций опеки, приносящих удовлетворение, в разных выборках</a:t>
            </a: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518448"/>
              </p:ext>
            </p:extLst>
          </p:nvPr>
        </p:nvGraphicFramePr>
        <p:xfrm>
          <a:off x="2418439" y="1556792"/>
          <a:ext cx="4351572" cy="5174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346">
                  <a:extLst>
                    <a:ext uri="{9D8B030D-6E8A-4147-A177-3AD203B41FA5}">
                      <a16:colId xmlns:a16="http://schemas.microsoft.com/office/drawing/2014/main" val="1833125121"/>
                    </a:ext>
                  </a:extLst>
                </a:gridCol>
                <a:gridCol w="594645">
                  <a:extLst>
                    <a:ext uri="{9D8B030D-6E8A-4147-A177-3AD203B41FA5}">
                      <a16:colId xmlns:a16="http://schemas.microsoft.com/office/drawing/2014/main" val="4058217435"/>
                    </a:ext>
                  </a:extLst>
                </a:gridCol>
                <a:gridCol w="634226">
                  <a:extLst>
                    <a:ext uri="{9D8B030D-6E8A-4147-A177-3AD203B41FA5}">
                      <a16:colId xmlns:a16="http://schemas.microsoft.com/office/drawing/2014/main" val="4158979910"/>
                    </a:ext>
                  </a:extLst>
                </a:gridCol>
                <a:gridCol w="589057">
                  <a:extLst>
                    <a:ext uri="{9D8B030D-6E8A-4147-A177-3AD203B41FA5}">
                      <a16:colId xmlns:a16="http://schemas.microsoft.com/office/drawing/2014/main" val="161262756"/>
                    </a:ext>
                  </a:extLst>
                </a:gridCol>
                <a:gridCol w="816298">
                  <a:extLst>
                    <a:ext uri="{9D8B030D-6E8A-4147-A177-3AD203B41FA5}">
                      <a16:colId xmlns:a16="http://schemas.microsoft.com/office/drawing/2014/main" val="4250635340"/>
                    </a:ext>
                  </a:extLst>
                </a:gridCol>
              </a:tblGrid>
              <a:tr h="1105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Критерии </a:t>
                      </a:r>
                      <a:r>
                        <a:rPr lang="ru-RU" sz="1050" dirty="0" err="1">
                          <a:effectLst/>
                        </a:rPr>
                        <a:t>типологизации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Кров-</a:t>
                      </a:r>
                      <a:r>
                        <a:rPr lang="ru-RU" sz="1050" dirty="0" err="1" smtClean="0">
                          <a:effectLst/>
                        </a:rPr>
                        <a:t>ные</a:t>
                      </a:r>
                      <a:r>
                        <a:rPr lang="ru-RU" sz="1050" dirty="0" smtClean="0">
                          <a:effectLst/>
                        </a:rPr>
                        <a:t>-</a:t>
                      </a:r>
                      <a:r>
                        <a:rPr lang="ru-RU" sz="1050" dirty="0" err="1" smtClean="0">
                          <a:effectLst/>
                        </a:rPr>
                        <a:t>опе</a:t>
                      </a:r>
                      <a:r>
                        <a:rPr lang="ru-RU" sz="1050" dirty="0" smtClean="0">
                          <a:effectLst/>
                        </a:rPr>
                        <a:t>-куны </a:t>
                      </a:r>
                      <a:r>
                        <a:rPr lang="ru-RU" sz="1050" dirty="0">
                          <a:effectLst/>
                        </a:rPr>
                        <a:t>(</a:t>
                      </a:r>
                      <a:r>
                        <a:rPr lang="ru-RU" sz="1050" dirty="0" smtClean="0">
                          <a:effectLst/>
                        </a:rPr>
                        <a:t>бабуш-</a:t>
                      </a:r>
                      <a:r>
                        <a:rPr lang="ru-RU" sz="1050" dirty="0" err="1" smtClean="0">
                          <a:effectLst/>
                        </a:rPr>
                        <a:t>ки</a:t>
                      </a:r>
                      <a:r>
                        <a:rPr lang="ru-RU" sz="1050" dirty="0">
                          <a:effectLst/>
                        </a:rPr>
                        <a:t>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</a:rPr>
                        <a:t>Некров-ные</a:t>
                      </a:r>
                      <a:r>
                        <a:rPr lang="ru-RU" sz="1050" dirty="0" smtClean="0">
                          <a:effectLst/>
                        </a:rPr>
                        <a:t> </a:t>
                      </a:r>
                      <a:r>
                        <a:rPr lang="ru-RU" sz="1050" dirty="0">
                          <a:effectLst/>
                        </a:rPr>
                        <a:t>опекуны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Группа </a:t>
                      </a:r>
                      <a:r>
                        <a:rPr lang="ru-RU" sz="1050" dirty="0" err="1" smtClean="0">
                          <a:effectLst/>
                        </a:rPr>
                        <a:t>сравне-ния</a:t>
                      </a:r>
                      <a:r>
                        <a:rPr lang="ru-RU" sz="1050" dirty="0" smtClean="0">
                          <a:effectLst/>
                        </a:rPr>
                        <a:t> </a:t>
                      </a:r>
                      <a:r>
                        <a:rPr lang="ru-RU" sz="1050" dirty="0">
                          <a:effectLst/>
                        </a:rPr>
                        <a:t>(матери)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Различия между кровными опекунами и матерями (ᵩ*-критерий Фишера)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527049407"/>
                  </a:ext>
                </a:extLst>
              </a:tr>
              <a:tr h="15422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Трудные ситуации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485320"/>
                  </a:ext>
                </a:extLst>
              </a:tr>
              <a:tr h="154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направленность на себя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35,70%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53,40%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70,00%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3,39/0,01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317655409"/>
                  </a:ext>
                </a:extLst>
              </a:tr>
              <a:tr h="30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направленность на ребенка в контексте семьи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12,50%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12,60%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10,00%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2250502763"/>
                  </a:ext>
                </a:extLst>
              </a:tr>
              <a:tr h="154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направленность на ребенка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51,80%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34,30%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20,00%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3,28/0,01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3959420522"/>
                  </a:ext>
                </a:extLst>
              </a:tr>
              <a:tr h="30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«популярность» (низкая оригинальность )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35,70%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50,50%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35,00%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3480489206"/>
                  </a:ext>
                </a:extLst>
              </a:tr>
              <a:tr h="154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средняя оригинальность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53,80%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40,80%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30,00%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2768483102"/>
                  </a:ext>
                </a:extLst>
              </a:tr>
              <a:tr h="154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высокая оригинальность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8,70%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9,00%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35,00%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3,18/0,01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880333694"/>
                  </a:ext>
                </a:extLst>
              </a:tr>
              <a:tr h="15422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Ситуации, приносящие удовлетворение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02771"/>
                  </a:ext>
                </a:extLst>
              </a:tr>
              <a:tr h="154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направленность на себя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26,80%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8,70%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22,50%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1779098396"/>
                  </a:ext>
                </a:extLst>
              </a:tr>
              <a:tr h="30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направленность на ребенка в контексте семьи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41,10%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53,80%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60,00%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3123728445"/>
                  </a:ext>
                </a:extLst>
              </a:tr>
              <a:tr h="154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направленность на ребенка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32,10%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33,00%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17,50%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1,65/0,05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3439314555"/>
                  </a:ext>
                </a:extLst>
              </a:tr>
              <a:tr h="30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«популярность» (низкая оригинальность)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33,90%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15,50%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30,00%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3575839871"/>
                  </a:ext>
                </a:extLst>
              </a:tr>
              <a:tr h="154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средняя оригинальность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58,90%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70,90%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52,50%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1748619500"/>
                  </a:ext>
                </a:extLst>
              </a:tr>
              <a:tr h="154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высокая оригинальность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7,20%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13,60%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17,50%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726286530"/>
                  </a:ext>
                </a:extLst>
              </a:tr>
              <a:tr h="141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1" marR="50291" marT="0" marB="0" anchor="b"/>
                </a:tc>
                <a:extLst>
                  <a:ext uri="{0D108BD9-81ED-4DB2-BD59-A6C34878D82A}">
                    <a16:rowId xmlns:a16="http://schemas.microsoft.com/office/drawing/2014/main" val="285405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008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323737"/>
            <a:ext cx="7543800" cy="1450757"/>
          </a:xfrm>
        </p:spPr>
        <p:txBody>
          <a:bodyPr>
            <a:normAutofit/>
          </a:bodyPr>
          <a:lstStyle/>
          <a:p>
            <a:pPr algn="r"/>
            <a:r>
              <a:rPr lang="ru-RU" sz="2400" i="1"/>
              <a:t>Таблица </a:t>
            </a:r>
            <a:r>
              <a:rPr lang="ru-RU" sz="2400" i="1" smtClean="0"/>
              <a:t>7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/>
              <a:t>Факторная структура взаимосвязи оценки школьной успешности и отношения к ситуации опеки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343713"/>
              </p:ext>
            </p:extLst>
          </p:nvPr>
        </p:nvGraphicFramePr>
        <p:xfrm>
          <a:off x="1907704" y="1268760"/>
          <a:ext cx="5126409" cy="4984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6241">
                  <a:extLst>
                    <a:ext uri="{9D8B030D-6E8A-4147-A177-3AD203B41FA5}">
                      <a16:colId xmlns:a16="http://schemas.microsoft.com/office/drawing/2014/main" val="846969494"/>
                    </a:ext>
                  </a:extLst>
                </a:gridCol>
                <a:gridCol w="393352">
                  <a:extLst>
                    <a:ext uri="{9D8B030D-6E8A-4147-A177-3AD203B41FA5}">
                      <a16:colId xmlns:a16="http://schemas.microsoft.com/office/drawing/2014/main" val="3678814140"/>
                    </a:ext>
                  </a:extLst>
                </a:gridCol>
                <a:gridCol w="393352">
                  <a:extLst>
                    <a:ext uri="{9D8B030D-6E8A-4147-A177-3AD203B41FA5}">
                      <a16:colId xmlns:a16="http://schemas.microsoft.com/office/drawing/2014/main" val="2833962469"/>
                    </a:ext>
                  </a:extLst>
                </a:gridCol>
                <a:gridCol w="393352">
                  <a:extLst>
                    <a:ext uri="{9D8B030D-6E8A-4147-A177-3AD203B41FA5}">
                      <a16:colId xmlns:a16="http://schemas.microsoft.com/office/drawing/2014/main" val="4289124392"/>
                    </a:ext>
                  </a:extLst>
                </a:gridCol>
                <a:gridCol w="393352">
                  <a:extLst>
                    <a:ext uri="{9D8B030D-6E8A-4147-A177-3AD203B41FA5}">
                      <a16:colId xmlns:a16="http://schemas.microsoft.com/office/drawing/2014/main" val="666121872"/>
                    </a:ext>
                  </a:extLst>
                </a:gridCol>
                <a:gridCol w="393352">
                  <a:extLst>
                    <a:ext uri="{9D8B030D-6E8A-4147-A177-3AD203B41FA5}">
                      <a16:colId xmlns:a16="http://schemas.microsoft.com/office/drawing/2014/main" val="3714663062"/>
                    </a:ext>
                  </a:extLst>
                </a:gridCol>
                <a:gridCol w="393352">
                  <a:extLst>
                    <a:ext uri="{9D8B030D-6E8A-4147-A177-3AD203B41FA5}">
                      <a16:colId xmlns:a16="http://schemas.microsoft.com/office/drawing/2014/main" val="4006121752"/>
                    </a:ext>
                  </a:extLst>
                </a:gridCol>
                <a:gridCol w="393352">
                  <a:extLst>
                    <a:ext uri="{9D8B030D-6E8A-4147-A177-3AD203B41FA5}">
                      <a16:colId xmlns:a16="http://schemas.microsoft.com/office/drawing/2014/main" val="3324860779"/>
                    </a:ext>
                  </a:extLst>
                </a:gridCol>
                <a:gridCol w="393352">
                  <a:extLst>
                    <a:ext uri="{9D8B030D-6E8A-4147-A177-3AD203B41FA5}">
                      <a16:colId xmlns:a16="http://schemas.microsoft.com/office/drawing/2014/main" val="291569202"/>
                    </a:ext>
                  </a:extLst>
                </a:gridCol>
                <a:gridCol w="393352">
                  <a:extLst>
                    <a:ext uri="{9D8B030D-6E8A-4147-A177-3AD203B41FA5}">
                      <a16:colId xmlns:a16="http://schemas.microsoft.com/office/drawing/2014/main" val="3328419623"/>
                    </a:ext>
                  </a:extLst>
                </a:gridCol>
              </a:tblGrid>
              <a:tr h="339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Показатели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выборке матерей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выборке опекунов-бабушек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выборке </a:t>
                      </a:r>
                      <a:r>
                        <a:rPr lang="ru-RU" sz="900" dirty="0">
                          <a:effectLst/>
                        </a:rPr>
                        <a:t>некровных </a:t>
                      </a:r>
                      <a:r>
                        <a:rPr lang="ru-RU" sz="1000" dirty="0" smtClean="0">
                          <a:effectLst/>
                        </a:rPr>
                        <a:t>опекунов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580279"/>
                  </a:ext>
                </a:extLst>
              </a:tr>
              <a:tr h="169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2116055261"/>
                  </a:ext>
                </a:extLst>
              </a:tr>
              <a:tr h="184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Оценка успеваемости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1806369377"/>
                  </a:ext>
                </a:extLst>
              </a:tr>
              <a:tr h="55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Удовлетворенность семейным функционированием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-0,51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3143340562"/>
                  </a:ext>
                </a:extLst>
              </a:tr>
              <a:tr h="55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Упоминание проблемных ситуаций, сопряженных со школой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-0,74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-0,75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-0,86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3107946973"/>
                  </a:ext>
                </a:extLst>
              </a:tr>
              <a:tr h="55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Упоминание радостных ситуаций, сопряженных со школой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-0,94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2878793103"/>
                  </a:ext>
                </a:extLst>
              </a:tr>
              <a:tr h="184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Принятие ситуации 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-0,81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1944200565"/>
                  </a:ext>
                </a:extLst>
              </a:tr>
              <a:tr h="184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Трудность ситуации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-0,82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-0,53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2282189987"/>
                  </a:ext>
                </a:extLst>
              </a:tr>
              <a:tr h="369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Оптимизм по отношению к ситуации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-0,81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86894776"/>
                  </a:ext>
                </a:extLst>
              </a:tr>
              <a:tr h="369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Экстернальность по отношению к ситуации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-0,75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-0,69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1796529769"/>
                  </a:ext>
                </a:extLst>
              </a:tr>
              <a:tr h="184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Активность в ситуации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3733480682"/>
                  </a:ext>
                </a:extLst>
              </a:tr>
              <a:tr h="369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Вклад фактора в дисперсию переменных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26,8 %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18,8 %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14,6 %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25,5 %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19,3 %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15,9 %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27,8 %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17,6 %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12,7 %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0" marB="0" anchor="ctr"/>
                </a:tc>
                <a:extLst>
                  <a:ext uri="{0D108BD9-81ED-4DB2-BD59-A6C34878D82A}">
                    <a16:rowId xmlns:a16="http://schemas.microsoft.com/office/drawing/2014/main" val="366726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100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99592" y="404664"/>
            <a:ext cx="7543800" cy="4022725"/>
          </a:xfrm>
        </p:spPr>
        <p:txBody>
          <a:bodyPr>
            <a:noAutofit/>
          </a:bodyPr>
          <a:lstStyle/>
          <a:p>
            <a:pPr marL="1471400" lvl="8" indent="0">
              <a:buNone/>
            </a:pPr>
            <a:r>
              <a:rPr lang="ru-RU" sz="4300" spc="-50" dirty="0">
                <a:latin typeface="+mj-lt"/>
                <a:ea typeface="+mj-ea"/>
                <a:cs typeface="+mj-cs"/>
              </a:rPr>
              <a:t>АПРОБАЦИЯ</a:t>
            </a:r>
          </a:p>
          <a:p>
            <a:r>
              <a:rPr lang="ru-RU" sz="1050" dirty="0" smtClean="0"/>
              <a:t>1</a:t>
            </a:r>
            <a:r>
              <a:rPr lang="ru-RU" sz="1050" dirty="0"/>
              <a:t>. VIII Международная научно-практической конференции «Социальное взаимодействие в различных сферах жизнедеятельности» (Санкт-Петербург, РГПУ им. А.И. Герцена, 8-10 ноября 2018 г.).</a:t>
            </a:r>
            <a:br>
              <a:rPr lang="ru-RU" sz="1050" dirty="0"/>
            </a:br>
            <a:r>
              <a:rPr lang="ru-RU" sz="1050" dirty="0"/>
              <a:t>2. «</a:t>
            </a:r>
            <a:r>
              <a:rPr lang="ru-RU" sz="1050" dirty="0" err="1"/>
              <a:t>Ананьевские</a:t>
            </a:r>
            <a:r>
              <a:rPr lang="ru-RU" sz="1050" dirty="0"/>
              <a:t> чтения-2018» (Санкт-Петербург, СПбГУ, 23-24 октября 2018 г.).</a:t>
            </a:r>
            <a:br>
              <a:rPr lang="ru-RU" sz="1050" dirty="0"/>
            </a:br>
            <a:r>
              <a:rPr lang="ru-RU" sz="1050" dirty="0"/>
              <a:t>3. I Международная научно-практической конференция «</a:t>
            </a:r>
            <a:r>
              <a:rPr lang="ru-RU" sz="1050" dirty="0" err="1"/>
              <a:t>Герценовские</a:t>
            </a:r>
            <a:r>
              <a:rPr lang="ru-RU" sz="1050" dirty="0"/>
              <a:t> чтения: психологические исследования в образовании» (Санкт-Петербург, РГПУ им. </a:t>
            </a:r>
            <a:r>
              <a:rPr lang="ru-RU" sz="1050" dirty="0" err="1"/>
              <a:t>А.И.Герцена</a:t>
            </a:r>
            <a:r>
              <a:rPr lang="ru-RU" sz="1050" dirty="0"/>
              <a:t>, 10-11 октября 2018 г.).</a:t>
            </a:r>
          </a:p>
          <a:p>
            <a:pPr marL="0" indent="0">
              <a:buNone/>
            </a:pPr>
            <a:r>
              <a:rPr lang="ru-RU" sz="1050" b="1" i="1" dirty="0" smtClean="0"/>
              <a:t>6 </a:t>
            </a:r>
            <a:r>
              <a:rPr lang="ru-RU" sz="1050" b="1" i="1" dirty="0"/>
              <a:t>публикаций</a:t>
            </a:r>
            <a:r>
              <a:rPr lang="ru-RU" sz="1050" dirty="0"/>
              <a:t>, в том числе </a:t>
            </a:r>
            <a:r>
              <a:rPr lang="ru-RU" sz="1050" dirty="0" smtClean="0"/>
              <a:t>2 </a:t>
            </a:r>
            <a:r>
              <a:rPr lang="ru-RU" sz="1050" dirty="0"/>
              <a:t>публикации в журналах ВАК.</a:t>
            </a:r>
          </a:p>
          <a:p>
            <a:r>
              <a:rPr lang="ru-RU" sz="1050" dirty="0" err="1"/>
              <a:t>Коржова</a:t>
            </a:r>
            <a:r>
              <a:rPr lang="ru-RU" sz="1050" dirty="0"/>
              <a:t> Е.Ю., Волкова Е.Н,, </a:t>
            </a:r>
            <a:r>
              <a:rPr lang="ru-RU" sz="1050" dirty="0" err="1"/>
              <a:t>Векилова</a:t>
            </a:r>
            <a:r>
              <a:rPr lang="ru-RU" sz="1050" dirty="0"/>
              <a:t> С.А., </a:t>
            </a:r>
            <a:r>
              <a:rPr lang="ru-RU" sz="1050" dirty="0" err="1"/>
              <a:t>Терешкина</a:t>
            </a:r>
            <a:r>
              <a:rPr lang="ru-RU" sz="1050" dirty="0"/>
              <a:t> И.Б. Психология опекунской семьи в русле ситуационного подхода // Известия РГПУ им. А.И. Герцена, 2018, 187, 134-146.</a:t>
            </a:r>
          </a:p>
          <a:p>
            <a:r>
              <a:rPr lang="ru-RU" sz="1050" dirty="0" err="1"/>
              <a:t>Микляева</a:t>
            </a:r>
            <a:r>
              <a:rPr lang="ru-RU" sz="1050" dirty="0"/>
              <a:t> А.В., </a:t>
            </a:r>
            <a:r>
              <a:rPr lang="ru-RU" sz="1050" dirty="0" err="1"/>
              <a:t>Безгодова</a:t>
            </a:r>
            <a:r>
              <a:rPr lang="ru-RU" sz="1050" dirty="0"/>
              <a:t> С.А., </a:t>
            </a:r>
            <a:r>
              <a:rPr lang="ru-RU" sz="1050" dirty="0" err="1"/>
              <a:t>Юркова</a:t>
            </a:r>
            <a:r>
              <a:rPr lang="ru-RU" sz="1050" dirty="0"/>
              <a:t> Е.В. Ролевая идентичность опекунов в контексте их удовлетворенности функциональными характеристиками семейных отношений // Азимут научных исследований: педагогика и психология, 2018, 7 - 3(24), 357-360.</a:t>
            </a:r>
          </a:p>
          <a:p>
            <a:r>
              <a:rPr lang="ru-RU" sz="1050" dirty="0" err="1"/>
              <a:t>Коржова</a:t>
            </a:r>
            <a:r>
              <a:rPr lang="ru-RU" sz="1050" dirty="0"/>
              <a:t> Е.Ю., </a:t>
            </a:r>
            <a:r>
              <a:rPr lang="ru-RU" sz="1050" dirty="0" err="1"/>
              <a:t>Микляева</a:t>
            </a:r>
            <a:r>
              <a:rPr lang="ru-RU" sz="1050" dirty="0"/>
              <a:t> А.В. Ролевая идентичность опекунов в кровных опекунских семьях // </a:t>
            </a:r>
            <a:r>
              <a:rPr lang="ru-RU" sz="1050" dirty="0" err="1"/>
              <a:t>Ананьевские</a:t>
            </a:r>
            <a:r>
              <a:rPr lang="ru-RU" sz="1050" dirty="0"/>
              <a:t> чтения – 2018: Психология личности: Традиции и современность/ Под общ. ред. Н.В. Гришиной, С.Н. Костроминой. – СПб.: Айсинг, 2018, 318-319.</a:t>
            </a:r>
          </a:p>
          <a:p>
            <a:r>
              <a:rPr lang="ru-RU" sz="1050" dirty="0" err="1"/>
              <a:t>Коржова</a:t>
            </a:r>
            <a:r>
              <a:rPr lang="ru-RU" sz="1050" dirty="0"/>
              <a:t> Е.Ю., </a:t>
            </a:r>
            <a:r>
              <a:rPr lang="ru-RU" sz="1050" dirty="0" err="1"/>
              <a:t>Безгодова</a:t>
            </a:r>
            <a:r>
              <a:rPr lang="ru-RU" sz="1050" dirty="0"/>
              <a:t> С.А., </a:t>
            </a:r>
            <a:r>
              <a:rPr lang="ru-RU" sz="1050" dirty="0" err="1"/>
              <a:t>Микляева</a:t>
            </a:r>
            <a:r>
              <a:rPr lang="ru-RU" sz="1050" dirty="0"/>
              <a:t> А.В., </a:t>
            </a:r>
            <a:r>
              <a:rPr lang="ru-RU" sz="1050" dirty="0" err="1"/>
              <a:t>Юркова</a:t>
            </a:r>
            <a:r>
              <a:rPr lang="ru-RU" sz="1050" dirty="0"/>
              <a:t> Е.В. Отношение к школьной успешности ребенка в структуре характеристик жизненной ситуации опекунской семьи //  </a:t>
            </a:r>
            <a:r>
              <a:rPr lang="ru-RU" sz="1050" dirty="0" err="1"/>
              <a:t>Герценовские</a:t>
            </a:r>
            <a:r>
              <a:rPr lang="ru-RU" sz="1050" dirty="0"/>
              <a:t> чтения: психологические исследования в образовании. Материалы I Международной научно-практической конференции (10-11 октября 2018 г., Санкт-Петербург) / Под общей редакцией Л.А. Цветковой, Е.Н. Волковой, А.В. </a:t>
            </a:r>
            <a:r>
              <a:rPr lang="ru-RU" sz="1050" dirty="0" err="1"/>
              <a:t>Микляевой</a:t>
            </a:r>
            <a:r>
              <a:rPr lang="ru-RU" sz="1050" dirty="0"/>
              <a:t>. В 2-х частях. Часть 1. – СПб.: Издательство РГПУ им. А.И. Герцена, 2018, 199-206</a:t>
            </a:r>
          </a:p>
          <a:p>
            <a:r>
              <a:rPr lang="en-US" sz="1050" dirty="0" err="1"/>
              <a:t>Korjova</a:t>
            </a:r>
            <a:r>
              <a:rPr lang="en-US" sz="1050" dirty="0"/>
              <a:t> </a:t>
            </a:r>
            <a:r>
              <a:rPr lang="en-US" sz="1050" dirty="0" err="1"/>
              <a:t>E.Yu</a:t>
            </a:r>
            <a:r>
              <a:rPr lang="en-US" sz="1050" dirty="0"/>
              <a:t>., </a:t>
            </a:r>
            <a:r>
              <a:rPr lang="en-US" sz="1050" dirty="0" err="1"/>
              <a:t>Miklyaeva</a:t>
            </a:r>
            <a:r>
              <a:rPr lang="en-US" sz="1050" dirty="0"/>
              <a:t> A.V., </a:t>
            </a:r>
            <a:r>
              <a:rPr lang="en-US" sz="1050" dirty="0" err="1"/>
              <a:t>Volkova</a:t>
            </a:r>
            <a:r>
              <a:rPr lang="en-US" sz="1050" dirty="0"/>
              <a:t> E.N., </a:t>
            </a:r>
            <a:r>
              <a:rPr lang="en-US" sz="1050" dirty="0" err="1"/>
              <a:t>Bezgodova</a:t>
            </a:r>
            <a:r>
              <a:rPr lang="en-US" sz="1050" dirty="0"/>
              <a:t> S.A., </a:t>
            </a:r>
            <a:r>
              <a:rPr lang="en-US" sz="1050" dirty="0" err="1"/>
              <a:t>Yurkova</a:t>
            </a:r>
            <a:r>
              <a:rPr lang="en-US" sz="1050" dirty="0"/>
              <a:t> E.V., </a:t>
            </a:r>
            <a:r>
              <a:rPr lang="en-US" sz="1050" dirty="0" err="1"/>
              <a:t>Volkova</a:t>
            </a:r>
            <a:r>
              <a:rPr lang="en-US" sz="1050" dirty="0"/>
              <a:t> I.V. Psychological features of kinship care families: interview version for guardians // The European Proceedings of Social &amp; </a:t>
            </a:r>
            <a:r>
              <a:rPr lang="en-US" sz="1050" dirty="0" err="1"/>
              <a:t>Behavioural</a:t>
            </a:r>
            <a:r>
              <a:rPr lang="en-US" sz="1050" dirty="0"/>
              <a:t> Sciences. Volume XLIX. </a:t>
            </a:r>
            <a:r>
              <a:rPr lang="en-US" sz="1050" dirty="0" err="1"/>
              <a:t>Mosc</a:t>
            </a:r>
            <a:r>
              <a:rPr lang="ru-RU" sz="1050" dirty="0"/>
              <a:t>о</a:t>
            </a:r>
            <a:r>
              <a:rPr lang="en-US" sz="1050" dirty="0"/>
              <a:t>w: Psychological Institute of Russian Academy of Education, 2018, 281-287.</a:t>
            </a:r>
            <a:endParaRPr lang="ru-RU" sz="1050" dirty="0"/>
          </a:p>
          <a:p>
            <a:r>
              <a:rPr lang="ru-RU" sz="1050" dirty="0"/>
              <a:t>Бражник Е.И., </a:t>
            </a:r>
            <a:r>
              <a:rPr lang="ru-RU" sz="1050" dirty="0" err="1"/>
              <a:t>Абашина</a:t>
            </a:r>
            <a:r>
              <a:rPr lang="ru-RU" sz="1050" dirty="0"/>
              <a:t> А.Д. Мотивационные характеристики опекунов // Социальное взаимодействие в различных сферах жизнедеятельности. Мат-</a:t>
            </a:r>
            <a:r>
              <a:rPr lang="ru-RU" sz="1050" dirty="0" err="1"/>
              <a:t>лы</a:t>
            </a:r>
            <a:r>
              <a:rPr lang="ru-RU" sz="1050" dirty="0"/>
              <a:t> VIII Межд. научно-</a:t>
            </a:r>
            <a:r>
              <a:rPr lang="ru-RU" sz="1050" dirty="0" err="1"/>
              <a:t>практ</a:t>
            </a:r>
            <a:r>
              <a:rPr lang="ru-RU" sz="1050" dirty="0"/>
              <a:t>. </a:t>
            </a:r>
            <a:r>
              <a:rPr lang="ru-RU" sz="1050" dirty="0" err="1"/>
              <a:t>конф</a:t>
            </a:r>
            <a:r>
              <a:rPr lang="ru-RU" sz="1050" dirty="0"/>
              <a:t>., посв.25-летию кафедры воспитания и социализации РГПУ им. </a:t>
            </a:r>
            <a:r>
              <a:rPr lang="ru-RU" sz="1050" dirty="0" err="1"/>
              <a:t>А.И.Герцена</a:t>
            </a:r>
            <a:r>
              <a:rPr lang="ru-RU" sz="1050" dirty="0"/>
              <a:t> - СПб.: Изд-во РГПУ им. </a:t>
            </a:r>
            <a:r>
              <a:rPr lang="ru-RU" sz="1050" dirty="0" err="1"/>
              <a:t>А.И.Герцена</a:t>
            </a:r>
            <a:r>
              <a:rPr lang="ru-RU" sz="1050" dirty="0"/>
              <a:t>, 2018, </a:t>
            </a:r>
            <a:r>
              <a:rPr lang="ru-RU" sz="1050" dirty="0" smtClean="0"/>
              <a:t>92-96.</a:t>
            </a:r>
          </a:p>
          <a:p>
            <a:r>
              <a:rPr lang="ru-RU" sz="1050" dirty="0" err="1" smtClean="0"/>
              <a:t>Безгодова</a:t>
            </a:r>
            <a:r>
              <a:rPr lang="ru-RU" sz="1050" dirty="0" smtClean="0"/>
              <a:t> </a:t>
            </a:r>
            <a:r>
              <a:rPr lang="ru-RU" sz="1050" dirty="0"/>
              <a:t>С.А., </a:t>
            </a:r>
            <a:r>
              <a:rPr lang="ru-RU" sz="1050" dirty="0" err="1"/>
              <a:t>Коржова</a:t>
            </a:r>
            <a:r>
              <a:rPr lang="ru-RU" sz="1050" dirty="0"/>
              <a:t> Е.Ю., </a:t>
            </a:r>
            <a:r>
              <a:rPr lang="ru-RU" sz="1050" dirty="0" err="1"/>
              <a:t>Микляева</a:t>
            </a:r>
            <a:r>
              <a:rPr lang="ru-RU" sz="1050" dirty="0"/>
              <a:t> А.В., </a:t>
            </a:r>
            <a:r>
              <a:rPr lang="ru-RU" sz="1050" dirty="0" err="1"/>
              <a:t>Юркова</a:t>
            </a:r>
            <a:r>
              <a:rPr lang="ru-RU" sz="1050" dirty="0"/>
              <a:t> Е.В. Особенности психологического консультирования  опекунов пожилого </a:t>
            </a:r>
            <a:r>
              <a:rPr lang="ru-RU" sz="1050" dirty="0" smtClean="0"/>
              <a:t>возраста. Методические рекомендации. 16 с.  Обсуждены </a:t>
            </a:r>
            <a:r>
              <a:rPr lang="ru-RU" sz="1050" dirty="0"/>
              <a:t>в рамках круглого стола для специалистов, осуществляющих сопровождение семей кровной опеки. 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75777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71504"/>
          </a:xfrm>
        </p:spPr>
        <p:txBody>
          <a:bodyPr>
            <a:noAutofit/>
          </a:bodyPr>
          <a:lstStyle/>
          <a:p>
            <a:pPr algn="l"/>
            <a:r>
              <a:rPr lang="ru-RU" dirty="0"/>
              <a:t>Задачи этапа 2: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55183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Изучение характеристик психологического взаимодействия членов жизненной ситуации опеки.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Анализ жизненной ситуации опеки с учетом взаимодействия членов жизненной ситуации опеки.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Благодарю за внимание!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86834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Распространенность проблемы: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79326414"/>
              </p:ext>
            </p:extLst>
          </p:nvPr>
        </p:nvGraphicFramePr>
        <p:xfrm>
          <a:off x="285720" y="1214422"/>
          <a:ext cx="835824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 и задачи 1 этапа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prstClr val="black"/>
                </a:solidFill>
                <a:latin typeface="+mj-lt"/>
              </a:rPr>
              <a:t>Цель проекта</a:t>
            </a:r>
            <a:r>
              <a:rPr lang="ru-RU" sz="1800" dirty="0">
                <a:latin typeface="+mj-lt"/>
              </a:rPr>
              <a:t>: изучение функционально-ролевой структуры опекунской семьи в контексте различных жизненных ситуаций. </a:t>
            </a:r>
          </a:p>
          <a:p>
            <a:pPr marL="0" indent="0">
              <a:buNone/>
            </a:pPr>
            <a:r>
              <a:rPr lang="ru-RU" sz="1800" dirty="0">
                <a:solidFill>
                  <a:prstClr val="black"/>
                </a:solidFill>
                <a:latin typeface="+mj-lt"/>
              </a:rPr>
              <a:t>Задачи 1-го этапа (2018 г.):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latin typeface="+mj-lt"/>
              </a:rPr>
              <a:t>теоретический анализ проблемы;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latin typeface="+mj-lt"/>
              </a:rPr>
              <a:t>разработка методического инструментария;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latin typeface="+mj-lt"/>
              </a:rPr>
              <a:t>сбор эмпирического материала на основе опроса опекунов, опекаемых и контрольной группы матерей;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latin typeface="+mj-lt"/>
              </a:rPr>
              <a:t>общая характеристика жизненных ситуаций кровной и некровной опеки.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18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71414"/>
            <a:ext cx="8715436" cy="1143000"/>
          </a:xfrm>
        </p:spPr>
        <p:txBody>
          <a:bodyPr>
            <a:noAutofit/>
          </a:bodyPr>
          <a:lstStyle/>
          <a:p>
            <a:r>
              <a:rPr lang="ru-RU" dirty="0"/>
              <a:t>Теоретико-методологическая база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858280" cy="5643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Ситуационный </a:t>
            </a:r>
            <a:r>
              <a:rPr lang="ru-RU" dirty="0"/>
              <a:t>и субъектный подходы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опека (кровная и некровная) как </a:t>
            </a:r>
            <a:r>
              <a:rPr lang="ru-RU" i="1" dirty="0"/>
              <a:t>особая жизненная ситуация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i="1" dirty="0"/>
              <a:t>предмет</a:t>
            </a:r>
            <a:r>
              <a:rPr lang="ru-RU" dirty="0"/>
              <a:t> - мера активности участников жизненной ситуации, позволяющая успешно справляться с жизненными трудностями.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68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и методы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программу интервью последовательно включены: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социально-демографическая </a:t>
            </a:r>
            <a:r>
              <a:rPr lang="ru-RU" dirty="0"/>
              <a:t>характеристика семьи;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психологическая характеристика семейного функционирования;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текущая семейная ситуация и отношение респондента к ней;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обстоятельства принятия ребенка под опеку;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отношение опекуна к своей семейной роли и характеристики ролевой идентичности;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отношения семьи с органами опеки;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установки в сфере воспитания;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семейная перспектива и ее оценка респондентом.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79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Выборки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исследовании приняли участие 159 опекунов  детей школьного возраста (7-17 лет) из Санкт-Петербурга и Нижнего Новгорода (все женщины),  том числе 103 </a:t>
            </a:r>
            <a:r>
              <a:rPr lang="ru-RU" dirty="0" smtClean="0"/>
              <a:t>опекуна, не состоящие в кровном родстве с ребенком. Группу сравнения составили 42 матери, воспитывающие родных детей.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736" y="3501008"/>
            <a:ext cx="835824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3032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i="1" dirty="0"/>
              <a:t>Таблица 2</a:t>
            </a:r>
            <a:br>
              <a:rPr lang="ru-RU" sz="2400" i="1" dirty="0"/>
            </a:br>
            <a:r>
              <a:rPr lang="ru-RU" sz="2400" i="1" dirty="0"/>
              <a:t>Характеристика внешних обстоятельств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ситуации опеки</a:t>
            </a:r>
            <a:r>
              <a:rPr lang="ru-RU" sz="2400" i="1" dirty="0"/>
              <a:t/>
            </a:r>
            <a:br>
              <a:rPr lang="ru-RU" sz="2400" i="1" dirty="0"/>
            </a:br>
            <a:endParaRPr lang="ru-RU" sz="24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347937"/>
              </p:ext>
            </p:extLst>
          </p:nvPr>
        </p:nvGraphicFramePr>
        <p:xfrm>
          <a:off x="822960" y="1737361"/>
          <a:ext cx="7421448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298">
                  <a:extLst>
                    <a:ext uri="{9D8B030D-6E8A-4147-A177-3AD203B41FA5}">
                      <a16:colId xmlns:a16="http://schemas.microsoft.com/office/drawing/2014/main" val="2611590922"/>
                    </a:ext>
                  </a:extLst>
                </a:gridCol>
                <a:gridCol w="808951">
                  <a:extLst>
                    <a:ext uri="{9D8B030D-6E8A-4147-A177-3AD203B41FA5}">
                      <a16:colId xmlns:a16="http://schemas.microsoft.com/office/drawing/2014/main" val="3317830894"/>
                    </a:ext>
                  </a:extLst>
                </a:gridCol>
                <a:gridCol w="630030">
                  <a:extLst>
                    <a:ext uri="{9D8B030D-6E8A-4147-A177-3AD203B41FA5}">
                      <a16:colId xmlns:a16="http://schemas.microsoft.com/office/drawing/2014/main" val="2862676041"/>
                    </a:ext>
                  </a:extLst>
                </a:gridCol>
                <a:gridCol w="629396">
                  <a:extLst>
                    <a:ext uri="{9D8B030D-6E8A-4147-A177-3AD203B41FA5}">
                      <a16:colId xmlns:a16="http://schemas.microsoft.com/office/drawing/2014/main" val="1203830770"/>
                    </a:ext>
                  </a:extLst>
                </a:gridCol>
                <a:gridCol w="629396">
                  <a:extLst>
                    <a:ext uri="{9D8B030D-6E8A-4147-A177-3AD203B41FA5}">
                      <a16:colId xmlns:a16="http://schemas.microsoft.com/office/drawing/2014/main" val="2255538624"/>
                    </a:ext>
                  </a:extLst>
                </a:gridCol>
                <a:gridCol w="630030">
                  <a:extLst>
                    <a:ext uri="{9D8B030D-6E8A-4147-A177-3AD203B41FA5}">
                      <a16:colId xmlns:a16="http://schemas.microsoft.com/office/drawing/2014/main" val="3128963056"/>
                    </a:ext>
                  </a:extLst>
                </a:gridCol>
                <a:gridCol w="630030">
                  <a:extLst>
                    <a:ext uri="{9D8B030D-6E8A-4147-A177-3AD203B41FA5}">
                      <a16:colId xmlns:a16="http://schemas.microsoft.com/office/drawing/2014/main" val="3306296400"/>
                    </a:ext>
                  </a:extLst>
                </a:gridCol>
                <a:gridCol w="539935">
                  <a:extLst>
                    <a:ext uri="{9D8B030D-6E8A-4147-A177-3AD203B41FA5}">
                      <a16:colId xmlns:a16="http://schemas.microsoft.com/office/drawing/2014/main" val="241726992"/>
                    </a:ext>
                  </a:extLst>
                </a:gridCol>
                <a:gridCol w="1865382">
                  <a:extLst>
                    <a:ext uri="{9D8B030D-6E8A-4147-A177-3AD203B41FA5}">
                      <a16:colId xmlns:a16="http://schemas.microsoft.com/office/drawing/2014/main" val="3817404309"/>
                    </a:ext>
                  </a:extLst>
                </a:gridCol>
              </a:tblGrid>
              <a:tr h="1193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Выборки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Стаж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опеки,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Пособие на опекаемого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Ребенка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Обстоятельства,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предшествовавшие опеке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Участие биологических родителей в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воспитании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69348"/>
                  </a:ext>
                </a:extLst>
              </a:tr>
              <a:tr h="43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Получают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получают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Смерть родителя /родителей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Лишение родительских прав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Отказ от родительских прав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8603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Опекуны, не приходящиеся родственниками ребенку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6,20±4,24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81,6 %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18,4 %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13,5 %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75,9  %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10,6 %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94,2%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0877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Опекуны-бабушки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5,87±3,93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78,6%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21,4 %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42,9%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50,0%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91,1%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7538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35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i="1" dirty="0"/>
              <a:t>Таблица 3</a:t>
            </a:r>
            <a:br>
              <a:rPr lang="ru-RU" sz="2400" i="1" dirty="0"/>
            </a:br>
            <a:r>
              <a:rPr lang="ru-RU" sz="2400" i="1" dirty="0"/>
              <a:t>Средние значения и стандартные отклонения психологических характеристик семейной ситуации в разных выборках</a:t>
            </a:r>
            <a:br>
              <a:rPr lang="ru-RU" sz="2400" i="1" dirty="0"/>
            </a:br>
            <a:endParaRPr lang="ru-RU" sz="24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373170"/>
              </p:ext>
            </p:extLst>
          </p:nvPr>
        </p:nvGraphicFramePr>
        <p:xfrm>
          <a:off x="1587817" y="1772710"/>
          <a:ext cx="6014086" cy="4565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3456">
                  <a:extLst>
                    <a:ext uri="{9D8B030D-6E8A-4147-A177-3AD203B41FA5}">
                      <a16:colId xmlns:a16="http://schemas.microsoft.com/office/drawing/2014/main" val="1736352777"/>
                    </a:ext>
                  </a:extLst>
                </a:gridCol>
                <a:gridCol w="450081">
                  <a:extLst>
                    <a:ext uri="{9D8B030D-6E8A-4147-A177-3AD203B41FA5}">
                      <a16:colId xmlns:a16="http://schemas.microsoft.com/office/drawing/2014/main" val="2590028044"/>
                    </a:ext>
                  </a:extLst>
                </a:gridCol>
                <a:gridCol w="465818">
                  <a:extLst>
                    <a:ext uri="{9D8B030D-6E8A-4147-A177-3AD203B41FA5}">
                      <a16:colId xmlns:a16="http://schemas.microsoft.com/office/drawing/2014/main" val="1165612134"/>
                    </a:ext>
                  </a:extLst>
                </a:gridCol>
                <a:gridCol w="465818">
                  <a:extLst>
                    <a:ext uri="{9D8B030D-6E8A-4147-A177-3AD203B41FA5}">
                      <a16:colId xmlns:a16="http://schemas.microsoft.com/office/drawing/2014/main" val="3780311278"/>
                    </a:ext>
                  </a:extLst>
                </a:gridCol>
                <a:gridCol w="477778">
                  <a:extLst>
                    <a:ext uri="{9D8B030D-6E8A-4147-A177-3AD203B41FA5}">
                      <a16:colId xmlns:a16="http://schemas.microsoft.com/office/drawing/2014/main" val="4006160772"/>
                    </a:ext>
                  </a:extLst>
                </a:gridCol>
                <a:gridCol w="477778">
                  <a:extLst>
                    <a:ext uri="{9D8B030D-6E8A-4147-A177-3AD203B41FA5}">
                      <a16:colId xmlns:a16="http://schemas.microsoft.com/office/drawing/2014/main" val="4173481025"/>
                    </a:ext>
                  </a:extLst>
                </a:gridCol>
                <a:gridCol w="411682">
                  <a:extLst>
                    <a:ext uri="{9D8B030D-6E8A-4147-A177-3AD203B41FA5}">
                      <a16:colId xmlns:a16="http://schemas.microsoft.com/office/drawing/2014/main" val="2509392675"/>
                    </a:ext>
                  </a:extLst>
                </a:gridCol>
                <a:gridCol w="761675">
                  <a:extLst>
                    <a:ext uri="{9D8B030D-6E8A-4147-A177-3AD203B41FA5}">
                      <a16:colId xmlns:a16="http://schemas.microsoft.com/office/drawing/2014/main" val="934348667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Параметры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Некровные опекуны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Опекуны-бабушки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Группа сравнения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Н/р&lt;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691606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5129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Семейный АПГАР (уровень семейного благополучия)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21,01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19,94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4,27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20,06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2,96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17,98</a:t>
                      </a:r>
                      <a:r>
                        <a:rPr lang="ru-RU" sz="1200" dirty="0" smtClean="0">
                          <a:effectLst/>
                        </a:rPr>
                        <a:t>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0,001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025359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Хорошо, что в нашей семье есть ребенок (дети). Для меня воспитание ребенка -  это ценный </a:t>
                      </a:r>
                      <a:r>
                        <a:rPr lang="ru-RU" sz="1200" dirty="0" smtClean="0">
                          <a:effectLst/>
                        </a:rPr>
                        <a:t>опыт</a:t>
                      </a:r>
                      <a:r>
                        <a:rPr lang="ru-RU" sz="1200" baseline="0" dirty="0" smtClean="0">
                          <a:effectLst/>
                        </a:rPr>
                        <a:t> (принятие – отвержение)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12,79</a:t>
                      </a:r>
                      <a:r>
                        <a:rPr lang="ru-RU" sz="1200" dirty="0" smtClean="0">
                          <a:effectLst/>
                        </a:rPr>
                        <a:t>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0,001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75067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Ситуация кажется мне очень </a:t>
                      </a:r>
                      <a:r>
                        <a:rPr lang="ru-RU" sz="1200" dirty="0" smtClean="0">
                          <a:effectLst/>
                        </a:rPr>
                        <a:t>непростой</a:t>
                      </a:r>
                      <a:r>
                        <a:rPr lang="ru-RU" sz="1200" baseline="0" dirty="0" smtClean="0">
                          <a:effectLst/>
                        </a:rPr>
                        <a:t> (легкость – трудность)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2,32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2,64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2,15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11,04</a:t>
                      </a:r>
                      <a:r>
                        <a:rPr lang="ru-RU" sz="1200" dirty="0" smtClean="0">
                          <a:effectLst/>
                        </a:rPr>
                        <a:t>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0,01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651465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Я верю, что все будет </a:t>
                      </a:r>
                      <a:r>
                        <a:rPr lang="ru-RU" sz="1200" dirty="0" smtClean="0">
                          <a:effectLst/>
                        </a:rPr>
                        <a:t>хорошо</a:t>
                      </a:r>
                      <a:r>
                        <a:rPr lang="ru-RU" sz="1200" baseline="0" dirty="0" smtClean="0">
                          <a:effectLst/>
                        </a:rPr>
                        <a:t> (оптимизм – пессимизм)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40956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В этой ситуации от меня мало что зависит. Так сложились </a:t>
                      </a:r>
                      <a:r>
                        <a:rPr lang="ru-RU" sz="1200" dirty="0" smtClean="0">
                          <a:effectLst/>
                        </a:rPr>
                        <a:t>обстоятельства</a:t>
                      </a:r>
                      <a:r>
                        <a:rPr lang="ru-RU" sz="1200" baseline="0" dirty="0" smtClean="0">
                          <a:effectLst/>
                        </a:rPr>
                        <a:t> (высокая ответственность – низкая ответственность)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2,07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2,87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0,81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1,78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45,51</a:t>
                      </a:r>
                      <a:r>
                        <a:rPr lang="ru-RU" sz="1200" dirty="0" smtClean="0">
                          <a:effectLst/>
                        </a:rPr>
                        <a:t>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0,001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700195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Я принимаю активное участие в той ситуации, которая сложилась в нашей </a:t>
                      </a:r>
                      <a:r>
                        <a:rPr lang="ru-RU" sz="1200" dirty="0" smtClean="0">
                          <a:effectLst/>
                        </a:rPr>
                        <a:t>семье</a:t>
                      </a:r>
                      <a:r>
                        <a:rPr lang="ru-RU" sz="1200" baseline="0" dirty="0" smtClean="0">
                          <a:effectLst/>
                        </a:rPr>
                        <a:t> (активность – пассивность)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3,55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>
                          <a:effectLst/>
                        </a:rPr>
                        <a:t>0,60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5,87/0,05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8473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54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i="1" dirty="0"/>
              <a:t>Таблица </a:t>
            </a:r>
            <a:r>
              <a:rPr lang="ru-RU" sz="2400" i="1" dirty="0" smtClean="0"/>
              <a:t>4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/>
              <a:t>Контент-анализ описаний трудных жизненных ситуаций </a:t>
            </a:r>
            <a:br>
              <a:rPr lang="ru-RU" sz="2400" i="1" dirty="0"/>
            </a:br>
            <a:r>
              <a:rPr lang="ru-RU" sz="2400" i="1" dirty="0"/>
              <a:t>в разных выборках</a:t>
            </a:r>
            <a:br>
              <a:rPr lang="ru-RU" sz="2400" i="1" dirty="0"/>
            </a:br>
            <a:endParaRPr lang="ru-RU" sz="2400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504262"/>
              </p:ext>
            </p:extLst>
          </p:nvPr>
        </p:nvGraphicFramePr>
        <p:xfrm>
          <a:off x="2267744" y="1737361"/>
          <a:ext cx="5268012" cy="4510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953">
                  <a:extLst>
                    <a:ext uri="{9D8B030D-6E8A-4147-A177-3AD203B41FA5}">
                      <a16:colId xmlns:a16="http://schemas.microsoft.com/office/drawing/2014/main" val="3024319708"/>
                    </a:ext>
                  </a:extLst>
                </a:gridCol>
                <a:gridCol w="679619">
                  <a:extLst>
                    <a:ext uri="{9D8B030D-6E8A-4147-A177-3AD203B41FA5}">
                      <a16:colId xmlns:a16="http://schemas.microsoft.com/office/drawing/2014/main" val="1174774814"/>
                    </a:ext>
                  </a:extLst>
                </a:gridCol>
                <a:gridCol w="751942">
                  <a:extLst>
                    <a:ext uri="{9D8B030D-6E8A-4147-A177-3AD203B41FA5}">
                      <a16:colId xmlns:a16="http://schemas.microsoft.com/office/drawing/2014/main" val="3149969968"/>
                    </a:ext>
                  </a:extLst>
                </a:gridCol>
                <a:gridCol w="698390">
                  <a:extLst>
                    <a:ext uri="{9D8B030D-6E8A-4147-A177-3AD203B41FA5}">
                      <a16:colId xmlns:a16="http://schemas.microsoft.com/office/drawing/2014/main" val="615747621"/>
                    </a:ext>
                  </a:extLst>
                </a:gridCol>
                <a:gridCol w="584108">
                  <a:extLst>
                    <a:ext uri="{9D8B030D-6E8A-4147-A177-3AD203B41FA5}">
                      <a16:colId xmlns:a16="http://schemas.microsoft.com/office/drawing/2014/main" val="732191215"/>
                    </a:ext>
                  </a:extLst>
                </a:gridCol>
              </a:tblGrid>
              <a:tr h="548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Категория ответа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Опекуны-бабушки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Некровные опекуны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 сравнения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</a:t>
                      </a:r>
                      <a:r>
                        <a:rPr lang="ru-RU" sz="1100" dirty="0" smtClean="0">
                          <a:effectLst/>
                        </a:rPr>
                        <a:t>сред-нем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3233549151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нет проблем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0,367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858208848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плохое поведение ребенка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1470613974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плохая учеба ребенка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0,119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0,089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039547637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проблемы со здоровьем или развитием ребенка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1713364868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финансовые трудности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024871333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проблемы с  жилплощадью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1580797032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переживание собственной потери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894239067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мало времени на семью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17250957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антисоциальное поведение родителей ребенка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759198497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болезнь родственников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201028425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недоверие в отношениях с ребенком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3237568826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проблемы собственного здоровья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1783526056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ребенок переживает потерю родителей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24149631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компьютерная зависимость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3600787375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уход за тяжело больным родственником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712329937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560800296"/>
                  </a:ext>
                </a:extLst>
              </a:tr>
              <a:tr h="182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Развод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25" marR="59625" marT="0" marB="0" anchor="b"/>
                </a:tc>
                <a:extLst>
                  <a:ext uri="{0D108BD9-81ED-4DB2-BD59-A6C34878D82A}">
                    <a16:rowId xmlns:a16="http://schemas.microsoft.com/office/drawing/2014/main" val="2786322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77022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1527</TotalTime>
  <Words>1154</Words>
  <Application>Microsoft Office PowerPoint</Application>
  <PresentationFormat>Экран (4:3)</PresentationFormat>
  <Paragraphs>503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Times New Roman</vt:lpstr>
      <vt:lpstr>Wingdings</vt:lpstr>
      <vt:lpstr>Ретро</vt:lpstr>
      <vt:lpstr>Российский государственный педагогический университет им. А.И. Герцена</vt:lpstr>
      <vt:lpstr>Распространенность проблемы:</vt:lpstr>
      <vt:lpstr>Цель проекта и задачи 1 этапа</vt:lpstr>
      <vt:lpstr>Теоретико-методологическая база </vt:lpstr>
      <vt:lpstr>Материалы и методы исследования</vt:lpstr>
      <vt:lpstr>Выборки</vt:lpstr>
      <vt:lpstr>Таблица 2 Характеристика внешних обстоятельств  ситуации опеки </vt:lpstr>
      <vt:lpstr>Таблица 3 Средние значения и стандартные отклонения психологических характеристик семейной ситуации в разных выборках </vt:lpstr>
      <vt:lpstr>Таблица 4 Контент-анализ описаний трудных жизненных ситуаций  в разных выборках </vt:lpstr>
      <vt:lpstr>Таблица 5 Контент-анализ описаний жизненных ситуаций,  приносящих удовлетворение, в разных выборках </vt:lpstr>
      <vt:lpstr>Критерии типологизации жизненных ситуаций опеки:</vt:lpstr>
      <vt:lpstr>   Таблица 6 Типология трудных ситуаций опеки  и ситуаций опеки, приносящих удовлетворение, в разных выборках</vt:lpstr>
      <vt:lpstr>Таблица 7 Факторная структура взаимосвязи оценки школьной успешности и отношения к ситуации опеки</vt:lpstr>
      <vt:lpstr>Презентация PowerPoint</vt:lpstr>
      <vt:lpstr>Задачи этапа 2: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Российский государственный педагогический университет им. А.И. Герцена</dc:title>
  <dc:creator>Пользователь</dc:creator>
  <cp:lastModifiedBy>Пользователь Windows</cp:lastModifiedBy>
  <cp:revision>99</cp:revision>
  <dcterms:created xsi:type="dcterms:W3CDTF">2018-06-28T19:25:38Z</dcterms:created>
  <dcterms:modified xsi:type="dcterms:W3CDTF">2019-02-07T16:16:20Z</dcterms:modified>
</cp:coreProperties>
</file>