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20"/>
  </p:notesMasterIdLst>
  <p:sldIdLst>
    <p:sldId id="256" r:id="rId2"/>
    <p:sldId id="577" r:id="rId3"/>
    <p:sldId id="686" r:id="rId4"/>
    <p:sldId id="639" r:id="rId5"/>
    <p:sldId id="696" r:id="rId6"/>
    <p:sldId id="691" r:id="rId7"/>
    <p:sldId id="693" r:id="rId8"/>
    <p:sldId id="694" r:id="rId9"/>
    <p:sldId id="695" r:id="rId10"/>
    <p:sldId id="697" r:id="rId11"/>
    <p:sldId id="698" r:id="rId12"/>
    <p:sldId id="702" r:id="rId13"/>
    <p:sldId id="699" r:id="rId14"/>
    <p:sldId id="703" r:id="rId15"/>
    <p:sldId id="704" r:id="rId16"/>
    <p:sldId id="701" r:id="rId17"/>
    <p:sldId id="690" r:id="rId18"/>
    <p:sldId id="685" r:id="rId19"/>
  </p:sldIdLst>
  <p:sldSz cx="9144000" cy="5143500" type="screen16x9"/>
  <p:notesSz cx="6858000" cy="9144000"/>
  <p:embeddedFontLst>
    <p:embeddedFont>
      <p:font typeface="Lora" panose="020B0604020202020204" charset="-52"/>
      <p:regular r:id="rId21"/>
      <p:bold r:id="rId22"/>
      <p:italic r:id="rId23"/>
      <p:boldItalic r:id="rId24"/>
    </p:embeddedFont>
    <p:embeddedFont>
      <p:font typeface="Quattrocento Sans" panose="020B0604020202020204" charset="0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704D383-9092-4B02-8846-BC9C9B230F79}">
  <a:tblStyle styleId="{D704D383-9092-4B02-8846-BC9C9B230F7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7912" autoAdjust="0"/>
  </p:normalViewPr>
  <p:slideViewPr>
    <p:cSldViewPr>
      <p:cViewPr varScale="1">
        <p:scale>
          <a:sx n="80" d="100"/>
          <a:sy n="80" d="100"/>
        </p:scale>
        <p:origin x="88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47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837546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00367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8070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187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Обычно</a:t>
            </a:r>
            <a:r>
              <a:rPr lang="ru-RU" baseline="0" dirty="0" smtClean="0"/>
              <a:t> изучается все вместе или … на примере какого-то конкретно</a:t>
            </a:r>
            <a:endParaRPr lang="ru-RU" dirty="0" smtClean="0"/>
          </a:p>
          <a:p>
            <a:r>
              <a:rPr lang="ru-RU" dirty="0" smtClean="0"/>
              <a:t>Насколько</a:t>
            </a:r>
            <a:r>
              <a:rPr lang="ru-RU" baseline="0" dirty="0" smtClean="0"/>
              <a:t> соотносятся между собой различные формы </a:t>
            </a:r>
            <a:r>
              <a:rPr lang="ru-RU" baseline="0" dirty="0" err="1" smtClean="0"/>
              <a:t>просоциального</a:t>
            </a:r>
            <a:r>
              <a:rPr lang="ru-RU" baseline="0" dirty="0" smtClean="0"/>
              <a:t> поведения: увеличивает ли вероятность или выбирают что-то одно? Например некоторые выборочные </a:t>
            </a:r>
            <a:r>
              <a:rPr lang="ru-RU" baseline="0" dirty="0" err="1" smtClean="0"/>
              <a:t>исследвания</a:t>
            </a:r>
            <a:r>
              <a:rPr lang="ru-RU" baseline="0" dirty="0" smtClean="0"/>
              <a:t> показали, что доноры реже … что-то другое , возможно потому что им кажется, что они уже отдали свой долг</a:t>
            </a:r>
          </a:p>
          <a:p>
            <a:r>
              <a:rPr lang="ru-RU" baseline="0" dirty="0" smtClean="0"/>
              <a:t>Вопросы, которыми мы руководствовались – почему выбирают именно эту форму. Здоровье как ценность?</a:t>
            </a:r>
          </a:p>
          <a:p>
            <a:r>
              <a:rPr lang="ru-RU" baseline="0" dirty="0" smtClean="0"/>
              <a:t>Настолько соотносятся разные виды </a:t>
            </a:r>
            <a:r>
              <a:rPr lang="ru-RU" baseline="0" dirty="0" err="1" smtClean="0"/>
              <a:t>просоциального</a:t>
            </a:r>
            <a:r>
              <a:rPr lang="ru-RU" baseline="0" dirty="0" smtClean="0"/>
              <a:t> поведения в </a:t>
            </a:r>
            <a:r>
              <a:rPr lang="ru-RU" baseline="0" dirty="0" err="1" smtClean="0"/>
              <a:t>сфрере</a:t>
            </a:r>
            <a:r>
              <a:rPr lang="ru-RU" baseline="0" dirty="0" smtClean="0"/>
              <a:t> здоровья между собой и как мы можем их классифицировать</a:t>
            </a:r>
          </a:p>
          <a:p>
            <a:r>
              <a:rPr lang="ru-RU" baseline="0" dirty="0" smtClean="0"/>
              <a:t>Ну и практическая значимость нас тоже радовала. </a:t>
            </a:r>
            <a:r>
              <a:rPr lang="ru-RU" baseline="0" dirty="0" err="1" smtClean="0"/>
              <a:t>Просоциальное</a:t>
            </a:r>
            <a:r>
              <a:rPr lang="ru-RU" baseline="0" dirty="0" smtClean="0"/>
              <a:t> поведение – огромный ресурс для здравоохранения. В тоже время большинство кампаний по привлечению доноров и проч. Разрабатывается специалистами, работающими в самой системе, благотворительными организациями , зачастую не основываясь на каких-либо теоретических моделях и не оценивая </a:t>
            </a:r>
            <a:r>
              <a:rPr lang="ru-RU" baseline="0" dirty="0" err="1" smtClean="0"/>
              <a:t>эфективность</a:t>
            </a:r>
            <a:r>
              <a:rPr lang="ru-RU" baseline="0" dirty="0" smtClean="0"/>
              <a:t>.  Это то упущение, которое мы готовы закрыть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0506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187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8840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Таким образом, различия в установках к конкретному виду </a:t>
            </a:r>
            <a:r>
              <a:rPr lang="ru-RU" sz="1100" b="0" i="0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просоциального</a:t>
            </a:r>
            <a:r>
              <a:rPr lang="ru-RU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поведения, и соответственно демонстрируемое поведение, могут быть связаны в том числе с такими факторами как: 1) значимость конкретных ресурсов для человека, 2) оценка их наличного уровня и оценка персональных рисков, связанных с их утратой (например, финансовых; временных, рисков для здоровья от медицинских манипуляций); 3) оценка следующих типов выгод: а) точечные (наличие непосредственного получателя (конкретный человек/люди), относительно быстрое получение позитивного результата); б) стратегические (основной </a:t>
            </a:r>
            <a:r>
              <a:rPr lang="ru-RU" sz="1100" b="0" i="0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благополучатель</a:t>
            </a:r>
            <a:r>
              <a:rPr lang="ru-RU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– общество или наука, относительная временная отдаленность и неопределенность выгод). </a:t>
            </a:r>
            <a:br>
              <a:rPr lang="ru-RU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r>
              <a:rPr lang="ru-RU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Предполагается, что предпочтения в отношении конкретных ресурсов и типов выгод могут быть достаточно устойчивыми во времени и связанными с определенными личностными особенностями, а также с когнитивными характеристиками доноров. </a:t>
            </a:r>
            <a:br>
              <a:rPr lang="ru-RU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r>
              <a:rPr lang="ru-RU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До настоящего времени </a:t>
            </a:r>
            <a:r>
              <a:rPr lang="ru-RU" sz="1100" b="0" i="0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просоциальное</a:t>
            </a:r>
            <a:r>
              <a:rPr lang="ru-RU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поведение в сфере здоровья не выделялась в качестве самостоятельной области для изучения. Предложенная классификация учтена в модели, разработанной для эмпирической проверки на следующем этапе исследования.</a:t>
            </a:r>
            <a:br>
              <a:rPr lang="ru-RU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569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93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054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8817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-6025" y="3676512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/>
          <p:nvPr/>
        </p:nvSpPr>
        <p:spPr>
          <a:xfrm>
            <a:off x="1117950" y="3393000"/>
            <a:ext cx="567000" cy="5670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hape 24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cxnSp>
        <p:nvCxnSpPr>
          <p:cNvPr id="28" name="Shape 28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1381250" y="937117"/>
            <a:ext cx="68097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s.sagepub.com/doi/abs/10.1177/01461672002611007" TargetMode="External"/><Relationship Id="rId2" Type="http://schemas.openxmlformats.org/officeDocument/2006/relationships/hyperlink" Target="https://journals.sagepub.com/action/doSearch?target=default&amp;ContribAuthorStored=Grube%2C+Jean+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996630" y="915566"/>
            <a:ext cx="7075832" cy="224812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3200" u="sng" dirty="0" smtClean="0">
                <a:solidFill>
                  <a:srgbClr val="FF0000"/>
                </a:solidFill>
              </a:rPr>
              <a:t/>
            </a:r>
            <a:br>
              <a:rPr lang="en-US" sz="3200" u="sng" dirty="0" smtClean="0">
                <a:solidFill>
                  <a:srgbClr val="FF0000"/>
                </a:solidFill>
              </a:rPr>
            </a:br>
            <a:r>
              <a:rPr lang="ru-RU" sz="3200" dirty="0" smtClean="0"/>
              <a:t>Социальные и психологические факторы </a:t>
            </a:r>
            <a:r>
              <a:rPr lang="ru-RU" sz="3200" dirty="0" err="1" smtClean="0"/>
              <a:t>просоциального</a:t>
            </a:r>
            <a:r>
              <a:rPr lang="ru-RU" sz="3200" dirty="0" smtClean="0"/>
              <a:t> поведения в сфере здоровья </a:t>
            </a:r>
            <a:br>
              <a:rPr lang="ru-RU" sz="3200" dirty="0" smtClean="0"/>
            </a:br>
            <a:r>
              <a:rPr lang="ru-RU" sz="3200" dirty="0" smtClean="0"/>
              <a:t>(на примере донорства крови)</a:t>
            </a:r>
            <a:endParaRPr dirty="0"/>
          </a:p>
        </p:txBody>
      </p:sp>
      <p:grpSp>
        <p:nvGrpSpPr>
          <p:cNvPr id="62" name="Shape 62"/>
          <p:cNvGrpSpPr/>
          <p:nvPr/>
        </p:nvGrpSpPr>
        <p:grpSpPr>
          <a:xfrm>
            <a:off x="1299165" y="3511424"/>
            <a:ext cx="215966" cy="342399"/>
            <a:chOff x="6718575" y="2318625"/>
            <a:chExt cx="256950" cy="407375"/>
          </a:xfrm>
        </p:grpSpPr>
        <p:sp>
          <p:nvSpPr>
            <p:cNvPr id="63" name="Shape 63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" name="Shape 61"/>
          <p:cNvSpPr txBox="1">
            <a:spLocks/>
          </p:cNvSpPr>
          <p:nvPr/>
        </p:nvSpPr>
        <p:spPr>
          <a:xfrm>
            <a:off x="1142976" y="4071948"/>
            <a:ext cx="7075832" cy="949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Lora"/>
              <a:buNone/>
              <a:tabLst/>
              <a:defRPr/>
            </a:pPr>
            <a:r>
              <a:rPr kumimoji="0" lang="ru-RU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Ерицян</a:t>
            </a:r>
            <a:r>
              <a:rPr kumimoji="0" lang="ru-RU" sz="24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 Ксения Юрьевна, канд. психол. наук., </a:t>
            </a:r>
            <a:r>
              <a:rPr kumimoji="0" lang="ru-RU" sz="240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н.с</a:t>
            </a:r>
            <a:r>
              <a:rPr kumimoji="0" lang="ru-RU" sz="24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. Института психологии РГПУ им. Герцена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1250" y="922668"/>
            <a:ext cx="4774926" cy="435600"/>
          </a:xfrm>
        </p:spPr>
        <p:txBody>
          <a:bodyPr/>
          <a:lstStyle/>
          <a:p>
            <a:r>
              <a:rPr lang="ru-RU" dirty="0" smtClean="0"/>
              <a:t>Континуальная модель формирования </a:t>
            </a:r>
            <a:r>
              <a:rPr lang="ru-RU" dirty="0" err="1" smtClean="0"/>
              <a:t>просоциального</a:t>
            </a:r>
            <a:r>
              <a:rPr lang="ru-RU" dirty="0" smtClean="0"/>
              <a:t> поведения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Систематизация результатов эмпирических исследований</a:t>
            </a:r>
          </a:p>
          <a:p>
            <a:r>
              <a:rPr lang="ru-RU" dirty="0" smtClean="0"/>
              <a:t>Учёт специфичных (психология альтруизма) и неспецифичных (психология здоровья) теоретических моделей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5502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</a:t>
            </a:r>
            <a:r>
              <a:rPr lang="ru-RU" dirty="0"/>
              <a:t>эмпирических исследований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7 систематических обзоров и мета-анализов</a:t>
            </a:r>
          </a:p>
          <a:p>
            <a:endParaRPr lang="ru-RU" dirty="0"/>
          </a:p>
          <a:p>
            <a:endParaRPr lang="ru-RU" dirty="0" smtClean="0"/>
          </a:p>
          <a:p>
            <a:pPr marL="76200" indent="0">
              <a:buNone/>
            </a:pPr>
            <a:endParaRPr lang="ru-RU" dirty="0" smtClean="0"/>
          </a:p>
          <a:p>
            <a:r>
              <a:rPr lang="ru-RU" dirty="0" smtClean="0"/>
              <a:t>Более 200 эмпирических исследований факторов донорства крови</a:t>
            </a:r>
            <a:endParaRPr lang="ru-RU" dirty="0"/>
          </a:p>
          <a:p>
            <a:endParaRPr lang="ru-RU" dirty="0"/>
          </a:p>
        </p:txBody>
      </p:sp>
      <p:sp>
        <p:nvSpPr>
          <p:cNvPr id="4" name="Стрелка вверх 3"/>
          <p:cNvSpPr/>
          <p:nvPr/>
        </p:nvSpPr>
        <p:spPr>
          <a:xfrm>
            <a:off x="4427984" y="2499742"/>
            <a:ext cx="484632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075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Теоретические модели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Теория планируемого поведения 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Ajzen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 focus theory of normative </a:t>
            </a:r>
            <a:r>
              <a:rPr lang="en-US" dirty="0" smtClean="0">
                <a:solidFill>
                  <a:schemeClr val="tx1"/>
                </a:solidFill>
              </a:rPr>
              <a:t>conduct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Cialdini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Модель ролевой идентичности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в контексте </a:t>
            </a:r>
            <a:r>
              <a:rPr lang="ru-RU" dirty="0" err="1" smtClean="0">
                <a:solidFill>
                  <a:schemeClr val="tx1"/>
                </a:solidFill>
              </a:rPr>
              <a:t>волонтерства</a:t>
            </a:r>
            <a:r>
              <a:rPr lang="ru-RU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Grube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Piliavin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Экологический подход к пониманию поведения в сфере здоровья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63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67494"/>
            <a:ext cx="7268672" cy="454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079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1250" y="922668"/>
            <a:ext cx="7007174" cy="435600"/>
          </a:xfrm>
        </p:spPr>
        <p:txBody>
          <a:bodyPr/>
          <a:lstStyle/>
          <a:p>
            <a:r>
              <a:rPr lang="ru-RU" sz="2800" dirty="0" smtClean="0"/>
              <a:t>Задачи первого года реализации проекта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Типологизация</a:t>
            </a:r>
            <a:r>
              <a:rPr lang="ru-RU" dirty="0" smtClean="0">
                <a:solidFill>
                  <a:schemeClr val="tx1"/>
                </a:solidFill>
              </a:rPr>
              <a:t> видов </a:t>
            </a:r>
            <a:r>
              <a:rPr lang="ru-RU" dirty="0" err="1" smtClean="0">
                <a:solidFill>
                  <a:schemeClr val="tx1"/>
                </a:solidFill>
              </a:rPr>
              <a:t>просоциального</a:t>
            </a:r>
            <a:r>
              <a:rPr lang="ru-RU" dirty="0" smtClean="0">
                <a:solidFill>
                  <a:schemeClr val="tx1"/>
                </a:solidFill>
              </a:rPr>
              <a:t> поведения в сфере здоровья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Построение модели формирования и </a:t>
            </a:r>
            <a:r>
              <a:rPr lang="ru-RU" dirty="0" err="1" smtClean="0">
                <a:solidFill>
                  <a:schemeClr val="tx1"/>
                </a:solidFill>
              </a:rPr>
              <a:t>просоциального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поведения в сфере здоровья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Разработка программы эмпирического исследования </a:t>
            </a:r>
          </a:p>
        </p:txBody>
      </p:sp>
    </p:spTree>
    <p:extLst>
      <p:ext uri="{BB962C8B-B14F-4D97-AF65-F5344CB8AC3E}">
        <p14:creationId xmlns:p14="http://schemas.microsoft.com/office/powerpoint/2010/main" val="2568796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1250" y="922668"/>
            <a:ext cx="7007174" cy="435600"/>
          </a:xfrm>
        </p:spPr>
        <p:txBody>
          <a:bodyPr/>
          <a:lstStyle/>
          <a:p>
            <a:r>
              <a:rPr lang="ru-RU" sz="2800" dirty="0" smtClean="0"/>
              <a:t>Эмпирическое исследование (2-й год проекта)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Экспертные интервью (</a:t>
            </a:r>
            <a:r>
              <a:rPr lang="en-US" dirty="0" smtClean="0">
                <a:solidFill>
                  <a:schemeClr val="tx1"/>
                </a:solidFill>
              </a:rPr>
              <a:t>N=40)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Опрос доноров, находящихся на разной стадии «донорской карьеры) (</a:t>
            </a:r>
            <a:r>
              <a:rPr lang="en-US" dirty="0" smtClean="0">
                <a:solidFill>
                  <a:schemeClr val="tx1"/>
                </a:solidFill>
              </a:rPr>
              <a:t>N=</a:t>
            </a:r>
            <a:r>
              <a:rPr lang="ru-RU" dirty="0" smtClean="0">
                <a:solidFill>
                  <a:schemeClr val="tx1"/>
                </a:solidFill>
              </a:rPr>
              <a:t>300)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942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1250" y="922668"/>
            <a:ext cx="7007174" cy="435600"/>
          </a:xfrm>
        </p:spPr>
        <p:txBody>
          <a:bodyPr/>
          <a:lstStyle/>
          <a:p>
            <a:r>
              <a:rPr lang="ru-RU" sz="2800" dirty="0" smtClean="0"/>
              <a:t>Публикации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(в печати)</a:t>
            </a:r>
          </a:p>
          <a:p>
            <a:r>
              <a:rPr lang="ru-RU" dirty="0" smtClean="0"/>
              <a:t> …..</a:t>
            </a:r>
            <a:endParaRPr lang="en-US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419622"/>
            <a:ext cx="7488832" cy="354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075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1250" y="922668"/>
            <a:ext cx="7007174" cy="435600"/>
          </a:xfrm>
        </p:spPr>
        <p:txBody>
          <a:bodyPr/>
          <a:lstStyle/>
          <a:p>
            <a:r>
              <a:rPr lang="ru-RU" sz="2800" dirty="0" smtClean="0"/>
              <a:t>Публикации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(в печати)</a:t>
            </a:r>
          </a:p>
          <a:p>
            <a:r>
              <a:rPr lang="ru-RU" dirty="0" smtClean="0"/>
              <a:t> …..</a:t>
            </a:r>
            <a:endParaRPr lang="en-US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1491630"/>
            <a:ext cx="7384124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168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094399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Финансирование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616470"/>
            <a:ext cx="7992888" cy="3112200"/>
          </a:xfrm>
        </p:spPr>
        <p:txBody>
          <a:bodyPr/>
          <a:lstStyle/>
          <a:p>
            <a:r>
              <a:rPr lang="ru-RU" dirty="0" smtClean="0"/>
              <a:t>РФФИ № 18-013-01131/18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Просоциальное</a:t>
            </a:r>
            <a:r>
              <a:rPr lang="ru-RU" dirty="0" smtClean="0"/>
              <a:t> поведение в сфере здоровья на примере донорства и вакцинации»</a:t>
            </a:r>
            <a:endParaRPr lang="ru-RU" dirty="0"/>
          </a:p>
          <a:p>
            <a:r>
              <a:rPr lang="ru-RU" dirty="0" smtClean="0"/>
              <a:t>Коллектив:</a:t>
            </a:r>
          </a:p>
          <a:p>
            <a:pPr lvl="1"/>
            <a:r>
              <a:rPr lang="ru-RU" sz="1800" dirty="0" err="1" smtClean="0"/>
              <a:t>Ерицян</a:t>
            </a:r>
            <a:r>
              <a:rPr lang="ru-RU" sz="1800" dirty="0" smtClean="0"/>
              <a:t> К.Ю.,</a:t>
            </a:r>
          </a:p>
          <a:p>
            <a:pPr lvl="1"/>
            <a:r>
              <a:rPr lang="ru-RU" sz="1800" dirty="0" smtClean="0"/>
              <a:t>Антонова Н.А.,</a:t>
            </a:r>
          </a:p>
          <a:p>
            <a:pPr lvl="1"/>
            <a:r>
              <a:rPr lang="ru-RU" sz="1800" dirty="0" smtClean="0"/>
              <a:t>Дубровский Р.Г.,</a:t>
            </a:r>
          </a:p>
          <a:p>
            <a:pPr lvl="1"/>
            <a:r>
              <a:rPr lang="ru-RU" sz="1800" dirty="0" err="1" smtClean="0"/>
              <a:t>Марарица</a:t>
            </a:r>
            <a:r>
              <a:rPr lang="ru-RU" sz="1800" dirty="0" smtClean="0"/>
              <a:t> Л.В.,</a:t>
            </a:r>
          </a:p>
          <a:p>
            <a:pPr lvl="1"/>
            <a:r>
              <a:rPr lang="ru-RU" sz="1800" dirty="0" smtClean="0"/>
              <a:t>Казанцева Т.В.,</a:t>
            </a:r>
          </a:p>
          <a:p>
            <a:pPr lvl="1"/>
            <a:r>
              <a:rPr lang="ru-RU" sz="1800" dirty="0" smtClean="0"/>
              <a:t>Усачёва Н.М.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Преамбула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Выделение </a:t>
            </a:r>
            <a:r>
              <a:rPr lang="ru-RU" dirty="0" err="1" smtClean="0"/>
              <a:t>просоциального</a:t>
            </a:r>
            <a:r>
              <a:rPr lang="ru-RU" dirty="0" smtClean="0"/>
              <a:t> поведения в сфере здоровья как отдельной формы </a:t>
            </a:r>
            <a:r>
              <a:rPr lang="ru-RU" dirty="0" err="1" smtClean="0"/>
              <a:t>просоциального</a:t>
            </a:r>
            <a:r>
              <a:rPr lang="ru-RU" dirty="0" smtClean="0"/>
              <a:t> поведения</a:t>
            </a:r>
          </a:p>
          <a:p>
            <a:pPr marL="76200" indent="0">
              <a:buNone/>
            </a:pPr>
            <a:endParaRPr lang="ru-RU" dirty="0" smtClean="0"/>
          </a:p>
          <a:p>
            <a:pPr lvl="1"/>
            <a:r>
              <a:rPr lang="ru-RU" dirty="0" smtClean="0"/>
              <a:t>Теоретическая значимость</a:t>
            </a:r>
          </a:p>
          <a:p>
            <a:pPr lvl="1"/>
            <a:r>
              <a:rPr lang="ru-RU" dirty="0" smtClean="0"/>
              <a:t>Практическая значимость</a:t>
            </a:r>
          </a:p>
          <a:p>
            <a:pPr marL="762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033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1250" y="922668"/>
            <a:ext cx="7007174" cy="435600"/>
          </a:xfrm>
        </p:spPr>
        <p:txBody>
          <a:bodyPr/>
          <a:lstStyle/>
          <a:p>
            <a:r>
              <a:rPr lang="ru-RU" sz="2800" dirty="0" smtClean="0"/>
              <a:t>Задачи первого года реализации проекта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Типологизация</a:t>
            </a:r>
            <a:r>
              <a:rPr lang="ru-RU" dirty="0" smtClean="0">
                <a:solidFill>
                  <a:schemeClr val="tx1"/>
                </a:solidFill>
              </a:rPr>
              <a:t> видов </a:t>
            </a:r>
            <a:r>
              <a:rPr lang="ru-RU" dirty="0" err="1" smtClean="0">
                <a:solidFill>
                  <a:schemeClr val="tx1"/>
                </a:solidFill>
              </a:rPr>
              <a:t>просоциального</a:t>
            </a:r>
            <a:r>
              <a:rPr lang="ru-RU" dirty="0" smtClean="0">
                <a:solidFill>
                  <a:schemeClr val="tx1"/>
                </a:solidFill>
              </a:rPr>
              <a:t> поведения в сфере здоровья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Построение модели формирования и удержания </a:t>
            </a:r>
            <a:r>
              <a:rPr lang="ru-RU" dirty="0" err="1" smtClean="0">
                <a:solidFill>
                  <a:schemeClr val="tx1"/>
                </a:solidFill>
              </a:rPr>
              <a:t>просоциального</a:t>
            </a:r>
            <a:r>
              <a:rPr lang="ru-RU" dirty="0" smtClean="0">
                <a:solidFill>
                  <a:schemeClr val="tx1"/>
                </a:solidFill>
              </a:rPr>
              <a:t> поведения в сфере здоровья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Разработка программы эмпирического исследования </a:t>
            </a:r>
          </a:p>
        </p:txBody>
      </p:sp>
    </p:spTree>
    <p:extLst>
      <p:ext uri="{BB962C8B-B14F-4D97-AF65-F5344CB8AC3E}">
        <p14:creationId xmlns:p14="http://schemas.microsoft.com/office/powerpoint/2010/main" val="335434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1250" y="922668"/>
            <a:ext cx="7007174" cy="435600"/>
          </a:xfrm>
        </p:spPr>
        <p:txBody>
          <a:bodyPr/>
          <a:lstStyle/>
          <a:p>
            <a:r>
              <a:rPr lang="ru-RU" sz="2800" dirty="0" smtClean="0"/>
              <a:t>Задачи первого года реализации проекта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Типологизация</a:t>
            </a:r>
            <a:r>
              <a:rPr lang="ru-RU" dirty="0" smtClean="0">
                <a:solidFill>
                  <a:srgbClr val="FF0000"/>
                </a:solidFill>
              </a:rPr>
              <a:t> видов </a:t>
            </a:r>
            <a:r>
              <a:rPr lang="ru-RU" dirty="0" err="1" smtClean="0">
                <a:solidFill>
                  <a:srgbClr val="FF0000"/>
                </a:solidFill>
              </a:rPr>
              <a:t>просоциального</a:t>
            </a:r>
            <a:r>
              <a:rPr lang="ru-RU" dirty="0" smtClean="0">
                <a:solidFill>
                  <a:srgbClr val="FF0000"/>
                </a:solidFill>
              </a:rPr>
              <a:t> поведения в сфере здоровья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Построение модели формирования и удержания </a:t>
            </a:r>
            <a:r>
              <a:rPr lang="ru-RU" dirty="0" err="1" smtClean="0">
                <a:solidFill>
                  <a:schemeClr val="tx1"/>
                </a:solidFill>
              </a:rPr>
              <a:t>просоциального</a:t>
            </a:r>
            <a:r>
              <a:rPr lang="ru-RU" dirty="0" smtClean="0">
                <a:solidFill>
                  <a:schemeClr val="tx1"/>
                </a:solidFill>
              </a:rPr>
              <a:t> поведения в сфере здоровья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Разработка программы эмпирического исследования </a:t>
            </a:r>
          </a:p>
        </p:txBody>
      </p:sp>
    </p:spTree>
    <p:extLst>
      <p:ext uri="{BB962C8B-B14F-4D97-AF65-F5344CB8AC3E}">
        <p14:creationId xmlns:p14="http://schemas.microsoft.com/office/powerpoint/2010/main" val="326115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</a:t>
            </a:r>
            <a:r>
              <a:rPr lang="ru-RU" dirty="0" err="1" smtClean="0"/>
              <a:t>просоциального</a:t>
            </a:r>
            <a:r>
              <a:rPr lang="ru-RU" dirty="0" smtClean="0"/>
              <a:t> поведения в сфере здоровья: критерии выделения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FF0000"/>
                </a:solidFill>
              </a:rPr>
              <a:t>ресурс</a:t>
            </a:r>
            <a:r>
              <a:rPr lang="ru-RU" sz="2000" dirty="0"/>
              <a:t>, которым человек жертвует (собственное здоровье/ собственные биологические материалы либо альтернативные ресурсы – временные, финансовые и пр</a:t>
            </a:r>
            <a:r>
              <a:rPr lang="ru-RU" sz="2000" dirty="0" smtClean="0"/>
              <a:t>.),</a:t>
            </a:r>
          </a:p>
          <a:p>
            <a:r>
              <a:rPr lang="ru-RU" sz="2000" dirty="0" smtClean="0"/>
              <a:t> характеристики </a:t>
            </a:r>
            <a:r>
              <a:rPr lang="ru-RU" sz="2000" dirty="0"/>
              <a:t>оказываемого </a:t>
            </a:r>
            <a:r>
              <a:rPr lang="ru-RU" sz="2000" dirty="0">
                <a:solidFill>
                  <a:srgbClr val="FF0000"/>
                </a:solidFill>
              </a:rPr>
              <a:t>блага</a:t>
            </a:r>
            <a:r>
              <a:rPr lang="ru-RU" sz="2000" dirty="0"/>
              <a:t> (непосредственное/опосредованное; прямое/отсроченное во времени; наличие или отсутствие конкретного реципиента</a:t>
            </a:r>
            <a:r>
              <a:rPr lang="ru-RU" sz="2000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4936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</a:t>
            </a:r>
            <a:r>
              <a:rPr lang="ru-RU" dirty="0" err="1"/>
              <a:t>просоциального</a:t>
            </a:r>
            <a:r>
              <a:rPr lang="ru-RU" dirty="0"/>
              <a:t> поведения в сфере </a:t>
            </a:r>
            <a:r>
              <a:rPr lang="ru-RU" dirty="0" smtClean="0"/>
              <a:t>здоровья - 1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616470"/>
            <a:ext cx="7507382" cy="3112200"/>
          </a:xfrm>
        </p:spPr>
        <p:txBody>
          <a:bodyPr/>
          <a:lstStyle/>
          <a:p>
            <a:pPr marL="533400" indent="-457200">
              <a:buAutoNum type="alphaLcParenR"/>
            </a:pPr>
            <a:r>
              <a:rPr lang="ru-RU" sz="2000" dirty="0" smtClean="0"/>
              <a:t>Непосредственное </a:t>
            </a:r>
            <a:r>
              <a:rPr lang="ru-RU" sz="2000" dirty="0"/>
              <a:t>воздействие на здоровье другого человека за счет жертвования собственных биологических материалов. </a:t>
            </a:r>
            <a:r>
              <a:rPr lang="ru-RU" sz="2000" i="1" dirty="0"/>
              <a:t>Примеры: донорство крови, костного мозга, </a:t>
            </a:r>
            <a:r>
              <a:rPr lang="ru-RU" sz="2000" i="1" dirty="0" smtClean="0"/>
              <a:t>органов</a:t>
            </a:r>
            <a:endParaRPr lang="ru-RU" sz="2000" dirty="0"/>
          </a:p>
          <a:p>
            <a:pPr marL="533400" indent="-457200">
              <a:buAutoNum type="alphaLcParenR"/>
            </a:pPr>
            <a:r>
              <a:rPr lang="ru-RU" sz="2000" dirty="0" smtClean="0"/>
              <a:t>Непосредственное </a:t>
            </a:r>
            <a:r>
              <a:rPr lang="ru-RU" sz="2000" dirty="0"/>
              <a:t>воздействие на здоровье другого человека с помощью альтернативных, непрямых </a:t>
            </a:r>
            <a:r>
              <a:rPr lang="ru-RU" sz="2000" dirty="0" smtClean="0"/>
              <a:t>ресурсов. </a:t>
            </a:r>
            <a:r>
              <a:rPr lang="ru-RU" sz="2000" dirty="0"/>
              <a:t>Примеры: </a:t>
            </a:r>
            <a:r>
              <a:rPr lang="ru-RU" sz="2000" i="1" dirty="0"/>
              <a:t>прямые финансовые пожертвования на чье-то лечение, </a:t>
            </a:r>
            <a:r>
              <a:rPr lang="ru-RU" sz="2000" i="1" dirty="0" err="1"/>
              <a:t>волонтерство</a:t>
            </a:r>
            <a:r>
              <a:rPr lang="ru-RU" sz="2000" i="1" dirty="0"/>
              <a:t> в медицинской сфере</a:t>
            </a:r>
            <a:r>
              <a:rPr lang="ru-RU" sz="2000" dirty="0"/>
              <a:t>.</a:t>
            </a:r>
            <a:r>
              <a:rPr lang="ru-RU" sz="1800" dirty="0"/>
              <a:t/>
            </a:r>
            <a:br>
              <a:rPr lang="ru-RU" sz="1800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608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</a:t>
            </a:r>
            <a:r>
              <a:rPr lang="ru-RU" dirty="0" err="1"/>
              <a:t>просоциального</a:t>
            </a:r>
            <a:r>
              <a:rPr lang="ru-RU" dirty="0"/>
              <a:t> поведения в сфере </a:t>
            </a:r>
            <a:r>
              <a:rPr lang="ru-RU" dirty="0" smtClean="0"/>
              <a:t>здоровья - 1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616470"/>
            <a:ext cx="7507382" cy="3112200"/>
          </a:xfrm>
        </p:spPr>
        <p:txBody>
          <a:bodyPr/>
          <a:lstStyle/>
          <a:p>
            <a:pPr marL="533400" indent="-457200">
              <a:buFont typeface="+mj-lt"/>
              <a:buAutoNum type="alphaLcParenR" startAt="3"/>
            </a:pPr>
            <a:r>
              <a:rPr lang="ru-RU" sz="1800" dirty="0"/>
              <a:t>Опосредствованное влияние на здоровье неопределенного круга лиц, сопряженное с рисками для собственного здоровья и/или использованием собственных биологических материалов. </a:t>
            </a:r>
            <a:r>
              <a:rPr lang="ru-RU" sz="1800" i="1" dirty="0"/>
              <a:t>Примеры: участие в клинических испытаниях лекарственных средств, участие в иных биомедицинских исследованиях, донорство в </a:t>
            </a:r>
            <a:r>
              <a:rPr lang="ru-RU" sz="1800" i="1" dirty="0" smtClean="0"/>
              <a:t>биобанк; </a:t>
            </a:r>
            <a:r>
              <a:rPr lang="ru-RU" sz="1800" i="1" dirty="0"/>
              <a:t>вакцинация «во благо других» </a:t>
            </a:r>
            <a:r>
              <a:rPr lang="ru-RU" sz="1800" i="1" dirty="0" smtClean="0"/>
              <a:t>.</a:t>
            </a:r>
            <a:r>
              <a:rPr lang="ru-RU" sz="1800" i="1" dirty="0"/>
              <a:t> </a:t>
            </a:r>
            <a:endParaRPr lang="ru-RU" sz="1800" i="1" dirty="0" smtClean="0"/>
          </a:p>
          <a:p>
            <a:pPr marL="533400" indent="-457200">
              <a:buFont typeface="+mj-lt"/>
              <a:buAutoNum type="alphaLcParenR" startAt="3"/>
            </a:pPr>
            <a:r>
              <a:rPr lang="ru-RU" sz="1800" dirty="0"/>
              <a:t>Опосредствованное влияние на здоровье неопределенного круга лиц с использованием альтернативных ресурсов </a:t>
            </a:r>
            <a:r>
              <a:rPr lang="ru-RU" sz="1800" i="1" dirty="0"/>
              <a:t>(например, пожертвования на развитие медицинской науки, способствование медицинскому просвещению и пр.)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531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1250" y="922668"/>
            <a:ext cx="7007174" cy="435600"/>
          </a:xfrm>
        </p:spPr>
        <p:txBody>
          <a:bodyPr/>
          <a:lstStyle/>
          <a:p>
            <a:r>
              <a:rPr lang="ru-RU" sz="2800" dirty="0" smtClean="0"/>
              <a:t>Задачи первого года реализации проекта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Типологизация</a:t>
            </a:r>
            <a:r>
              <a:rPr lang="ru-RU" dirty="0" smtClean="0">
                <a:solidFill>
                  <a:schemeClr val="tx1"/>
                </a:solidFill>
              </a:rPr>
              <a:t> видов </a:t>
            </a:r>
            <a:r>
              <a:rPr lang="ru-RU" dirty="0" err="1" smtClean="0">
                <a:solidFill>
                  <a:schemeClr val="tx1"/>
                </a:solidFill>
              </a:rPr>
              <a:t>просоциального</a:t>
            </a:r>
            <a:r>
              <a:rPr lang="ru-RU" dirty="0" smtClean="0">
                <a:solidFill>
                  <a:schemeClr val="tx1"/>
                </a:solidFill>
              </a:rPr>
              <a:t> поведения в сфере здоровья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Построение модели формирования и </a:t>
            </a:r>
            <a:r>
              <a:rPr lang="ru-RU" dirty="0" err="1" smtClean="0">
                <a:solidFill>
                  <a:srgbClr val="FF0000"/>
                </a:solidFill>
              </a:rPr>
              <a:t>просоциального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поведения в сфере здоровья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Разработка программы эмпирического исследования </a:t>
            </a:r>
          </a:p>
        </p:txBody>
      </p:sp>
    </p:spTree>
    <p:extLst>
      <p:ext uri="{BB962C8B-B14F-4D97-AF65-F5344CB8AC3E}">
        <p14:creationId xmlns:p14="http://schemas.microsoft.com/office/powerpoint/2010/main" val="2795400022"/>
      </p:ext>
    </p:extLst>
  </p:cSld>
  <p:clrMapOvr>
    <a:masterClrMapping/>
  </p:clrMapOvr>
</p:sld>
</file>

<file path=ppt/theme/theme1.xml><?xml version="1.0" encoding="utf-8"?>
<a:theme xmlns:a="http://schemas.openxmlformats.org/drawingml/2006/main" name="Vio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4470</TotalTime>
  <Words>675</Words>
  <Application>Microsoft Office PowerPoint</Application>
  <PresentationFormat>Экран (16:9)</PresentationFormat>
  <Paragraphs>73</Paragraphs>
  <Slides>18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Lora</vt:lpstr>
      <vt:lpstr>Arial</vt:lpstr>
      <vt:lpstr>Quattrocento Sans</vt:lpstr>
      <vt:lpstr>Viola template</vt:lpstr>
      <vt:lpstr> Социальные и психологические факторы просоциального поведения в сфере здоровья  (на примере донорства крови)</vt:lpstr>
      <vt:lpstr>Финансирование</vt:lpstr>
      <vt:lpstr>Преамбула</vt:lpstr>
      <vt:lpstr>Задачи первого года реализации проекта</vt:lpstr>
      <vt:lpstr>Задачи первого года реализации проекта</vt:lpstr>
      <vt:lpstr>Виды просоциального поведения в сфере здоровья: критерии выделения</vt:lpstr>
      <vt:lpstr>Виды просоциального поведения в сфере здоровья - 1</vt:lpstr>
      <vt:lpstr>Виды просоциального поведения в сфере здоровья - 1</vt:lpstr>
      <vt:lpstr>Задачи первого года реализации проекта</vt:lpstr>
      <vt:lpstr>Континуальная модель формирования просоциального поведения</vt:lpstr>
      <vt:lpstr>Результаты эмпирических исследований </vt:lpstr>
      <vt:lpstr>Теоретические модели</vt:lpstr>
      <vt:lpstr>Презентация PowerPoint</vt:lpstr>
      <vt:lpstr>Задачи первого года реализации проекта</vt:lpstr>
      <vt:lpstr>Эмпирическое исследование (2-й год проекта)</vt:lpstr>
      <vt:lpstr>Публикации</vt:lpstr>
      <vt:lpstr>Публикации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Vaccination decisions in modern Russia: the role of psychological factors Vaccination decisions in modern Russia: the role of psychological factors</dc:title>
  <dc:creator>Ксения</dc:creator>
  <cp:lastModifiedBy>Ksenia Eritsyan</cp:lastModifiedBy>
  <cp:revision>414</cp:revision>
  <cp:lastPrinted>2018-12-13T16:20:58Z</cp:lastPrinted>
  <dcterms:modified xsi:type="dcterms:W3CDTF">2019-02-08T05:58:16Z</dcterms:modified>
</cp:coreProperties>
</file>