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8" r:id="rId8"/>
    <p:sldId id="269" r:id="rId9"/>
    <p:sldId id="270" r:id="rId10"/>
    <p:sldId id="271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38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2996-0C32-421F-82B4-7827B6E3120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6E77-8E16-42B4-ABF3-84F39A622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2996-0C32-421F-82B4-7827B6E3120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6E77-8E16-42B4-ABF3-84F39A622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2996-0C32-421F-82B4-7827B6E3120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6E77-8E16-42B4-ABF3-84F39A622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2996-0C32-421F-82B4-7827B6E3120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6E77-8E16-42B4-ABF3-84F39A622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2996-0C32-421F-82B4-7827B6E3120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6E77-8E16-42B4-ABF3-84F39A622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2996-0C32-421F-82B4-7827B6E3120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6E77-8E16-42B4-ABF3-84F39A622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2996-0C32-421F-82B4-7827B6E3120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6E77-8E16-42B4-ABF3-84F39A622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2996-0C32-421F-82B4-7827B6E3120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6E77-8E16-42B4-ABF3-84F39A622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2996-0C32-421F-82B4-7827B6E3120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6E77-8E16-42B4-ABF3-84F39A622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2996-0C32-421F-82B4-7827B6E3120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6E77-8E16-42B4-ABF3-84F39A622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2996-0C32-421F-82B4-7827B6E3120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6E77-8E16-42B4-ABF3-84F39A622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F2996-0C32-421F-82B4-7827B6E3120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C6E77-8E16-42B4-ABF3-84F39A622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857628"/>
            <a:ext cx="4000496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2853"/>
            <a:ext cx="9144000" cy="1000132"/>
          </a:xfrm>
        </p:spPr>
        <p:txBody>
          <a:bodyPr>
            <a:noAutofit/>
          </a:bodyPr>
          <a:lstStyle/>
          <a:p>
            <a:r>
              <a:rPr lang="ru-RU" sz="2600" b="1" i="1" dirty="0" smtClean="0">
                <a:solidFill>
                  <a:schemeClr val="bg1">
                    <a:lumMod val="65000"/>
                  </a:schemeClr>
                </a:solidFill>
              </a:rPr>
              <a:t>Российский государственный педагогический университет им. А.И. Герцена</a:t>
            </a:r>
            <a:endParaRPr lang="ru-RU" sz="26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285992"/>
            <a:ext cx="8722672" cy="234923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КАЧЕСТВО ЖИЗНИ ПОДРОСТКОВ </a:t>
            </a:r>
          </a:p>
          <a:p>
            <a:r>
              <a:rPr lang="ru-RU" sz="4000" b="1" dirty="0" smtClean="0">
                <a:solidFill>
                  <a:schemeClr val="tx1"/>
                </a:solidFill>
              </a:rPr>
              <a:t>С ОГРАНИЧЕННЫМИ ВОЗМОЖНОСТЯМИ ЗДОРОВЬЯ*</a:t>
            </a:r>
          </a:p>
          <a:p>
            <a:pPr algn="r"/>
            <a:endParaRPr lang="ru-RU" sz="2000" dirty="0" smtClean="0">
              <a:solidFill>
                <a:schemeClr val="tx1"/>
              </a:solidFill>
            </a:endParaRPr>
          </a:p>
          <a:p>
            <a:pPr algn="r"/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err="1" smtClean="0">
                <a:solidFill>
                  <a:schemeClr val="tx1"/>
                </a:solidFill>
              </a:rPr>
              <a:t>Д.пс.н</a:t>
            </a:r>
            <a:r>
              <a:rPr lang="ru-RU" dirty="0" smtClean="0">
                <a:solidFill>
                  <a:schemeClr val="tx1"/>
                </a:solidFill>
              </a:rPr>
              <a:t>., проф. </a:t>
            </a:r>
            <a:r>
              <a:rPr lang="ru-RU" dirty="0" err="1" smtClean="0">
                <a:solidFill>
                  <a:schemeClr val="tx1"/>
                </a:solidFill>
              </a:rPr>
              <a:t>Горьковая</a:t>
            </a:r>
            <a:r>
              <a:rPr lang="ru-RU" dirty="0" smtClean="0">
                <a:solidFill>
                  <a:schemeClr val="tx1"/>
                </a:solidFill>
              </a:rPr>
              <a:t> И.А.,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</a:rPr>
              <a:t>Д.пс.н</a:t>
            </a:r>
            <a:r>
              <a:rPr lang="ru-RU" dirty="0" smtClean="0">
                <a:solidFill>
                  <a:schemeClr val="tx1"/>
                </a:solidFill>
              </a:rPr>
              <a:t>., доцент </a:t>
            </a:r>
            <a:r>
              <a:rPr lang="ru-RU" dirty="0" err="1" smtClean="0">
                <a:solidFill>
                  <a:schemeClr val="tx1"/>
                </a:solidFill>
              </a:rPr>
              <a:t>Микляева</a:t>
            </a:r>
            <a:r>
              <a:rPr lang="ru-RU" dirty="0" smtClean="0">
                <a:solidFill>
                  <a:schemeClr val="tx1"/>
                </a:solidFill>
              </a:rPr>
              <a:t> А.В.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__________________________________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*Исследование проводится при поддержке РФФИ, проект № </a:t>
            </a:r>
            <a:r>
              <a:rPr lang="ru-RU" sz="2000" dirty="0" err="1" smtClean="0">
                <a:solidFill>
                  <a:schemeClr val="tx1"/>
                </a:solidFill>
              </a:rPr>
              <a:t>17-06-00336-ОГН</a:t>
            </a:r>
            <a:r>
              <a:rPr lang="ru-RU" sz="2000" dirty="0" smtClean="0">
                <a:solidFill>
                  <a:schemeClr val="tx1"/>
                </a:solidFill>
              </a:rPr>
              <a:t>  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929066"/>
            <a:ext cx="4000495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57150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1142984"/>
            <a:ext cx="878687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 startAt="3"/>
            </a:pPr>
            <a:r>
              <a:rPr lang="ru-RU" sz="2000" dirty="0" smtClean="0"/>
              <a:t>качество жизни условно здоровых подростков интегрирует физический и психический компоненты здоровья и подкреплены актуальными самооценками по параметрам «здоровье» и «счастье»; в структуре качества жизни подростков с двигательными и сенсорными нарушениями компоненты физического и психического здоровья относительно независимы друг от друга, и подкрепляющим их фактором является уровень актуальной самооценки и, в большей степени, притязаний в сфере здоровья и счастья соответственно;</a:t>
            </a:r>
          </a:p>
          <a:p>
            <a:pPr marL="457200" lvl="0" indent="-457200">
              <a:buFont typeface="+mj-lt"/>
              <a:buAutoNum type="arabicPeriod" startAt="3"/>
            </a:pPr>
            <a:r>
              <a:rPr lang="ru-RU" sz="2000" dirty="0" smtClean="0"/>
              <a:t>качественное и количественное своеобразие показателей качества жизни и самооценок в сфере здоровья и счастья в большей степени характерно для подростков с нарушениями слуха и двигательной сферы; аналогичные показатели в выборке подростков с нарушениями зрения в наибольшей степени схожи с данными, полученными в группе условно здоровых подростков;</a:t>
            </a:r>
          </a:p>
          <a:p>
            <a:pPr marL="457200" lvl="0" indent="-457200">
              <a:buFont typeface="+mj-lt"/>
              <a:buAutoNum type="arabicPeriod" startAt="3"/>
            </a:pPr>
            <a:r>
              <a:rPr lang="ru-RU" sz="2000" dirty="0" smtClean="0"/>
              <a:t>показатели </a:t>
            </a:r>
            <a:r>
              <a:rPr lang="ru-RU" sz="2000" dirty="0" err="1" smtClean="0"/>
              <a:t>SF-36</a:t>
            </a:r>
            <a:r>
              <a:rPr lang="ru-RU" sz="2000" dirty="0" smtClean="0"/>
              <a:t>, характеризующие физический компонент здоровья, для подростков с </a:t>
            </a:r>
            <a:r>
              <a:rPr lang="ru-RU" sz="2000" dirty="0" err="1" smtClean="0"/>
              <a:t>ОВЗ</a:t>
            </a:r>
            <a:r>
              <a:rPr lang="ru-RU" sz="2000" dirty="0" smtClean="0"/>
              <a:t> обладают большей различительной силой, в сравнении с показателями психического компонента здоровья.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929066"/>
            <a:ext cx="4000495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929066"/>
            <a:ext cx="4000495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429684" cy="51115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Качество жизни – 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2844" y="1600200"/>
            <a:ext cx="8543956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интегральная характеристика физического, психологического и социального функционирования человека, основанная на субъективной оценке собственного благополучия*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_________________________________________</a:t>
            </a:r>
          </a:p>
          <a:p>
            <a:pPr lvl="0">
              <a:buNone/>
            </a:pPr>
            <a:r>
              <a:rPr lang="ru-RU" sz="2400" dirty="0" smtClean="0"/>
              <a:t>	*Новик А.А, </a:t>
            </a:r>
            <a:r>
              <a:rPr lang="ru-RU" sz="2400" dirty="0" err="1" smtClean="0"/>
              <a:t>Ионова</a:t>
            </a:r>
            <a:r>
              <a:rPr lang="ru-RU" sz="2400" dirty="0" smtClean="0"/>
              <a:t> Т.И. Руководство по исследованию качества жизни в медицине. – М.: </a:t>
            </a:r>
            <a:r>
              <a:rPr lang="ru-RU" sz="2400" dirty="0" err="1" smtClean="0"/>
              <a:t>Олма-Пресс</a:t>
            </a:r>
            <a:r>
              <a:rPr lang="ru-RU" sz="2400" dirty="0" smtClean="0"/>
              <a:t>, 2002. – 314 с.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929066"/>
            <a:ext cx="4000495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06" y="71414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Материалы и методы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64357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качестве методов сбора эмпирических данных использовались анализ медицинских документов, а также Шкала самооценки </a:t>
            </a:r>
            <a:r>
              <a:rPr lang="ru-RU" dirty="0" err="1" smtClean="0"/>
              <a:t>Дембо-Рубинштейн</a:t>
            </a:r>
            <a:r>
              <a:rPr lang="ru-RU" dirty="0" smtClean="0"/>
              <a:t> (актуальная самооценка и уровень притязаний по параметрам «здоровье» и «счастье», шкала 100 мм) и Методика оценки качества жизни  </a:t>
            </a:r>
            <a:r>
              <a:rPr lang="ru-RU" dirty="0" err="1" smtClean="0"/>
              <a:t>SF-36</a:t>
            </a:r>
            <a:endParaRPr lang="ru-RU" dirty="0" smtClean="0"/>
          </a:p>
          <a:p>
            <a:r>
              <a:rPr lang="ru-RU" dirty="0" smtClean="0"/>
              <a:t>В исследовании участвовали 191 подросток 13-16 лет с </a:t>
            </a:r>
            <a:r>
              <a:rPr lang="ru-RU" dirty="0" err="1" smtClean="0"/>
              <a:t>ОВЗ</a:t>
            </a:r>
            <a:r>
              <a:rPr lang="ru-RU" dirty="0" smtClean="0"/>
              <a:t>, </a:t>
            </a:r>
            <a:r>
              <a:rPr lang="ru-RU" dirty="0" err="1" smtClean="0"/>
              <a:t>с</a:t>
            </a:r>
            <a:r>
              <a:rPr lang="ru-RU" dirty="0" smtClean="0"/>
              <a:t> сохранным интеллектом, обучающиеся в специализированных образовательных учреждениях, из них 63 подростка имеют нарушения слуха, 61 подросток – нарушения зрения и 67 подростков – нарушения функций опорно-двигательного аппарата. В группу сравнения вошли 112 условно здоровых подростков 13-16 лет, учащиеся общеобразовательных школ. </a:t>
            </a:r>
          </a:p>
          <a:p>
            <a:r>
              <a:rPr lang="ru-RU" dirty="0" smtClean="0"/>
              <a:t>Различия выборочных распределений рассчитывались с помощью критерия </a:t>
            </a:r>
            <a:r>
              <a:rPr lang="ru-RU" dirty="0" err="1" smtClean="0"/>
              <a:t>Краскела-Уоллиса</a:t>
            </a:r>
            <a:r>
              <a:rPr lang="ru-RU" dirty="0" smtClean="0"/>
              <a:t> (</a:t>
            </a:r>
            <a:r>
              <a:rPr lang="ru-RU" b="1" i="1" dirty="0" smtClean="0"/>
              <a:t>Н</a:t>
            </a:r>
            <a:r>
              <a:rPr lang="ru-RU" dirty="0" smtClean="0"/>
              <a:t>), различия между выборками подростков с </a:t>
            </a:r>
            <a:r>
              <a:rPr lang="ru-RU" dirty="0" err="1" smtClean="0"/>
              <a:t>ОВЗ</a:t>
            </a:r>
            <a:r>
              <a:rPr lang="ru-RU" dirty="0" smtClean="0"/>
              <a:t> и условно здоровых подростков оценивались с помощью критерия Манна-Уитни (</a:t>
            </a:r>
            <a:r>
              <a:rPr lang="en-US" b="1" i="1" dirty="0" smtClean="0"/>
              <a:t>U</a:t>
            </a:r>
            <a:r>
              <a:rPr lang="ru-RU" b="1" i="1" dirty="0" smtClean="0"/>
              <a:t>)</a:t>
            </a:r>
            <a:r>
              <a:rPr lang="ru-RU" dirty="0" smtClean="0"/>
              <a:t>. Помимо этого, для изучения взаимосвязей показателей качества жизни, самооценки здоровья и счастья корреляционный анализ (коэффициент </a:t>
            </a:r>
            <a:r>
              <a:rPr lang="ru-RU" dirty="0" err="1" smtClean="0"/>
              <a:t>Спирмена</a:t>
            </a:r>
            <a:r>
              <a:rPr lang="ru-RU" dirty="0" smtClean="0"/>
              <a:t> </a:t>
            </a:r>
            <a:r>
              <a:rPr lang="en-US" b="1" i="1" dirty="0" err="1" smtClean="0"/>
              <a:t>r</a:t>
            </a:r>
            <a:r>
              <a:rPr lang="en-US" b="1" i="1" baseline="-25000" dirty="0" err="1" smtClean="0"/>
              <a:t>s</a:t>
            </a:r>
            <a:r>
              <a:rPr lang="ru-RU" dirty="0" smtClean="0"/>
              <a:t>) и факторный анализ (метод главных компонент, </a:t>
            </a:r>
            <a:r>
              <a:rPr lang="en-US" dirty="0" err="1" smtClean="0"/>
              <a:t>Varimax</a:t>
            </a:r>
            <a:r>
              <a:rPr lang="ru-RU" dirty="0" smtClean="0"/>
              <a:t>-вращение).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929066"/>
            <a:ext cx="4000495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Показатели качества жизни в выборке подростков с </a:t>
            </a:r>
            <a:r>
              <a:rPr lang="ru-RU" dirty="0" err="1" smtClean="0"/>
              <a:t>ОВЗ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85926"/>
            <a:ext cx="8858312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500174"/>
            <a:ext cx="8072494" cy="528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929066"/>
            <a:ext cx="4000495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Различия оценок качества жизни </a:t>
            </a:r>
            <a:br>
              <a:rPr lang="ru-RU" dirty="0" smtClean="0"/>
            </a:br>
            <a:r>
              <a:rPr lang="ru-RU" dirty="0" smtClean="0"/>
              <a:t>в выборках подростков с </a:t>
            </a:r>
            <a:r>
              <a:rPr lang="ru-RU" dirty="0" err="1" smtClean="0"/>
              <a:t>ОВЗ</a:t>
            </a:r>
            <a:r>
              <a:rPr lang="ru-RU" dirty="0" smtClean="0"/>
              <a:t> и условно здоровых подростков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500306"/>
            <a:ext cx="8305035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929066"/>
            <a:ext cx="4000495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Самооценка здоровья в выборках подростков с </a:t>
            </a:r>
            <a:r>
              <a:rPr lang="ru-RU" dirty="0" err="1" smtClean="0"/>
              <a:t>ОВЗ</a:t>
            </a:r>
            <a:r>
              <a:rPr lang="ru-RU" dirty="0" smtClean="0"/>
              <a:t> и их </a:t>
            </a:r>
            <a:br>
              <a:rPr lang="ru-RU" dirty="0" smtClean="0"/>
            </a:br>
            <a:r>
              <a:rPr lang="ru-RU" dirty="0" smtClean="0"/>
              <a:t>условно здоровых сверстников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511494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endParaRPr lang="ru-RU" sz="2400" dirty="0"/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643182"/>
            <a:ext cx="8428559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929066"/>
            <a:ext cx="4000495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Самооценка счастья в выборках подростков с </a:t>
            </a:r>
            <a:r>
              <a:rPr lang="ru-RU" dirty="0" err="1" smtClean="0"/>
              <a:t>ОВЗ</a:t>
            </a:r>
            <a:r>
              <a:rPr lang="ru-RU" dirty="0" smtClean="0"/>
              <a:t> и их </a:t>
            </a:r>
            <a:br>
              <a:rPr lang="ru-RU" dirty="0" smtClean="0"/>
            </a:br>
            <a:r>
              <a:rPr lang="ru-RU" dirty="0" smtClean="0"/>
              <a:t>условно здоровых сверстников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571744"/>
            <a:ext cx="8421629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929066"/>
            <a:ext cx="4000495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571504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Результаты факторизации показателей</a:t>
            </a:r>
            <a:br>
              <a:rPr lang="ru-RU" sz="3600" dirty="0" smtClean="0"/>
            </a:br>
            <a:r>
              <a:rPr lang="ru-RU" sz="3600" dirty="0" smtClean="0"/>
              <a:t> интегральных компонентов здоровья и самооценок здоровья и счастья </a:t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214554"/>
            <a:ext cx="8350617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929066"/>
            <a:ext cx="4000495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57150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1142984"/>
            <a:ext cx="878687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400" dirty="0" smtClean="0"/>
              <a:t>для подростков с сенсорными и двигательными нарушениями, обучающихся в специализированных образовательных организациях, характерны более низкие показатели физического компонента здоровья (прежде всего, в аспектах физического и ролевого функционирования) и более высокие оценки психического компонента здоровья, в сравнении с условно-здоровыми сверстниками;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 smtClean="0"/>
              <a:t>актуальная самооценка и уровень притязаний по параметру «здоровье» в выборках подростков с </a:t>
            </a:r>
            <a:r>
              <a:rPr lang="ru-RU" sz="2400" dirty="0" err="1" smtClean="0"/>
              <a:t>ОВЗ</a:t>
            </a:r>
            <a:r>
              <a:rPr lang="ru-RU" sz="2400" dirty="0" smtClean="0"/>
              <a:t> и условно здоровых подростков не имеют достоверных различий; актуальная самооценка и уровень притязаний по параметру «счастье» достоверно ниже в выборках подростков с нарушениями слуха и двигательных функций;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470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Российский государственный педагогический университет им. А.И. Герцена</vt:lpstr>
      <vt:lpstr>Качество жизни –  </vt:lpstr>
      <vt:lpstr>Материалы и методы исследования</vt:lpstr>
      <vt:lpstr>Показатели качества жизни в выборке подростков с ОВЗ:</vt:lpstr>
      <vt:lpstr>Различия оценок качества жизни  в выборках подростков с ОВЗ и условно здоровых подростков</vt:lpstr>
      <vt:lpstr>Самооценка здоровья в выборках подростков с ОВЗ и их  условно здоровых сверстников </vt:lpstr>
      <vt:lpstr> Самооценка счастья в выборках подростков с ОВЗ и их  условно здоровых сверстников</vt:lpstr>
      <vt:lpstr>  Результаты факторизации показателей  интегральных компонентов здоровья и самооценок здоровья и счастья  </vt:lpstr>
      <vt:lpstr>Выводы:</vt:lpstr>
      <vt:lpstr>Выводы: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Российский государственный педагогический университет им. А.И. Герцена</dc:title>
  <dc:creator>Пользователь</dc:creator>
  <cp:lastModifiedBy>и</cp:lastModifiedBy>
  <cp:revision>49</cp:revision>
  <dcterms:created xsi:type="dcterms:W3CDTF">2018-06-28T19:25:38Z</dcterms:created>
  <dcterms:modified xsi:type="dcterms:W3CDTF">2019-02-07T19:31:49Z</dcterms:modified>
</cp:coreProperties>
</file>