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70" r:id="rId3"/>
    <p:sldId id="257" r:id="rId4"/>
    <p:sldId id="258" r:id="rId5"/>
    <p:sldId id="271" r:id="rId6"/>
    <p:sldId id="272" r:id="rId7"/>
    <p:sldId id="273" r:id="rId8"/>
    <p:sldId id="259" r:id="rId9"/>
    <p:sldId id="274" r:id="rId10"/>
    <p:sldId id="260" r:id="rId11"/>
    <p:sldId id="276" r:id="rId12"/>
    <p:sldId id="27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EBD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22" autoAdjust="0"/>
  </p:normalViewPr>
  <p:slideViewPr>
    <p:cSldViewPr>
      <p:cViewPr>
        <p:scale>
          <a:sx n="118" d="100"/>
          <a:sy n="118" d="100"/>
        </p:scale>
        <p:origin x="296" y="1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6D792-EE0C-4A83-A549-3B53E6EC5CA9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43453-E619-4163-8695-A8F965F55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s://doi.org/10.1007/s10964-014-0135-6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Изображение</a:t>
            </a:r>
            <a:r>
              <a:rPr lang="ru-RU" baseline="0" dirty="0" smtClean="0"/>
              <a:t> из публикации на сайте </a:t>
            </a:r>
            <a:r>
              <a:rPr lang="ru-RU" b="0" baseline="0" dirty="0" smtClean="0"/>
              <a:t>Медуза.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 травили. И я нашла тех, кто это делал</a:t>
            </a:r>
            <a:r>
              <a:rPr lang="ru-RU" baseline="0" dirty="0" smtClean="0"/>
              <a:t> </a:t>
            </a:r>
            <a:r>
              <a:rPr lang="en-US" baseline="0" dirty="0" smtClean="0"/>
              <a:t>https://meduza.io/feature/2018/07/11/menya-travili-i-ya-nashla-teh-kto-eto-delal</a:t>
            </a:r>
            <a:r>
              <a:rPr lang="ru-RU" baseline="0" dirty="0" smtClean="0"/>
              <a:t> (дата обращения 10.10.2018)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3453-E619-4163-8695-A8F965F555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7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Изображение</a:t>
            </a:r>
            <a:r>
              <a:rPr lang="ru-RU" baseline="0" dirty="0" smtClean="0"/>
              <a:t> из публикации 19.01.2017.  Коммерсант. «Эмпатия вместо диктатуры. Зачем нужна психологическая группа поддержки»</a:t>
            </a:r>
            <a:r>
              <a:rPr lang="en-US" baseline="0" dirty="0" smtClean="0"/>
              <a:t> https://www.kommersant.ru/doc/3181660</a:t>
            </a:r>
            <a:r>
              <a:rPr lang="ru-RU" baseline="0" dirty="0" smtClean="0"/>
              <a:t> (дата обращения 17.12.2018)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3453-E619-4163-8695-A8F965F555B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7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Изображение</a:t>
            </a:r>
            <a:r>
              <a:rPr lang="ru-RU" baseline="0" dirty="0" smtClean="0"/>
              <a:t> из публикации 19.01.2017.  </a:t>
            </a:r>
            <a:r>
              <a:rPr lang="ru-RU" baseline="0" dirty="0" err="1" smtClean="0"/>
              <a:t>Коммерасант</a:t>
            </a:r>
            <a:r>
              <a:rPr lang="ru-RU" baseline="0" dirty="0" smtClean="0"/>
              <a:t>. «Эмпатия вместо диктатуры. Зачем нужна психологическая группа поддержки»</a:t>
            </a:r>
            <a:r>
              <a:rPr lang="en-US" baseline="0" dirty="0" smtClean="0"/>
              <a:t> https://www.kommersant.ru/doc/3181660</a:t>
            </a:r>
            <a:r>
              <a:rPr lang="ru-RU" baseline="0" dirty="0" smtClean="0"/>
              <a:t> (дата обращения 17.12.2018)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3453-E619-4163-8695-A8F965F555B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74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Noorden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T.H.J.,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Haselager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G.J.T.,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Cillessen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A.H.N. et al. J Youth Adolescence (2015) 44: 637. </a:t>
            </a:r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https://doi.org/10.1007/s10964-014-0135-6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3453-E619-4163-8695-A8F965F555B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277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3453-E619-4163-8695-A8F965F555B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03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3453-E619-4163-8695-A8F965F555B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277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3453-E619-4163-8695-A8F965F555B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0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8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22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19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5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2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12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1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66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2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2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C18C7-8E72-45EA-B7F2-2A0C0225BC38}" type="datetimeFigureOut">
              <a:rPr lang="ru-RU" smtClean="0"/>
              <a:t>08.02.19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8E0E8-0BBB-4DC0-ADB3-3AED034A1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93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853" y="1268760"/>
            <a:ext cx="8424936" cy="223224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Взаимосвязь </a:t>
            </a:r>
            <a:r>
              <a:rPr lang="ru-RU" sz="3600" b="1" dirty="0" err="1" smtClean="0"/>
              <a:t>буллинга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эмпатии</a:t>
            </a:r>
            <a:r>
              <a:rPr lang="ru-RU" sz="3600" b="1" dirty="0" smtClean="0"/>
              <a:t> и отношения к животным у подростков: обзор исследований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2506" y="4437112"/>
            <a:ext cx="6400800" cy="84164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Волкова Ирина</a:t>
            </a:r>
          </a:p>
          <a:p>
            <a:pPr algn="r"/>
            <a:r>
              <a:rPr lang="ru-RU" smtClean="0"/>
              <a:t>8.2.2019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0560" y="6211669"/>
            <a:ext cx="792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 поддержке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РФФИ,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грант № 18-313-00131 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мол_а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«Особенности отношения к животным у подростков – участников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буллинга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89429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22888"/>
          </a:xfr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Эмпатия и отношение к животным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807667"/>
              </p:ext>
            </p:extLst>
          </p:nvPr>
        </p:nvGraphicFramePr>
        <p:xfrm>
          <a:off x="457200" y="1600200"/>
          <a:ext cx="8363271" cy="32078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87757"/>
                <a:gridCol w="2787757"/>
                <a:gridCol w="2787757"/>
              </a:tblGrid>
              <a:tr h="1069268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Аффективный компонент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Когнитивный </a:t>
                      </a:r>
                    </a:p>
                    <a:p>
                      <a:r>
                        <a:rPr lang="ru-RU" sz="2200" dirty="0" smtClean="0"/>
                        <a:t>компонент</a:t>
                      </a:r>
                      <a:endParaRPr lang="ru-RU" sz="2200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Доброжелательное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Жестокость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4284289" y="3959892"/>
            <a:ext cx="648072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4283968" y="2843768"/>
            <a:ext cx="648072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7020272" y="2843766"/>
            <a:ext cx="648072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843767"/>
            <a:ext cx="288032" cy="2699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85184"/>
            <a:ext cx="288032" cy="2699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76728" y="515719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Установлено при исследовании дошкольников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7000828" y="3933056"/>
            <a:ext cx="648072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6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22888"/>
          </a:xfrm>
          <a:blipFill dpi="0" rotWithShape="1">
            <a:blip r:embed="rId3">
              <a:alphaModFix amt="13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ru-RU" dirty="0" err="1" smtClean="0"/>
              <a:t>Буллинг</a:t>
            </a:r>
            <a:r>
              <a:rPr lang="ru-RU" dirty="0" smtClean="0"/>
              <a:t> и отношение к животным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293903"/>
              </p:ext>
            </p:extLst>
          </p:nvPr>
        </p:nvGraphicFramePr>
        <p:xfrm>
          <a:off x="457200" y="1600200"/>
          <a:ext cx="8229600" cy="43965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69268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Доброжелательно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Жестокость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Наблюдение за жестокостью </a:t>
                      </a:r>
                      <a:endParaRPr lang="ru-RU" sz="2400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Обидчики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Жертвы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Защитники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818947"/>
            <a:ext cx="1283116" cy="96233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06823"/>
            <a:ext cx="1283116" cy="96233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235" y="5013176"/>
            <a:ext cx="1283116" cy="96233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000992"/>
            <a:ext cx="1283116" cy="96233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927" y="5013175"/>
            <a:ext cx="1283116" cy="96233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703" y="3906823"/>
            <a:ext cx="1283116" cy="962337"/>
          </a:xfrm>
          <a:prstGeom prst="rect">
            <a:avLst/>
          </a:prstGeom>
        </p:spPr>
      </p:pic>
      <p:sp>
        <p:nvSpPr>
          <p:cNvPr id="27" name="Стрелка вниз 26"/>
          <p:cNvSpPr/>
          <p:nvPr/>
        </p:nvSpPr>
        <p:spPr>
          <a:xfrm rot="10800000">
            <a:off x="5215965" y="2976079"/>
            <a:ext cx="648072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0800000">
            <a:off x="7192449" y="2951153"/>
            <a:ext cx="648072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0800000">
            <a:off x="7192449" y="4063955"/>
            <a:ext cx="648072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25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22888"/>
          </a:xfrm>
          <a:blipFill dpi="0" rotWithShape="1">
            <a:blip r:embed="rId3">
              <a:alphaModFix amt="13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dirty="0" smtClean="0"/>
              <a:t>Теоретическая модель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6168106" y="1085725"/>
            <a:ext cx="2160240" cy="86409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Буллинг</a:t>
            </a:r>
            <a:r>
              <a:rPr lang="ru-RU" dirty="0" smtClean="0"/>
              <a:t>: обидчик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186055" y="2888940"/>
            <a:ext cx="2174584" cy="86409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Жестокость к животным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893509" y="1812642"/>
            <a:ext cx="1644561" cy="1368152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</a:t>
            </a:r>
          </a:p>
          <a:p>
            <a:pPr algn="ctr"/>
            <a:r>
              <a:rPr lang="ru-RU" dirty="0" smtClean="0"/>
              <a:t>Агрессия?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508104" y="1772816"/>
            <a:ext cx="504056" cy="3245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63972" y="2725238"/>
            <a:ext cx="488125" cy="3245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>
            <a:off x="2676270" y="2097366"/>
            <a:ext cx="1217239" cy="192753"/>
          </a:xfrm>
          <a:prstGeom prst="bentConnector3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933182" y="1440842"/>
            <a:ext cx="1747351" cy="1521460"/>
            <a:chOff x="933182" y="1763524"/>
            <a:chExt cx="1747351" cy="15214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933182" y="2180753"/>
              <a:ext cx="1728192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Аффективный</a:t>
              </a: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48078" y="2852936"/>
              <a:ext cx="1728192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Когнитивный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67237" y="1763524"/>
              <a:ext cx="1713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Эмпатия</a:t>
              </a:r>
              <a:endParaRPr lang="ru-RU" dirty="0"/>
            </a:p>
          </p:txBody>
        </p:sp>
      </p:grpSp>
      <p:cxnSp>
        <p:nvCxnSpPr>
          <p:cNvPr id="32" name="Прямая со стрелкой 31"/>
          <p:cNvCxnSpPr/>
          <p:nvPr/>
        </p:nvCxnSpPr>
        <p:spPr>
          <a:xfrm>
            <a:off x="7020272" y="2074095"/>
            <a:ext cx="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7380312" y="2088488"/>
            <a:ext cx="5672" cy="6912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3881887" y="4689140"/>
            <a:ext cx="1656184" cy="1368152"/>
          </a:xfrm>
          <a:prstGeom prst="ellipse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Общий Сострадание?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474453" y="2132856"/>
            <a:ext cx="3407434" cy="3240360"/>
          </a:xfrm>
          <a:custGeom>
            <a:avLst/>
            <a:gdLst>
              <a:gd name="connsiteX0" fmla="*/ 448573 w 3407434"/>
              <a:gd name="connsiteY0" fmla="*/ 0 h 3286664"/>
              <a:gd name="connsiteX1" fmla="*/ 0 w 3407434"/>
              <a:gd name="connsiteY1" fmla="*/ 0 h 3286664"/>
              <a:gd name="connsiteX2" fmla="*/ 0 w 3407434"/>
              <a:gd name="connsiteY2" fmla="*/ 3278038 h 3286664"/>
              <a:gd name="connsiteX3" fmla="*/ 3407434 w 3407434"/>
              <a:gd name="connsiteY3" fmla="*/ 3286664 h 328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7434" h="3286664">
                <a:moveTo>
                  <a:pt x="448573" y="0"/>
                </a:moveTo>
                <a:lnTo>
                  <a:pt x="0" y="0"/>
                </a:lnTo>
                <a:lnTo>
                  <a:pt x="0" y="3278038"/>
                </a:lnTo>
                <a:lnTo>
                  <a:pt x="3407434" y="3286664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Соединительная линия уступом 59"/>
          <p:cNvCxnSpPr>
            <a:stCxn id="7" idx="1"/>
          </p:cNvCxnSpPr>
          <p:nvPr/>
        </p:nvCxnSpPr>
        <p:spPr>
          <a:xfrm rot="10800000" flipV="1">
            <a:off x="474456" y="2746277"/>
            <a:ext cx="473623" cy="696501"/>
          </a:xfrm>
          <a:prstGeom prst="bentConnector2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6186055" y="4166834"/>
            <a:ext cx="2174584" cy="86409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Доброжелательность к животным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6230830" y="5702060"/>
            <a:ext cx="2174584" cy="86409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Буллинг</a:t>
            </a:r>
            <a:r>
              <a:rPr lang="ru-RU" dirty="0" smtClean="0">
                <a:solidFill>
                  <a:schemeClr val="tx1"/>
                </a:solidFill>
              </a:rPr>
              <a:t>: защитник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5568952" y="5702060"/>
            <a:ext cx="488125" cy="324569"/>
          </a:xfrm>
          <a:prstGeom prst="straightConnector1">
            <a:avLst/>
          </a:prstGeom>
          <a:ln w="28575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5660504" y="4797152"/>
            <a:ext cx="504056" cy="32455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755576" y="1440842"/>
            <a:ext cx="2160240" cy="177677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Соединительная линия уступом 25"/>
          <p:cNvCxnSpPr>
            <a:stCxn id="7" idx="3"/>
            <a:endCxn id="8" idx="2"/>
          </p:cNvCxnSpPr>
          <p:nvPr/>
        </p:nvCxnSpPr>
        <p:spPr>
          <a:xfrm>
            <a:off x="2676270" y="2746278"/>
            <a:ext cx="3509785" cy="574710"/>
          </a:xfrm>
          <a:prstGeom prst="bentConnector3">
            <a:avLst>
              <a:gd name="adj1" fmla="val 1818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76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Благодарности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931224" cy="2188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РФФИ</a:t>
            </a:r>
            <a:r>
              <a:rPr lang="ru-RU" sz="2400" dirty="0"/>
              <a:t>, грант № 18-313-00131 </a:t>
            </a:r>
            <a:r>
              <a:rPr lang="ru-RU" sz="2400" dirty="0" err="1"/>
              <a:t>мол_а</a:t>
            </a:r>
            <a:r>
              <a:rPr lang="ru-RU" sz="2400" dirty="0"/>
              <a:t> «Особенности отношения к животным у подростков – участников </a:t>
            </a:r>
            <a:r>
              <a:rPr lang="ru-RU" sz="2400" dirty="0" err="1"/>
              <a:t>буллинга</a:t>
            </a:r>
            <a:r>
              <a:rPr lang="ru-RU" sz="2400" dirty="0"/>
              <a:t>»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ru-RU" sz="2400" dirty="0" smtClean="0"/>
              <a:t>РГПУ им. А. И. Герцена 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ru-RU" sz="2400" dirty="0" smtClean="0"/>
              <a:t>НГПУ им. К. Минина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472514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Спасибо за внимание! 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ru-RU" sz="2600" dirty="0" smtClean="0"/>
              <a:t>Определения: </a:t>
            </a:r>
            <a:r>
              <a:rPr lang="ru-RU" sz="2600" dirty="0" err="1" smtClean="0"/>
              <a:t>буллинга</a:t>
            </a:r>
            <a:r>
              <a:rPr lang="ru-RU" sz="2600" dirty="0" smtClean="0"/>
              <a:t>, </a:t>
            </a:r>
            <a:r>
              <a:rPr lang="ru-RU" sz="2600" dirty="0" err="1" smtClean="0"/>
              <a:t>эмпатии</a:t>
            </a:r>
            <a:r>
              <a:rPr lang="ru-RU" sz="2600" dirty="0" smtClean="0"/>
              <a:t>, отношения к животным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ru-RU" sz="2600" dirty="0" smtClean="0"/>
              <a:t>Как связаны </a:t>
            </a:r>
            <a:r>
              <a:rPr lang="ru-RU" sz="2600" dirty="0" err="1" smtClean="0"/>
              <a:t>буллинг</a:t>
            </a:r>
            <a:r>
              <a:rPr lang="ru-RU" sz="2600" dirty="0" smtClean="0"/>
              <a:t> и эмпатия?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ru-RU" sz="2600" dirty="0" smtClean="0"/>
              <a:t>Как связаны эмпатия и отношение к животным? 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ru-RU" sz="2600" dirty="0" smtClean="0"/>
              <a:t>Как связаны </a:t>
            </a:r>
            <a:r>
              <a:rPr lang="ru-RU" sz="2600" dirty="0" err="1" smtClean="0"/>
              <a:t>буллинг</a:t>
            </a:r>
            <a:r>
              <a:rPr lang="ru-RU" sz="2600" dirty="0" smtClean="0"/>
              <a:t> и отношение к животным?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ru-RU" sz="2600" dirty="0" smtClean="0"/>
              <a:t>Теоретическая модель взаимосвязи </a:t>
            </a:r>
            <a:r>
              <a:rPr lang="ru-RU" sz="2600" dirty="0" err="1" smtClean="0"/>
              <a:t>буллинга</a:t>
            </a:r>
            <a:r>
              <a:rPr lang="ru-RU" sz="2600" dirty="0" smtClean="0"/>
              <a:t>, </a:t>
            </a:r>
            <a:r>
              <a:rPr lang="ru-RU" sz="2600" dirty="0" err="1" smtClean="0"/>
              <a:t>эмпатии</a:t>
            </a:r>
            <a:r>
              <a:rPr lang="ru-RU" sz="2600" dirty="0" smtClean="0"/>
              <a:t> и отношения к животным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34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22888"/>
          </a:xfrm>
          <a:blipFill dpi="0" rotWithShape="1">
            <a:blip r:embed="rId3">
              <a:alphaModFix amt="13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9"/>
            <a:ext cx="8219256" cy="23762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Агрессивное поведение</a:t>
            </a:r>
            <a:endParaRPr lang="ru-RU" sz="2400" dirty="0"/>
          </a:p>
          <a:p>
            <a:r>
              <a:rPr lang="ru-RU" sz="2400" dirty="0" smtClean="0"/>
              <a:t>Неоднократность и/или периодичность</a:t>
            </a:r>
          </a:p>
          <a:p>
            <a:r>
              <a:rPr lang="ru-RU" sz="2400" dirty="0" smtClean="0"/>
              <a:t>Умысел</a:t>
            </a:r>
          </a:p>
          <a:p>
            <a:r>
              <a:rPr lang="ru-RU" sz="2400" dirty="0" smtClean="0"/>
              <a:t>Дисбаланс в физической силе/влиянии между обидчиком и жертвой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645024"/>
            <a:ext cx="536365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2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Участники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83152" cy="4525963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ru-RU" sz="2600" dirty="0" smtClean="0"/>
              <a:t>Жертвы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ru-RU" sz="2600" dirty="0" smtClean="0"/>
              <a:t>Обидчики 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ru-RU" sz="2600" dirty="0" smtClean="0"/>
              <a:t>Свидетели</a:t>
            </a:r>
          </a:p>
          <a:p>
            <a:r>
              <a:rPr lang="ru-RU" sz="2600" dirty="0" smtClean="0"/>
              <a:t>«Помощники» обидчика (на стороне обидчика)</a:t>
            </a:r>
          </a:p>
          <a:p>
            <a:r>
              <a:rPr lang="ru-RU" sz="2600" dirty="0" smtClean="0"/>
              <a:t>«Группа поддержки» (подбадривают обидчиков) </a:t>
            </a:r>
          </a:p>
          <a:p>
            <a:r>
              <a:rPr lang="ru-RU" sz="2600" dirty="0" smtClean="0"/>
              <a:t>Наблюдатели (не вмешиваются) </a:t>
            </a:r>
          </a:p>
          <a:p>
            <a:r>
              <a:rPr lang="ru-RU" sz="2600" dirty="0" smtClean="0"/>
              <a:t>Защитники (приходят на помощь жертве)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7164288" y="1484784"/>
            <a:ext cx="1522512" cy="161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~25-30%</a:t>
            </a: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~12-20</a:t>
            </a:r>
            <a:r>
              <a:rPr lang="ru-RU" dirty="0" smtClean="0">
                <a:solidFill>
                  <a:srgbClr val="00B050"/>
                </a:solidFill>
              </a:rPr>
              <a:t>%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~30-40</a:t>
            </a:r>
            <a:r>
              <a:rPr lang="ru-RU" dirty="0" smtClean="0">
                <a:solidFill>
                  <a:srgbClr val="00B050"/>
                </a:solidFill>
              </a:rPr>
              <a:t>%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7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22888"/>
          </a:xfrm>
          <a:blipFill dpi="0" rotWithShape="1">
            <a:blip r:embed="rId3">
              <a:alphaModFix amt="13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 err="1" smtClean="0"/>
              <a:t>эмпатии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9"/>
            <a:ext cx="8219256" cy="2376264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Способность к сопереживанию</a:t>
            </a:r>
            <a:endParaRPr lang="ru-RU" sz="2400" dirty="0"/>
          </a:p>
          <a:p>
            <a:r>
              <a:rPr lang="ru-RU" sz="2400" dirty="0" smtClean="0"/>
              <a:t>Аффективный компонент – </a:t>
            </a:r>
            <a:r>
              <a:rPr lang="ru-RU" sz="2400" dirty="0" err="1" smtClean="0"/>
              <a:t>сочувствование</a:t>
            </a:r>
            <a:r>
              <a:rPr lang="ru-RU" sz="2400" dirty="0" smtClean="0"/>
              <a:t> как переживание</a:t>
            </a:r>
          </a:p>
          <a:p>
            <a:r>
              <a:rPr lang="ru-RU" sz="2400" dirty="0" smtClean="0"/>
              <a:t>Когнитивный компонент - распознавание эмоций</a:t>
            </a:r>
          </a:p>
          <a:p>
            <a:r>
              <a:rPr lang="ru-RU" sz="2400" dirty="0" smtClean="0"/>
              <a:t>Соматический компонент -  зеркальный нейронный рефлекс</a:t>
            </a:r>
          </a:p>
          <a:p>
            <a:r>
              <a:rPr lang="ru-RU" sz="2400" dirty="0" smtClean="0"/>
              <a:t>Поведенческий компонент – </a:t>
            </a:r>
            <a:r>
              <a:rPr lang="ru-RU" sz="2400" dirty="0" err="1" smtClean="0"/>
              <a:t>сочувствование</a:t>
            </a:r>
            <a:r>
              <a:rPr lang="ru-RU" sz="2400" dirty="0" smtClean="0"/>
              <a:t> как поведение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935465"/>
            <a:ext cx="474088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7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22888"/>
          </a:xfrm>
          <a:blipFill dpi="0" rotWithShape="1">
            <a:blip r:embed="rId3">
              <a:alphaModFix amt="13000"/>
            </a:blip>
            <a:srcRect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отношения к животным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9"/>
            <a:ext cx="8219256" cy="23762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Совокупность социальных установок</a:t>
            </a:r>
            <a:endParaRPr lang="ru-RU" sz="2400" dirty="0"/>
          </a:p>
          <a:p>
            <a:r>
              <a:rPr lang="ru-RU" sz="2400" dirty="0" smtClean="0"/>
              <a:t>Взаимодействие подростка с животным</a:t>
            </a:r>
          </a:p>
          <a:p>
            <a:r>
              <a:rPr lang="ru-RU" sz="2400" dirty="0" smtClean="0"/>
              <a:t>В нашей работе – отношение к домашним животным (питомцам)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068960"/>
            <a:ext cx="46291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22888"/>
          </a:xfrm>
          <a:blipFill dpi="0" rotWithShape="1">
            <a:blip r:embed="rId3">
              <a:alphaModFix amt="13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Эмпатия и </a:t>
            </a:r>
            <a:r>
              <a:rPr lang="ru-RU" dirty="0" err="1" smtClean="0"/>
              <a:t>буллинг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45817"/>
              </p:ext>
            </p:extLst>
          </p:nvPr>
        </p:nvGraphicFramePr>
        <p:xfrm>
          <a:off x="457200" y="1600200"/>
          <a:ext cx="8229600" cy="4277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1069268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Аффективный компонент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Когнитивный </a:t>
                      </a:r>
                    </a:p>
                    <a:p>
                      <a:r>
                        <a:rPr lang="ru-RU" sz="2400" dirty="0" smtClean="0"/>
                        <a:t>компонент</a:t>
                      </a:r>
                      <a:endParaRPr lang="ru-RU" sz="2400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Обидчики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Жертвы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Защитники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4112211" y="2895160"/>
            <a:ext cx="648072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336196" y="2905330"/>
            <a:ext cx="648072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7056276" y="2895160"/>
            <a:ext cx="648072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697" y="2819909"/>
            <a:ext cx="818914" cy="81891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790" y="3861048"/>
            <a:ext cx="818914" cy="818914"/>
          </a:xfrm>
          <a:prstGeom prst="rect">
            <a:avLst/>
          </a:prstGeom>
        </p:spPr>
      </p:pic>
      <p:sp>
        <p:nvSpPr>
          <p:cNvPr id="15" name="Стрелка вниз 14"/>
          <p:cNvSpPr/>
          <p:nvPr/>
        </p:nvSpPr>
        <p:spPr>
          <a:xfrm>
            <a:off x="7056274" y="3946469"/>
            <a:ext cx="648072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4112211" y="5013176"/>
            <a:ext cx="648072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0800000">
            <a:off x="7056275" y="5015133"/>
            <a:ext cx="648072" cy="64807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65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22888"/>
          </a:xfr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Диаграмма </a:t>
            </a:r>
            <a:r>
              <a:rPr lang="en-US" dirty="0" smtClean="0"/>
              <a:t>PRISMA</a:t>
            </a:r>
            <a:endParaRPr lang="ru-RU" dirty="0"/>
          </a:p>
        </p:txBody>
      </p:sp>
      <p:sp>
        <p:nvSpPr>
          <p:cNvPr id="25" name="Rectangle 46"/>
          <p:cNvSpPr>
            <a:spLocks noChangeArrowheads="1"/>
          </p:cNvSpPr>
          <p:nvPr/>
        </p:nvSpPr>
        <p:spPr bwMode="auto">
          <a:xfrm>
            <a:off x="1982787" y="1360488"/>
            <a:ext cx="2228850" cy="517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Публикаций из </a:t>
            </a: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PubMed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</a:b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(n =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86+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alibri" pitchFamily="34" charset="0"/>
              </a:rPr>
              <a:t>55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ea typeface="Times New Roman" pitchFamily="18" charset="0"/>
                <a:cs typeface="Calibri" pitchFamily="34" charset="0"/>
              </a:rPr>
              <a:t>78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)</a:t>
            </a:r>
            <a:endParaRPr kumimoji="0" lang="en-CA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6" name="AutoShape 45"/>
          <p:cNvSpPr>
            <a:spLocks noChangeShapeType="1"/>
          </p:cNvSpPr>
          <p:nvPr/>
        </p:nvSpPr>
        <p:spPr bwMode="auto">
          <a:xfrm>
            <a:off x="3240087" y="1878013"/>
            <a:ext cx="0" cy="625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7" name="AutoShape 44"/>
          <p:cNvSpPr>
            <a:spLocks noChangeShapeType="1"/>
          </p:cNvSpPr>
          <p:nvPr/>
        </p:nvSpPr>
        <p:spPr bwMode="auto">
          <a:xfrm>
            <a:off x="5526087" y="1878013"/>
            <a:ext cx="0" cy="625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8" name="Rectangle 43"/>
          <p:cNvSpPr>
            <a:spLocks noChangeArrowheads="1"/>
          </p:cNvSpPr>
          <p:nvPr/>
        </p:nvSpPr>
        <p:spPr bwMode="auto">
          <a:xfrm>
            <a:off x="4554537" y="1360488"/>
            <a:ext cx="2228850" cy="517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Публикаций из </a:t>
            </a: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elibrary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</a:b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(n =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ea typeface="Times New Roman" pitchFamily="18" charset="0"/>
                <a:cs typeface="Calibri" pitchFamily="34" charset="0"/>
              </a:rPr>
              <a:t>143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)</a:t>
            </a:r>
            <a:endParaRPr kumimoji="0" lang="en-CA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9" name="Rectangle 42"/>
          <p:cNvSpPr>
            <a:spLocks noChangeArrowheads="1"/>
          </p:cNvSpPr>
          <p:nvPr/>
        </p:nvSpPr>
        <p:spPr bwMode="auto">
          <a:xfrm>
            <a:off x="2997200" y="2503488"/>
            <a:ext cx="27717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Публикаций включено по названиям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(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=   11+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alibri" pitchFamily="34" charset="0"/>
              </a:rPr>
              <a:t>8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ea typeface="Times New Roman" pitchFamily="18" charset="0"/>
                <a:cs typeface="Calibri" pitchFamily="34" charset="0"/>
              </a:rPr>
              <a:t>36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Calibri" pitchFamily="34" charset="0"/>
              </a:rPr>
              <a:t>6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)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2997200" y="3532188"/>
            <a:ext cx="27717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Включено после просмотра абстрактов</a:t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(</a:t>
            </a:r>
            <a:r>
              <a:rPr kumimoji="0" lang="en-CA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=  5+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Calibri" pitchFamily="34" charset="0"/>
              </a:rPr>
              <a:t>5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12+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1" name="Rectangle 40"/>
          <p:cNvSpPr>
            <a:spLocks noChangeArrowheads="1"/>
          </p:cNvSpPr>
          <p:nvPr/>
        </p:nvSpPr>
        <p:spPr bwMode="auto">
          <a:xfrm>
            <a:off x="2997200" y="4446588"/>
            <a:ext cx="2771775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Просмотрено полных текстов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</a:b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(n =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23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)</a:t>
            </a:r>
            <a:endParaRPr kumimoji="0" lang="en-CA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5902325" y="4446588"/>
            <a:ext cx="2089150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Добавлено по цитированиям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(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 =  </a:t>
            </a: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9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)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3525837" y="5475288"/>
            <a:ext cx="1714500" cy="568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Включено</a:t>
            </a:r>
            <a:r>
              <a:rPr kumimoji="0" lang="en-CA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CA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</a:br>
            <a:r>
              <a:rPr kumimoji="0" lang="en-CA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(n =   32)</a:t>
            </a:r>
            <a:endParaRPr kumimoji="0" lang="en-CA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" name="AutoShape 37"/>
          <p:cNvSpPr>
            <a:spLocks noChangeShapeType="1"/>
          </p:cNvSpPr>
          <p:nvPr/>
        </p:nvSpPr>
        <p:spPr bwMode="auto">
          <a:xfrm>
            <a:off x="4383087" y="3074988"/>
            <a:ext cx="0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35" name="AutoShape 36"/>
          <p:cNvSpPr>
            <a:spLocks noChangeShapeType="1"/>
          </p:cNvSpPr>
          <p:nvPr/>
        </p:nvSpPr>
        <p:spPr bwMode="auto">
          <a:xfrm>
            <a:off x="4383087" y="4103688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36" name="AutoShape 35"/>
          <p:cNvSpPr>
            <a:spLocks noChangeShapeType="1"/>
          </p:cNvSpPr>
          <p:nvPr/>
        </p:nvSpPr>
        <p:spPr bwMode="auto">
          <a:xfrm>
            <a:off x="4383087" y="4960938"/>
            <a:ext cx="0" cy="51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787399" y="2503488"/>
            <a:ext cx="1901826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Дополнительный поиск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</a:b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(n =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Calibri" pitchFamily="34" charset="0"/>
              </a:rPr>
              <a:t>3735</a:t>
            </a:r>
            <a:r>
              <a:rPr kumimoji="0" lang="en-CA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)</a:t>
            </a:r>
            <a:endParaRPr kumimoji="0" lang="en-CA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8" name="AutoShape 33"/>
          <p:cNvSpPr>
            <a:spLocks noChangeShapeType="1"/>
          </p:cNvSpPr>
          <p:nvPr/>
        </p:nvSpPr>
        <p:spPr bwMode="auto">
          <a:xfrm>
            <a:off x="2689225" y="2803525"/>
            <a:ext cx="307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39" name="Надпись 2"/>
          <p:cNvSpPr txBox="1">
            <a:spLocks noChangeArrowheads="1"/>
          </p:cNvSpPr>
          <p:nvPr/>
        </p:nvSpPr>
        <p:spPr bwMode="auto">
          <a:xfrm>
            <a:off x="3600450" y="2098675"/>
            <a:ext cx="1555750" cy="27699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Критерии 1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4554537" y="3168650"/>
            <a:ext cx="1204913" cy="27699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Критерии 2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1" name="AutoShape 30"/>
          <p:cNvSpPr>
            <a:spLocks noChangeShapeType="1"/>
          </p:cNvSpPr>
          <p:nvPr/>
        </p:nvSpPr>
        <p:spPr bwMode="auto">
          <a:xfrm flipH="1">
            <a:off x="5768975" y="4703763"/>
            <a:ext cx="133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5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7290" y="5225633"/>
            <a:ext cx="26299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children attitudes to </a:t>
            </a:r>
            <a:r>
              <a:rPr lang="en-US" sz="1400" dirty="0" smtClean="0"/>
              <a:t>pets</a:t>
            </a:r>
            <a:endParaRPr lang="ru-RU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attachment to pets children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cruelty to animals </a:t>
            </a:r>
            <a:r>
              <a:rPr lang="en-US" sz="1400" dirty="0" smtClean="0">
                <a:solidFill>
                  <a:srgbClr val="0070C0"/>
                </a:solidFill>
              </a:rPr>
              <a:t>children</a:t>
            </a:r>
          </a:p>
          <a:p>
            <a:r>
              <a:rPr lang="ru-RU" sz="1400" dirty="0" smtClean="0">
                <a:solidFill>
                  <a:srgbClr val="FFCC00"/>
                </a:solidFill>
              </a:rPr>
              <a:t>отношение </a:t>
            </a:r>
            <a:r>
              <a:rPr lang="ru-RU" sz="1400" dirty="0">
                <a:solidFill>
                  <a:srgbClr val="FFCC00"/>
                </a:solidFill>
              </a:rPr>
              <a:t>к животным </a:t>
            </a:r>
            <a:r>
              <a:rPr lang="ru-RU" sz="1400" dirty="0" smtClean="0">
                <a:solidFill>
                  <a:srgbClr val="FFCC00"/>
                </a:solidFill>
              </a:rPr>
              <a:t>дети</a:t>
            </a:r>
          </a:p>
          <a:p>
            <a:r>
              <a:rPr lang="en-US" sz="1400" dirty="0">
                <a:solidFill>
                  <a:srgbClr val="00B050"/>
                </a:solidFill>
              </a:rPr>
              <a:t>companion animal children</a:t>
            </a:r>
            <a:endParaRPr lang="ru-RU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09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6"/>
            <a:ext cx="9144000" cy="1122888"/>
          </a:xfrm>
          <a:blipFill dpi="0" rotWithShape="1">
            <a:blip r:embed="rId3">
              <a:alphaModFix amt="13000"/>
            </a:blip>
            <a:srcRect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Отношение к животным в развитии ребенка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616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Способствует развитию ответственности и уверенности в своих силах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Способствует повышению самооценки у детей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Уменьшает негативные последствия переживания одиночества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Способствует освоению социальных ролей</a:t>
            </a:r>
          </a:p>
          <a:p>
            <a:pPr marL="0" indent="0">
              <a:buNone/>
            </a:pPr>
            <a:r>
              <a:rPr lang="ru-RU" dirty="0" smtClean="0"/>
              <a:t>Но: тесный </a:t>
            </a:r>
            <a:r>
              <a:rPr lang="ru-RU" dirty="0"/>
              <a:t>контакт с животным может вытеснять стремление к контакту с людьми, в частности членами </a:t>
            </a:r>
            <a:r>
              <a:rPr lang="ru-RU" dirty="0" smtClean="0"/>
              <a:t>семьи, </a:t>
            </a:r>
            <a:r>
              <a:rPr lang="ru-RU" dirty="0"/>
              <a:t>друзьями.</a:t>
            </a:r>
          </a:p>
        </p:txBody>
      </p:sp>
    </p:spTree>
    <p:extLst>
      <p:ext uri="{BB962C8B-B14F-4D97-AF65-F5344CB8AC3E}">
        <p14:creationId xmlns:p14="http://schemas.microsoft.com/office/powerpoint/2010/main" val="248976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484</Words>
  <Application>Microsoft Macintosh PowerPoint</Application>
  <PresentationFormat>Экран (4:3)</PresentationFormat>
  <Paragraphs>109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Взаимосвязь буллинга, эмпатии и отношения к животным у подростков: обзор исследований</vt:lpstr>
      <vt:lpstr>Содержание</vt:lpstr>
      <vt:lpstr>Определение буллинга</vt:lpstr>
      <vt:lpstr>Участники буллинга</vt:lpstr>
      <vt:lpstr>Определение эмпатии</vt:lpstr>
      <vt:lpstr>Определение отношения к животным</vt:lpstr>
      <vt:lpstr>Эмпатия и буллинг</vt:lpstr>
      <vt:lpstr>Диаграмма PRISMA</vt:lpstr>
      <vt:lpstr>Отношение к животным в развитии ребенка</vt:lpstr>
      <vt:lpstr>Эмпатия и отношение к животным</vt:lpstr>
      <vt:lpstr>Буллинг и отношение к животным</vt:lpstr>
      <vt:lpstr>Теоретическая модель</vt:lpstr>
      <vt:lpstr>Благодарности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Эмпатия  аффилиативная тенденция сензитивность к отвержению у подростков-участников буллинга</dc:title>
  <dc:creator>Ирина Волкова</dc:creator>
  <cp:lastModifiedBy>Елена Волкова</cp:lastModifiedBy>
  <cp:revision>41</cp:revision>
  <dcterms:created xsi:type="dcterms:W3CDTF">2018-10-10T13:47:06Z</dcterms:created>
  <dcterms:modified xsi:type="dcterms:W3CDTF">2019-02-08T06:52:13Z</dcterms:modified>
</cp:coreProperties>
</file>