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1" r:id="rId3"/>
    <p:sldId id="293" r:id="rId4"/>
    <p:sldId id="294" r:id="rId5"/>
    <p:sldId id="304" r:id="rId6"/>
    <p:sldId id="283" r:id="rId7"/>
    <p:sldId id="305" r:id="rId8"/>
    <p:sldId id="295" r:id="rId9"/>
    <p:sldId id="300" r:id="rId10"/>
    <p:sldId id="301" r:id="rId11"/>
    <p:sldId id="299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49D"/>
    <a:srgbClr val="1557B5"/>
    <a:srgbClr val="F5CF65"/>
    <a:srgbClr val="FFC301"/>
    <a:srgbClr val="FFCC00"/>
    <a:srgbClr val="FF3300"/>
    <a:srgbClr val="236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-1308" y="-6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ve.hspu.local\nich\&#1057;&#1087;&#1088;&#1072;&#1074;&#1082;&#1080;%20&#1082;%20&#1088;&#1077;&#1082;&#1090;&#1086;&#1088;&#1072;&#1090;&#1091;\&#1088;&#1077;&#1082;&#1090;&#1086;&#1088;&#1072;&#1090;%20030619_&#1044;&#1086;&#1082;&#1083;&#1072;&#1076;%20&#1062;&#1074;&#1077;&#1090;&#1082;&#1086;&#1074;&#1086;&#1081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ve.hspu.local\nich\&#1057;&#1087;&#1088;&#1072;&#1074;&#1082;&#1080;%20&#1082;%20&#1088;&#1077;&#1082;&#1090;&#1086;&#1088;&#1072;&#1090;&#1091;\&#1088;&#1077;&#1082;&#1090;&#1086;&#1088;&#1072;&#1090;%20030619_&#1044;&#1086;&#1082;&#1083;&#1072;&#1076;%20&#1062;&#1074;&#1077;&#1090;&#1082;&#1086;&#1074;&#1086;&#1081;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ve.hspu.local\nich\&#1057;&#1087;&#1088;&#1072;&#1074;&#1082;&#1080;%20&#1082;%20&#1088;&#1077;&#1082;&#1090;&#1086;&#1088;&#1072;&#1090;&#1091;\&#1088;&#1077;&#1082;&#1090;&#1086;&#1088;&#1072;&#1090;%20030619_&#1044;&#1086;&#1082;&#1083;&#1072;&#1076;%20&#1062;&#1074;&#1077;&#1090;&#1082;&#1086;&#1074;&#1086;&#1081;\&#1044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ive.hspu.local\nich\&#1057;&#1087;&#1088;&#1072;&#1074;&#1082;&#1080;%20&#1082;%20&#1088;&#1077;&#1082;&#1090;&#1086;&#1088;&#1072;&#1090;&#1091;\&#1088;&#1077;&#1082;&#1090;&#1086;&#1088;&#1072;&#1090;%20030619_&#1044;&#1086;&#1082;&#1083;&#1072;&#1076;%20&#1062;&#1074;&#1077;&#1090;&#1082;&#1086;&#1074;&#1086;&#1081;\&#1044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(подача заявок), ед.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4481125437817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233</c:v>
                </c:pt>
                <c:pt idx="1">
                  <c:v>260</c:v>
                </c:pt>
                <c:pt idx="2">
                  <c:v>270</c:v>
                </c:pt>
                <c:pt idx="3">
                  <c:v>275</c:v>
                </c:pt>
                <c:pt idx="4">
                  <c:v>280</c:v>
                </c:pt>
                <c:pt idx="5">
                  <c:v>280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1CC-460E-BD37-001AC47B513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поданных заявок, ед.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Лист1!$C$2:$C$7</c:f>
              <c:numCache>
                <c:formatCode>General</c:formatCode>
                <c:ptCount val="6"/>
                <c:pt idx="0">
                  <c:v>287</c:v>
                </c:pt>
                <c:pt idx="1">
                  <c:v>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CC-460E-BD37-001AC47B513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поддержанных заявок, ед.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Лист1!$D$2:$D$7</c:f>
              <c:numCache>
                <c:formatCode>General</c:formatCode>
                <c:ptCount val="6"/>
                <c:pt idx="0">
                  <c:v>121</c:v>
                </c:pt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1CC-460E-BD37-001AC47B513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Кол-во заявок на рассмотрении, ед.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Лист1!$E$2:$E$7</c:f>
              <c:numCache>
                <c:formatCode>General</c:formatCode>
                <c:ptCount val="6"/>
                <c:pt idx="0">
                  <c:v>3</c:v>
                </c:pt>
                <c:pt idx="1">
                  <c:v>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1CC-460E-BD37-001AC47B51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12"/>
        <c:axId val="143025280"/>
        <c:axId val="143026816"/>
      </c:barChart>
      <c:catAx>
        <c:axId val="14302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600" b="0" i="0" u="none" strike="noStrike" kern="1200" baseline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143026816"/>
        <c:crosses val="autoZero"/>
        <c:auto val="1"/>
        <c:lblAlgn val="ctr"/>
        <c:lblOffset val="100"/>
        <c:noMultiLvlLbl val="0"/>
      </c:catAx>
      <c:valAx>
        <c:axId val="14302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ru-RU"/>
          </a:p>
        </c:txPr>
        <c:crossAx val="143025280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 algn="ctr">
            <a:defRPr lang="ru-RU" sz="1600" b="0" i="0" u="none" strike="noStrike" kern="1200" baseline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Объем НИОКР (план), млн. 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1"/>
              </a:solidFill>
              <a:prstDash val="solid"/>
              <a:miter lim="800000"/>
            </a:ln>
            <a:effectLst/>
          </c:spPr>
          <c:invertIfNegative val="0"/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Лист2!$B$2:$B$7</c:f>
              <c:numCache>
                <c:formatCode>General</c:formatCode>
                <c:ptCount val="6"/>
                <c:pt idx="0">
                  <c:v>123</c:v>
                </c:pt>
                <c:pt idx="1">
                  <c:v>130</c:v>
                </c:pt>
                <c:pt idx="2">
                  <c:v>170</c:v>
                </c:pt>
                <c:pt idx="3">
                  <c:v>200</c:v>
                </c:pt>
                <c:pt idx="4">
                  <c:v>250</c:v>
                </c:pt>
                <c:pt idx="5">
                  <c:v>300</c:v>
                </c:pt>
              </c:numCache>
            </c:numRef>
          </c:val>
        </c:ser>
        <c:ser>
          <c:idx val="2"/>
          <c:order val="1"/>
          <c:tx>
            <c:strRef>
              <c:f>Лист2!$C$1</c:f>
              <c:strCache>
                <c:ptCount val="1"/>
                <c:pt idx="0">
                  <c:v>Объем НИОКР  на 1 июня, млн.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Лист2!$C$2:$C$7</c:f>
              <c:numCache>
                <c:formatCode>General</c:formatCode>
                <c:ptCount val="6"/>
                <c:pt idx="0">
                  <c:v>102</c:v>
                </c:pt>
                <c:pt idx="1">
                  <c:v>103</c:v>
                </c:pt>
              </c:numCache>
            </c:numRef>
          </c:val>
        </c:ser>
        <c:ser>
          <c:idx val="1"/>
          <c:order val="2"/>
          <c:tx>
            <c:strRef>
              <c:f>Лист2!$D$1</c:f>
              <c:strCache>
                <c:ptCount val="1"/>
                <c:pt idx="0">
                  <c:v>Объем НИОКР  на 31 декабря, млн. руб.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4"/>
              </a:solidFill>
              <a:prstDash val="solid"/>
              <a:miter lim="800000"/>
            </a:ln>
            <a:effectLst/>
          </c:spPr>
          <c:invertIfNegative val="0"/>
          <c:dLbls>
            <c:txPr>
              <a:bodyPr/>
              <a:lstStyle/>
              <a:p>
                <a:pPr algn="ctr">
                  <a:defRPr lang="ru-RU" sz="1600" b="0" i="0" u="none" strike="noStrike" kern="1200" baseline="0">
                    <a:solidFill>
                      <a:prstClr val="black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Лист2!$D$2:$D$7</c:f>
              <c:numCache>
                <c:formatCode>General</c:formatCode>
                <c:ptCount val="6"/>
                <c:pt idx="0">
                  <c:v>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-12"/>
        <c:axId val="190209024"/>
        <c:axId val="190239488"/>
      </c:barChart>
      <c:catAx>
        <c:axId val="19020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 lang="ru-RU" sz="1600" b="0" i="0" u="none" strike="noStrike" kern="1200" baseline="0">
                <a:solidFill>
                  <a:prstClr val="black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ru-RU"/>
          </a:p>
        </c:txPr>
        <c:crossAx val="190239488"/>
        <c:crosses val="autoZero"/>
        <c:auto val="1"/>
        <c:lblAlgn val="ctr"/>
        <c:lblOffset val="100"/>
        <c:noMultiLvlLbl val="0"/>
      </c:catAx>
      <c:valAx>
        <c:axId val="190239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Cambria" panose="02040503050406030204" pitchFamily="18" charset="0"/>
              </a:defRPr>
            </a:pPr>
            <a:endParaRPr lang="ru-RU"/>
          </a:p>
        </c:txPr>
        <c:crossAx val="1902090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16191968201157E-3"/>
          <c:y val="0.83631135939407464"/>
          <c:w val="0.96939889265100176"/>
          <c:h val="0.14538056176970407"/>
        </c:manualLayout>
      </c:layout>
      <c:overlay val="0"/>
      <c:txPr>
        <a:bodyPr/>
        <a:lstStyle/>
        <a:p>
          <a:pPr algn="ctr">
            <a:defRPr lang="ru-RU" sz="1600" b="0" i="0" u="none" strike="noStrike" kern="1200" baseline="0">
              <a:solidFill>
                <a:prstClr val="black"/>
              </a:solidFill>
              <a:latin typeface="Cambria" panose="020405030504060302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pPr>
            <a:r>
              <a:rPr lang="ru-RU" sz="2400" dirty="0" smtClean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Результаты</a:t>
            </a:r>
            <a:r>
              <a:rPr lang="ru-RU" sz="2400" baseline="0" dirty="0" smtClean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участия </a:t>
            </a:r>
          </a:p>
          <a:p>
            <a:pP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pPr>
            <a:r>
              <a:rPr lang="ru-RU" sz="2400" baseline="0" dirty="0" smtClean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конкурсах </a:t>
            </a:r>
            <a:r>
              <a:rPr lang="ru-RU" sz="2400" dirty="0" smtClean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РФФИ </a:t>
            </a:r>
            <a:r>
              <a:rPr lang="ru-RU" sz="2400" dirty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РНФ</a:t>
            </a:r>
          </a:p>
        </c:rich>
      </c:tx>
      <c:layout>
        <c:manualLayout>
          <c:xMode val="edge"/>
          <c:yMode val="edge"/>
          <c:x val="0.11824220785898841"/>
          <c:y val="2.0169519250773826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Кол-во проектов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Лист3!$A$2:$A$3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Лист3!$B$2:$B$7</c:f>
              <c:numCache>
                <c:formatCode>General</c:formatCode>
                <c:ptCount val="6"/>
                <c:pt idx="0">
                  <c:v>41</c:v>
                </c:pt>
                <c:pt idx="1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8E-44DC-B415-B63D389FF2F3}"/>
            </c:ext>
          </c:extLst>
        </c:ser>
        <c:ser>
          <c:idx val="1"/>
          <c:order val="1"/>
          <c:tx>
            <c:strRef>
              <c:f>Лист3!$C$1</c:f>
              <c:strCache>
                <c:ptCount val="1"/>
                <c:pt idx="0">
                  <c:v>Объем НИР (факт), млн. руб.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2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6.4093986070952014E-2"/>
                  <c:y val="-9.449045419080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8E-44DC-B415-B63D389FF2F3}"/>
                </c:ext>
              </c:extLst>
            </c:dLbl>
            <c:dLbl>
              <c:idx val="1"/>
              <c:layout>
                <c:manualLayout>
                  <c:x val="5.1611660129823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A8E-44DC-B415-B63D389FF2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Cambria" panose="02040503050406030204" pitchFamily="18" charset="0"/>
                    <a:ea typeface="Cambria" panose="020405030504060302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Лист3!$A$2:$A$3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Лист3!$C$2:$C$7</c:f>
              <c:numCache>
                <c:formatCode>General</c:formatCode>
                <c:ptCount val="6"/>
                <c:pt idx="0">
                  <c:v>28.1</c:v>
                </c:pt>
                <c:pt idx="1">
                  <c:v>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A8E-44DC-B415-B63D389FF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265600"/>
        <c:axId val="190283776"/>
        <c:axId val="0"/>
      </c:bar3DChart>
      <c:dateAx>
        <c:axId val="19026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pPr>
            <a:endParaRPr lang="ru-RU"/>
          </a:p>
        </c:txPr>
        <c:crossAx val="190283776"/>
        <c:crosses val="autoZero"/>
        <c:auto val="0"/>
        <c:lblOffset val="100"/>
        <c:baseTimeUnit val="days"/>
      </c:dateAx>
      <c:valAx>
        <c:axId val="190283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2656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>
              <a:latin typeface="Cambria" panose="02040503050406030204" pitchFamily="18" charset="0"/>
              <a:ea typeface="Cambria" panose="020405030504060302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ru-RU" sz="2400" b="1" i="0" u="none" strike="noStrike" kern="1200" baseline="0" dirty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ru-RU" sz="2400" b="1" i="0" u="none" strike="noStrike" kern="1200" baseline="0" dirty="0" smtClean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Результаты участия </a:t>
            </a:r>
          </a:p>
          <a:p>
            <a:pPr algn="ctr" rtl="0">
              <a:defRPr lang="ru-RU" sz="2400" b="1" i="0" u="none" strike="noStrike" kern="1200" baseline="0" dirty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ru-RU" sz="2400" b="1" i="0" u="none" strike="noStrike" kern="1200" baseline="0" dirty="0" smtClean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в конкурсах </a:t>
            </a:r>
          </a:p>
          <a:p>
            <a:pPr algn="ctr" rtl="0">
              <a:defRPr lang="ru-RU" sz="2400" b="1" i="0" u="none" strike="noStrike" kern="1200" baseline="0" dirty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r>
              <a:rPr lang="ru-RU" sz="2400" b="1" i="0" u="none" strike="noStrike" kern="1200" baseline="0" dirty="0" smtClean="0">
                <a:solidFill>
                  <a:srgbClr val="01649D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по 44-ФЗ</a:t>
            </a:r>
            <a:endParaRPr lang="ru-RU" sz="2400" b="1" i="0" u="none" strike="noStrike" kern="1200" baseline="0" dirty="0">
              <a:solidFill>
                <a:srgbClr val="01649D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'Лист3 (3)'!$B$1</c:f>
              <c:strCache>
                <c:ptCount val="1"/>
                <c:pt idx="0">
                  <c:v>Кол-во проектов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'Лист3 (3)'!$A$2:$A$3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'Лист3 (3)'!$B$2:$B$7</c:f>
              <c:numCache>
                <c:formatCode>General</c:formatCode>
                <c:ptCount val="6"/>
                <c:pt idx="0">
                  <c:v>5</c:v>
                </c:pt>
                <c:pt idx="1">
                  <c:v>4</c:v>
                </c:pt>
              </c:numCache>
            </c:numRef>
          </c:val>
        </c:ser>
        <c:ser>
          <c:idx val="1"/>
          <c:order val="1"/>
          <c:tx>
            <c:strRef>
              <c:f>'Лист3 (3)'!$C$1</c:f>
              <c:strCache>
                <c:ptCount val="1"/>
                <c:pt idx="0">
                  <c:v>Объем НИР (факт), млн.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069767441860465E-2"/>
                  <c:y val="-1.2330456226880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6098191214470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600" b="1" i="0" u="none" strike="noStrike" kern="1200" baseline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'Лист3 (3)'!$A$2:$A$3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'Лист3 (3)'!$C$2:$C$7</c:f>
              <c:numCache>
                <c:formatCode>General</c:formatCode>
                <c:ptCount val="6"/>
                <c:pt idx="0">
                  <c:v>5.8</c:v>
                </c:pt>
                <c:pt idx="1">
                  <c:v>8.9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43329536"/>
        <c:axId val="143330688"/>
        <c:axId val="0"/>
      </c:bar3DChart>
      <c:dateAx>
        <c:axId val="14332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 algn="ctr">
              <a:defRPr lang="ru-RU" sz="1600" b="0" i="0" u="none" strike="noStrike" kern="1200" baseline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pPr>
            <a:endParaRPr lang="ru-RU"/>
          </a:p>
        </c:txPr>
        <c:crossAx val="143330688"/>
        <c:crosses val="autoZero"/>
        <c:auto val="0"/>
        <c:lblOffset val="100"/>
        <c:baseTimeUnit val="days"/>
      </c:dateAx>
      <c:valAx>
        <c:axId val="1433306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329536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lang="ru-RU" sz="1600" b="0" i="0" u="none" strike="noStrike" kern="1200" baseline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9224206215706"/>
          <c:y val="4.315788921678778E-2"/>
          <c:w val="0.50156524732634356"/>
          <c:h val="0.76505403339674261"/>
        </c:manualLayout>
      </c:layout>
      <c:lineChart>
        <c:grouping val="standard"/>
        <c:varyColors val="0"/>
        <c:ser>
          <c:idx val="0"/>
          <c:order val="0"/>
          <c:tx>
            <c:strRef>
              <c:f>'[доля молодых динамика объема средств.xlsx]Лист3'!$A$2</c:f>
              <c:strCache>
                <c:ptCount val="1"/>
                <c:pt idx="0">
                  <c:v>Общий объем финансирования НИР 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2.6575550493545937E-2"/>
                  <c:y val="4.4923629829290206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i="0" u="none" strike="noStrike" baseline="0">
                        <a:effectLst/>
                      </a:rPr>
                      <a:t>-30,7%</a:t>
                    </a:r>
                    <a:endParaRPr lang="en-US" i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AC-495D-A661-3463F2DCF1A3}"/>
                </c:ext>
              </c:extLst>
            </c:dLbl>
            <c:dLbl>
              <c:idx val="1"/>
              <c:layout>
                <c:manualLayout>
                  <c:x val="1.5186028853454821E-2"/>
                  <c:y val="-2.695417789757412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i="0" u="none" strike="noStrike" baseline="0">
                        <a:effectLst/>
                      </a:rPr>
                      <a:t>-9,5%</a:t>
                    </a:r>
                    <a:endParaRPr lang="en-US" i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AC-495D-A661-3463F2DCF1A3}"/>
                </c:ext>
              </c:extLst>
            </c:dLbl>
            <c:dLbl>
              <c:idx val="2"/>
              <c:layout>
                <c:manualLayout>
                  <c:x val="-1.8982536066818527E-3"/>
                  <c:y val="-7.637017070979335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i="0" u="none" strike="noStrike" baseline="0">
                        <a:effectLst/>
                      </a:rPr>
                      <a:t>+17,7%</a:t>
                    </a:r>
                    <a:endParaRPr lang="en-US" i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1AC-495D-A661-3463F2DCF1A3}"/>
                </c:ext>
              </c:extLst>
            </c:dLbl>
            <c:dLbl>
              <c:idx val="3"/>
              <c:layout>
                <c:manualLayout>
                  <c:x val="3.7964834934803762E-3"/>
                  <c:y val="-0.10861239335456301"/>
                </c:manualLayout>
              </c:layout>
              <c:tx>
                <c:rich>
                  <a:bodyPr/>
                  <a:lstStyle/>
                  <a:p>
                    <a:r>
                      <a:rPr lang="en-US" sz="1800" b="0" i="0" u="none" strike="noStrike" baseline="0">
                        <a:effectLst/>
                      </a:rPr>
                      <a:t>+18,9%</a:t>
                    </a:r>
                    <a:endParaRPr lang="en-US" i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AC-495D-A661-3463F2DCF1A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AC-495D-A661-3463F2DCF1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'[доля молодых динамика объема средств.xlsx]Лист3'!$B$1:$F$1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'[доля молодых динамика объема средств.xlsx]Лист3'!$B$2:$F$2</c:f>
              <c:numCache>
                <c:formatCode>General</c:formatCode>
                <c:ptCount val="5"/>
                <c:pt idx="0">
                  <c:v>140882</c:v>
                </c:pt>
                <c:pt idx="1">
                  <c:v>97670</c:v>
                </c:pt>
                <c:pt idx="2">
                  <c:v>88369</c:v>
                </c:pt>
                <c:pt idx="3">
                  <c:v>103962</c:v>
                </c:pt>
                <c:pt idx="4">
                  <c:v>123634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1AC-495D-A661-3463F2DCF1A3}"/>
            </c:ext>
          </c:extLst>
        </c:ser>
        <c:ser>
          <c:idx val="1"/>
          <c:order val="1"/>
          <c:tx>
            <c:strRef>
              <c:f>'[доля молодых динамика объема средств.xlsx]Лист3'!$A$7</c:f>
              <c:strCache>
                <c:ptCount val="1"/>
                <c:pt idx="0">
                  <c:v>РФФИ, хоз. договоры, государственные целевые программы, государственные контракты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0"/>
                  <c:y val="7.43908050799127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-27,5%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AC-495D-A661-3463F2DCF1A3}"/>
                </c:ext>
              </c:extLst>
            </c:dLbl>
            <c:dLbl>
              <c:idx val="1"/>
              <c:layout>
                <c:manualLayout>
                  <c:x val="0"/>
                  <c:y val="6.183545302269319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-9,6%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AC-495D-A661-3463F2DCF1A3}"/>
                </c:ext>
              </c:extLst>
            </c:dLbl>
            <c:dLbl>
              <c:idx val="2"/>
              <c:layout>
                <c:manualLayout>
                  <c:x val="1.5186028853454821E-2"/>
                  <c:y val="1.347708894878714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+67,7%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AC-495D-A661-3463F2DCF1A3}"/>
                </c:ext>
              </c:extLst>
            </c:dLbl>
            <c:dLbl>
              <c:idx val="3"/>
              <c:layout>
                <c:manualLayout>
                  <c:x val="3.7965072133637054E-3"/>
                  <c:y val="-5.84007187780772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+25,9%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AC-495D-A661-3463F2DCF1A3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AC-495D-A661-3463F2DCF1A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'[доля молодых динамика объема средств.xlsx]Лист3'!$B$7:$F$7</c:f>
              <c:numCache>
                <c:formatCode>General</c:formatCode>
                <c:ptCount val="5"/>
                <c:pt idx="0">
                  <c:v>44413</c:v>
                </c:pt>
                <c:pt idx="1">
                  <c:v>32178</c:v>
                </c:pt>
                <c:pt idx="2">
                  <c:v>29079</c:v>
                </c:pt>
                <c:pt idx="3">
                  <c:v>48755</c:v>
                </c:pt>
                <c:pt idx="4">
                  <c:v>61394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E1AC-495D-A661-3463F2DCF1A3}"/>
            </c:ext>
          </c:extLst>
        </c:ser>
        <c:ser>
          <c:idx val="2"/>
          <c:order val="2"/>
          <c:tx>
            <c:strRef>
              <c:f>'[доля молодых динамика объема средств.xlsx]Лист3'!$A$8</c:f>
              <c:strCache>
                <c:ptCount val="1"/>
                <c:pt idx="0">
                  <c:v>Государственное задание</c:v>
                </c:pt>
              </c:strCache>
            </c:strRef>
          </c:tx>
          <c:spPr>
            <a:ln w="38100">
              <a:solidFill>
                <a:schemeClr val="accent6"/>
              </a:solidFill>
            </a:ln>
          </c:spPr>
          <c:marker>
            <c:spPr>
              <a:solidFill>
                <a:schemeClr val="accent6"/>
              </a:solidFill>
              <a:ln w="38100">
                <a:solidFill>
                  <a:schemeClr val="accent6"/>
                </a:solidFill>
              </a:ln>
            </c:spPr>
          </c:marker>
          <c:val>
            <c:numRef>
              <c:f>'[доля молодых динамика объема средств.xlsx]Лист3'!$B$8:$F$8</c:f>
              <c:numCache>
                <c:formatCode>General</c:formatCode>
                <c:ptCount val="5"/>
                <c:pt idx="0">
                  <c:v>59525</c:v>
                </c:pt>
                <c:pt idx="1">
                  <c:v>60493</c:v>
                </c:pt>
                <c:pt idx="2">
                  <c:v>53300</c:v>
                </c:pt>
                <c:pt idx="3">
                  <c:v>46067</c:v>
                </c:pt>
                <c:pt idx="4">
                  <c:v>50341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E1AC-495D-A661-3463F2DCF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417344"/>
        <c:axId val="143419648"/>
      </c:lineChart>
      <c:catAx>
        <c:axId val="1434173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r>
                  <a:rPr lang="ru-RU">
                    <a:solidFill>
                      <a:schemeClr val="accent5">
                        <a:lumMod val="50000"/>
                      </a:schemeClr>
                    </a:solidFill>
                  </a:rPr>
                  <a:t>Год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143419648"/>
        <c:crosses val="autoZero"/>
        <c:auto val="1"/>
        <c:lblAlgn val="ctr"/>
        <c:lblOffset val="100"/>
        <c:noMultiLvlLbl val="0"/>
      </c:catAx>
      <c:valAx>
        <c:axId val="1434196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r>
                  <a:rPr lang="ru-RU">
                    <a:solidFill>
                      <a:schemeClr val="accent5">
                        <a:lumMod val="50000"/>
                      </a:schemeClr>
                    </a:solidFill>
                  </a:rPr>
                  <a:t>Объем финансирования,</a:t>
                </a:r>
              </a:p>
              <a:p>
                <a:pPr>
                  <a:defRPr>
                    <a:solidFill>
                      <a:schemeClr val="accent5">
                        <a:lumMod val="50000"/>
                      </a:schemeClr>
                    </a:solidFill>
                  </a:defRPr>
                </a:pPr>
                <a:r>
                  <a:rPr lang="ru-RU">
                    <a:solidFill>
                      <a:schemeClr val="accent5">
                        <a:lumMod val="50000"/>
                      </a:schemeClr>
                    </a:solidFill>
                  </a:rPr>
                  <a:t> тыс. руб.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3417344"/>
        <c:crosses val="autoZero"/>
        <c:crossBetween val="between"/>
        <c:majorUnit val="40000"/>
        <c:minorUnit val="20000"/>
      </c:valAx>
    </c:plotArea>
    <c:legend>
      <c:legendPos val="r"/>
      <c:legendEntry>
        <c:idx val="0"/>
        <c:txPr>
          <a:bodyPr/>
          <a:lstStyle/>
          <a:p>
            <a:pPr algn="l"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560613202295148"/>
          <c:y val="0.11092951842775596"/>
          <c:w val="0.33686840757428427"/>
          <c:h val="0.85342795203885924"/>
        </c:manualLayout>
      </c:layout>
      <c:overlay val="0"/>
      <c:txPr>
        <a:bodyPr/>
        <a:lstStyle/>
        <a:p>
          <a:pPr>
            <a:defRPr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поддержанных проектов, ед.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25</c:v>
                </c:pt>
                <c:pt idx="2">
                  <c:v>30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47-4F1A-A55C-5DF4B2B70D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525056"/>
        <c:axId val="234526976"/>
      </c:barChart>
      <c:catAx>
        <c:axId val="2345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34526976"/>
        <c:crosses val="autoZero"/>
        <c:auto val="1"/>
        <c:lblAlgn val="ctr"/>
        <c:lblOffset val="100"/>
        <c:noMultiLvlLbl val="0"/>
      </c:catAx>
      <c:valAx>
        <c:axId val="2345269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234525056"/>
        <c:crosses val="autoZero"/>
        <c:crossBetween val="between"/>
      </c:valAx>
    </c:plotArea>
    <c:legend>
      <c:legendPos val="b"/>
      <c:legendEntry>
        <c:idx val="0"/>
        <c:txPr>
          <a:bodyPr rot="0" vert="horz"/>
          <a:lstStyle/>
          <a:p>
            <a:pPr>
              <a:defRPr b="0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legendEntry>
      <c:layout/>
      <c:overlay val="0"/>
      <c:txPr>
        <a:bodyPr rot="0" vert="horz"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Cambria" panose="02040503050406030204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22AEA-FD21-4FBC-B5A8-6427FE965C85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86497-1A63-4B26-8FA5-CA2B830232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546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BD43B-EDD6-4A01-A8F0-1ADED256820E}" type="datetimeFigureOut">
              <a:rPr lang="ru-RU" smtClean="0"/>
              <a:t>13.06.2019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383E0-8FDC-4E71-8CCD-CF94D01D88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08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C313-2B19-4624-9D94-41C5ACE69490}" type="datetime1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6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8DFC-B763-4C90-A668-A7CD7C187AC5}" type="datetime1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73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72B93-4D94-4B07-BF13-61FAB33E807E}" type="datetime1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68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C216A-FC38-4E70-ADCB-5BDF71DA4680}" type="datetime1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4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EEB2B-1DE6-4DD6-AAEB-0A043AC80909}" type="datetime1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7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59F1-C0FC-41D1-B7B9-A1AAAEFC6CCE}" type="datetime1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10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F2B2-352C-4613-A2FE-43ACB0EBEB4E}" type="datetime1">
              <a:rPr lang="ru-RU" smtClean="0"/>
              <a:t>13.06.2019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4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B72D-216B-4AFE-870A-85EAAD24B549}" type="datetime1">
              <a:rPr lang="ru-RU" smtClean="0"/>
              <a:t>13.06.2019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48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0080B-B5A9-4133-B4D3-FCB818E132DC}" type="datetime1">
              <a:rPr lang="ru-RU" smtClean="0"/>
              <a:t>13.06.2019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80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B63AA-3472-46DA-846C-A22B151FE1E1}" type="datetime1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405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97FBF-39C8-48A5-82E7-68FAE93C4571}" type="datetime1">
              <a:rPr lang="ru-RU" smtClean="0"/>
              <a:t>13.06.2019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07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871F2-29AD-49A7-8886-BE3F2D1E8C2D}" type="datetime1">
              <a:rPr lang="ru-RU" smtClean="0"/>
              <a:t>13.06.2019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B27D-A18B-4BE3-B1E1-7027D4DD41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2291" y="2644170"/>
            <a:ext cx="83770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1557B5"/>
                </a:solidFill>
                <a:latin typeface="Lazursky" panose="020B0604020202020204" pitchFamily="34" charset="0"/>
              </a:rPr>
              <a:t>Формирование заявок на гранты в научной деятельности: новые направления и условия</a:t>
            </a:r>
            <a:endParaRPr lang="ru-RU" sz="3200" dirty="0">
              <a:solidFill>
                <a:srgbClr val="1557B5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fld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4490" y="235070"/>
            <a:ext cx="9918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Основные достижения научной деятельности</a:t>
            </a:r>
            <a:r>
              <a:rPr lang="en-US" sz="14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 </a:t>
            </a:r>
            <a:r>
              <a:rPr lang="ru-RU" sz="14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РГПУ им. А. И. Герцена</a:t>
            </a:r>
            <a:r>
              <a:rPr lang="en-US" sz="14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 </a:t>
            </a:r>
            <a:r>
              <a:rPr lang="ru-RU" sz="14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в контексте программы развития</a:t>
            </a:r>
          </a:p>
          <a:p>
            <a:pPr algn="r"/>
            <a:endParaRPr lang="ru-RU" sz="1400" b="1" u="sng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8313" y="496680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Конкурсная деятельность</a:t>
            </a:r>
            <a:endParaRPr lang="ru-RU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fld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15636" y="940821"/>
            <a:ext cx="4597798" cy="16002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1649D"/>
                </a:solidFill>
                <a:latin typeface="Cambria" panose="02040503050406030204" pitchFamily="18" charset="0"/>
              </a:rPr>
              <a:t>Программа развития на 2019–2023 гг.: поддержанные </a:t>
            </a:r>
            <a:r>
              <a:rPr lang="ru-RU" sz="2400" b="1" dirty="0" smtClean="0">
                <a:solidFill>
                  <a:srgbClr val="01649D"/>
                </a:solidFill>
                <a:latin typeface="Cambria" panose="02040503050406030204" pitchFamily="18" charset="0"/>
              </a:rPr>
              <a:t>университетом научные </a:t>
            </a:r>
            <a:r>
              <a:rPr lang="ru-RU" sz="2400" b="1" dirty="0">
                <a:solidFill>
                  <a:srgbClr val="01649D"/>
                </a:solidFill>
                <a:latin typeface="Cambria" panose="02040503050406030204" pitchFamily="18" charset="0"/>
              </a:rPr>
              <a:t>проекты молодых ученых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91812" y="985945"/>
            <a:ext cx="6353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Меры по выполнению </a:t>
            </a:r>
          </a:p>
          <a:p>
            <a:pPr algn="ctr"/>
            <a:r>
              <a:rPr lang="ru-RU" sz="2400" b="1" dirty="0" smtClean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программы развития</a:t>
            </a:r>
            <a:endParaRPr lang="ru-RU" sz="2400" b="1" dirty="0">
              <a:solidFill>
                <a:srgbClr val="01649D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91812" y="1922024"/>
            <a:ext cx="635329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2019–2020: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проведение конкурса: </a:t>
            </a:r>
          </a:p>
          <a:p>
            <a:pPr marL="28800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подача заявок: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сентябрь – октябрь 2019 г.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8000"/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экспертиза: октябрь – ноябрь 2019 г.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800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подведение итогов: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декабрь 2019 г.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8000"/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реализация проектов: с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I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квартала 2020 г. </a:t>
            </a: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8000"/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2021–2023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ежегодное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проведение конкурса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планируемый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объем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финансирования —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от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 до 5 млн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 руб. в год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719798178"/>
              </p:ext>
            </p:extLst>
          </p:nvPr>
        </p:nvGraphicFramePr>
        <p:xfrm>
          <a:off x="415637" y="2450169"/>
          <a:ext cx="4818516" cy="3906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367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10" y="0"/>
            <a:ext cx="12194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10466" y="2541727"/>
            <a:ext cx="786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1557B5"/>
                </a:solidFill>
                <a:latin typeface="Lazursky" panose="020B0604020202020204" pitchFamily="34" charset="0"/>
              </a:rPr>
              <a:t>Благодарю за внимание!</a:t>
            </a:r>
            <a:endParaRPr lang="ru-RU" sz="4800" dirty="0">
              <a:solidFill>
                <a:srgbClr val="1557B5"/>
              </a:solidFill>
              <a:latin typeface="Lazursky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fld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2391" y="4018893"/>
            <a:ext cx="77262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rgbClr val="1557B5"/>
                </a:solidFill>
                <a:latin typeface="Lazursky" panose="020B0604020202020204" pitchFamily="34" charset="0"/>
              </a:rPr>
              <a:t>Ольга </a:t>
            </a:r>
            <a:r>
              <a:rPr lang="ru-RU" sz="2800" dirty="0" err="1" smtClean="0">
                <a:solidFill>
                  <a:srgbClr val="1557B5"/>
                </a:solidFill>
                <a:latin typeface="Lazursky" panose="020B0604020202020204" pitchFamily="34" charset="0"/>
              </a:rPr>
              <a:t>Фищева</a:t>
            </a:r>
            <a:endParaRPr lang="ru-RU" sz="2800" dirty="0" smtClean="0">
              <a:solidFill>
                <a:srgbClr val="1557B5"/>
              </a:solidFill>
              <a:latin typeface="Lazursky" panose="020B0604020202020204" pitchFamily="34" charset="0"/>
            </a:endParaRPr>
          </a:p>
          <a:p>
            <a:pPr algn="r"/>
            <a:r>
              <a:rPr lang="ru-RU" sz="2800" dirty="0" smtClean="0">
                <a:solidFill>
                  <a:srgbClr val="1557B5"/>
                </a:solidFill>
                <a:latin typeface="Lazursky" panose="020B0604020202020204" pitchFamily="34" charset="0"/>
              </a:rPr>
              <a:t>(812)312-42-72, (921)989-33-56</a:t>
            </a:r>
          </a:p>
          <a:p>
            <a:pPr algn="r"/>
            <a:r>
              <a:rPr lang="ru-RU" sz="2800" dirty="0">
                <a:solidFill>
                  <a:srgbClr val="1557B5"/>
                </a:solidFill>
                <a:latin typeface="Lazursky" panose="020B0604020202020204" pitchFamily="34" charset="0"/>
              </a:rPr>
              <a:t>у</a:t>
            </a:r>
            <a:r>
              <a:rPr lang="ru-RU" sz="2800" dirty="0" smtClean="0">
                <a:solidFill>
                  <a:srgbClr val="1557B5"/>
                </a:solidFill>
                <a:latin typeface="Lazursky" panose="020B0604020202020204" pitchFamily="34" charset="0"/>
              </a:rPr>
              <a:t>правление научных исследований</a:t>
            </a:r>
          </a:p>
          <a:p>
            <a:pPr algn="r"/>
            <a:r>
              <a:rPr lang="ru-RU" sz="2800" dirty="0" smtClean="0">
                <a:solidFill>
                  <a:srgbClr val="1557B5"/>
                </a:solidFill>
                <a:latin typeface="Lazursky" panose="020B0604020202020204" pitchFamily="34" charset="0"/>
              </a:rPr>
              <a:t>5 корпус, 3 этаж, 304 </a:t>
            </a:r>
            <a:r>
              <a:rPr lang="ru-RU" sz="2800" dirty="0" err="1" smtClean="0">
                <a:solidFill>
                  <a:srgbClr val="1557B5"/>
                </a:solidFill>
                <a:latin typeface="Lazursky" panose="020B0604020202020204" pitchFamily="34" charset="0"/>
              </a:rPr>
              <a:t>каб</a:t>
            </a:r>
            <a:r>
              <a:rPr lang="ru-RU" sz="2800" dirty="0" smtClean="0">
                <a:solidFill>
                  <a:srgbClr val="1557B5"/>
                </a:solidFill>
                <a:latin typeface="Lazursky" panose="020B0604020202020204" pitchFamily="34" charset="0"/>
              </a:rPr>
              <a:t>.</a:t>
            </a:r>
            <a:endParaRPr lang="ru-RU" sz="2800" dirty="0">
              <a:solidFill>
                <a:srgbClr val="1557B5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63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4806" y="78828"/>
            <a:ext cx="7607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заявок на гранты в научной деятельности: </a:t>
            </a:r>
            <a:endParaRPr lang="ru-RU" u="sng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algn="r"/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новые </a:t>
            </a:r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направления и </a:t>
            </a:r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условия</a:t>
            </a:r>
          </a:p>
          <a:p>
            <a:pPr algn="r"/>
            <a:r>
              <a:rPr lang="ru-RU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Программа развития: заявочная активность</a:t>
            </a:r>
            <a:endParaRPr lang="ru-RU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9307" y="1073889"/>
            <a:ext cx="10998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Программа развития на 2019–2023 гг.: </a:t>
            </a:r>
            <a:r>
              <a:rPr lang="ru-RU" sz="2400" b="1" dirty="0" smtClean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заявки </a:t>
            </a:r>
            <a:r>
              <a:rPr lang="ru-RU" sz="2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на выполнение научных проектов в рамках конкурсов </a:t>
            </a:r>
            <a:r>
              <a:rPr lang="ru-RU" sz="2400" b="1" dirty="0" err="1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России, других ведомств, научных фондов и программ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fld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017867"/>
              </p:ext>
            </p:extLst>
          </p:nvPr>
        </p:nvGraphicFramePr>
        <p:xfrm>
          <a:off x="646386" y="2227016"/>
          <a:ext cx="10578661" cy="4150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750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882" y="1124620"/>
            <a:ext cx="10998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Программа развития на 2019–2023 гг.: </a:t>
            </a:r>
            <a:r>
              <a:rPr lang="ru-RU" sz="2400" b="1" dirty="0" smtClean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средств, поступивших (за отчетный год) от выполнения научно-исследовательских и опытно-конструкторских работ 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fld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513741"/>
              </p:ext>
            </p:extLst>
          </p:nvPr>
        </p:nvGraphicFramePr>
        <p:xfrm>
          <a:off x="748861" y="2309648"/>
          <a:ext cx="10586545" cy="416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785730" y="123640"/>
            <a:ext cx="9179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заявок на гранты в научной деятельности: </a:t>
            </a:r>
            <a:endParaRPr lang="ru-RU" u="sng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algn="r"/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новые </a:t>
            </a:r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направления и </a:t>
            </a:r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условия</a:t>
            </a:r>
          </a:p>
          <a:p>
            <a:pPr algn="r"/>
            <a:r>
              <a:rPr lang="ru-RU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Программа развития: </a:t>
            </a:r>
            <a:r>
              <a:rPr lang="ru-RU" dirty="0">
                <a:solidFill>
                  <a:srgbClr val="01649D"/>
                </a:solidFill>
                <a:latin typeface="Lazursky" panose="020B0604020202020204" pitchFamily="34" charset="0"/>
              </a:rPr>
              <a:t>объем средств, привлеченных на выполнение </a:t>
            </a:r>
            <a:r>
              <a:rPr lang="ru-RU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НИР</a:t>
            </a:r>
            <a:endParaRPr lang="ru-RU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0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fld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590051"/>
              </p:ext>
            </p:extLst>
          </p:nvPr>
        </p:nvGraphicFramePr>
        <p:xfrm>
          <a:off x="283779" y="1221828"/>
          <a:ext cx="5596025" cy="517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86940" y="123640"/>
            <a:ext cx="747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заявок на гранты в научной деятельности: </a:t>
            </a:r>
            <a:endParaRPr lang="ru-RU" u="sng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algn="r"/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новые </a:t>
            </a:r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направления и </a:t>
            </a:r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условия</a:t>
            </a:r>
          </a:p>
          <a:p>
            <a:pPr algn="r"/>
            <a:r>
              <a:rPr lang="ru-RU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Заявки и объем финансирования НИР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966560"/>
              </p:ext>
            </p:extLst>
          </p:nvPr>
        </p:nvGraphicFramePr>
        <p:xfrm>
          <a:off x="6096000" y="1148316"/>
          <a:ext cx="5606041" cy="5167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842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453" y="985945"/>
            <a:ext cx="10938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Структура и динамика основных источников </a:t>
            </a:r>
            <a:r>
              <a:rPr lang="ru-RU" sz="2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финансирования НИР </a:t>
            </a:r>
            <a:endParaRPr lang="en-US" sz="2400" b="1" dirty="0" smtClean="0">
              <a:solidFill>
                <a:srgbClr val="01649D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2014–2018 гг.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257900"/>
              </p:ext>
            </p:extLst>
          </p:nvPr>
        </p:nvGraphicFramePr>
        <p:xfrm>
          <a:off x="566216" y="1850065"/>
          <a:ext cx="11235924" cy="4576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fld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27179" y="123640"/>
            <a:ext cx="7338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заявок на гранты в научной деятельности: </a:t>
            </a:r>
            <a:endParaRPr lang="ru-RU" u="sng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algn="r"/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новые </a:t>
            </a:r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направления и </a:t>
            </a:r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условия</a:t>
            </a:r>
          </a:p>
          <a:p>
            <a:pPr algn="r"/>
            <a:r>
              <a:rPr lang="ru-RU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Заявки и объем финансирования НИР</a:t>
            </a:r>
          </a:p>
        </p:txBody>
      </p:sp>
    </p:spTree>
    <p:extLst>
      <p:ext uri="{BB962C8B-B14F-4D97-AF65-F5344CB8AC3E}">
        <p14:creationId xmlns:p14="http://schemas.microsoft.com/office/powerpoint/2010/main" val="166267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2534" y="1319354"/>
            <a:ext cx="11791600" cy="61863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800" u="sng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РФФИ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Конкурс на лучшие проекты фундаментальных научных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исследований</a:t>
            </a:r>
            <a:endParaRPr lang="en-US" u="sng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sz="900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ундаментальные исследования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 – 4 сентября,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 – 2-3 года,  </a:t>
            </a:r>
          </a:p>
          <a:p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финансирования – до 1,2 млн. руб./год,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заявитель – участие в 1 заявке, 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формление электронной подписи,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облегченное налогообложение,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простая процедура подачи заявки, получения и расходования гранта</a:t>
            </a:r>
          </a:p>
          <a:p>
            <a:endParaRPr lang="ru-RU" sz="800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РФФИ.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Международные конкурсы</a:t>
            </a:r>
          </a:p>
          <a:p>
            <a:endParaRPr lang="ru-RU" sz="800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фундаментальные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исследования с учеными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Норвегии, Турции, Китая, Кореи, Тайваня, Австрии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июнь-сентябрь,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до 3 лет</a:t>
            </a:r>
          </a:p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финансирования –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0,7-5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 руб./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</a:t>
            </a:r>
          </a:p>
          <a:p>
            <a:endParaRPr lang="ru-RU" i="1" u="sng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i="1" u="sng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u="sng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РФФИ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Целевые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конкурсы</a:t>
            </a:r>
            <a:endParaRPr lang="en-US" u="sng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«Аспиранты» 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оддержка защиты канд. диссертации по итогам аспирантуры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научный руководитель + аспирант 2 года обучения 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(1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публ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ВАК)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рок – 3 июля, выполнение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2019-2021 гг.</a:t>
            </a:r>
          </a:p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финансирования –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 1,2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млн. руб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./весь срок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рудоустройство  на 25 тыс. руб./мес./весь срок</a:t>
            </a:r>
          </a:p>
          <a:p>
            <a:endParaRPr lang="ru-RU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«Перспектива»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рудоустройство молодых ученых (до 35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лет, КН или пройденная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защита/предзащита, 4 журн. публикации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WoS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/Scopus/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РИНЦ)</a:t>
            </a:r>
          </a:p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срок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июля,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 – до 3 лет</a:t>
            </a:r>
          </a:p>
          <a:p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финансирования – 2-3 млн. руб./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</a:t>
            </a:r>
          </a:p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трудоустройство на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 руб./мес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./весь срок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ru-RU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5930" y="911516"/>
            <a:ext cx="10344807" cy="49601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1649D"/>
                </a:solidFill>
                <a:latin typeface="Cambria" panose="02040503050406030204" pitchFamily="18" charset="0"/>
              </a:rPr>
              <a:t>Основные конкурсы для подачи заявок во 2-м полугодии 2019 г</a:t>
            </a:r>
            <a:r>
              <a:rPr lang="ru-RU" sz="2400" b="1" dirty="0" smtClean="0">
                <a:solidFill>
                  <a:srgbClr val="01649D"/>
                </a:solidFill>
                <a:latin typeface="Cambria" panose="02040503050406030204" pitchFamily="18" charset="0"/>
              </a:rPr>
              <a:t>.:</a:t>
            </a:r>
            <a:endParaRPr lang="ru-RU" sz="2400" dirty="0">
              <a:solidFill>
                <a:srgbClr val="01649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fld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2149" y="81181"/>
            <a:ext cx="8191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заявок на гранты в научной деятельности: </a:t>
            </a:r>
            <a:endParaRPr lang="ru-RU" u="sng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algn="r"/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новые </a:t>
            </a:r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направления и </a:t>
            </a:r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условия</a:t>
            </a:r>
          </a:p>
          <a:p>
            <a:pPr algn="r"/>
            <a:r>
              <a:rPr lang="ru-RU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Направления подачи заявок</a:t>
            </a:r>
            <a:endParaRPr lang="ru-RU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2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1" y="18382"/>
            <a:ext cx="12192000" cy="9859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11" y="1265275"/>
            <a:ext cx="12151490" cy="559272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180975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РНФ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Конкурс по мероприятию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«Проведение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фундаментальных научных исследований и поисковых научных исследований отдельными научными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группами»</a:t>
            </a:r>
          </a:p>
          <a:p>
            <a:pPr marL="180975">
              <a:buFont typeface="Arial" panose="020B0604020202020204" pitchFamily="34" charset="0"/>
              <a:buChar char="•"/>
            </a:pPr>
            <a:endParaRPr lang="ru-RU" sz="800" u="sng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975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фундаментальные, междисциплинарные, социально значимые проекты</a:t>
            </a:r>
          </a:p>
          <a:p>
            <a:pPr marL="180975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объявление – сентябрь-ноябрь</a:t>
            </a:r>
          </a:p>
          <a:p>
            <a:pPr marL="180975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 – 2-3 года, финансирование – до 5 млн. руб./год, </a:t>
            </a:r>
          </a:p>
          <a:p>
            <a:pPr marL="180975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высокие требования к руководителю, коллективу, заделу, ожидаемым результатам</a:t>
            </a:r>
          </a:p>
          <a:p>
            <a:pPr marL="180975"/>
            <a:endParaRPr lang="ru-RU" sz="800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80975">
              <a:buFont typeface="Arial" panose="020B0604020202020204" pitchFamily="34" charset="0"/>
              <a:buChar char="•"/>
            </a:pP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онкурс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u="sng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Мегагрантов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в рамках Национального проекта «Наука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</a:p>
          <a:p>
            <a:pPr marL="180975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создание лабораторий под руководством ведущих ученых </a:t>
            </a:r>
          </a:p>
          <a:p>
            <a:pPr marL="180975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объявление – июнь-июль,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 –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года,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финансирование – до 90 млн./весь срок</a:t>
            </a:r>
          </a:p>
          <a:p>
            <a:pPr marL="180975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уководитель – зарубежный ученый, 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высокие требования к руководителю, коллективу, заделу,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результатам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КНВШ. Субсидии </a:t>
            </a:r>
            <a:r>
              <a:rPr lang="ru-RU" u="sng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молодым ученым, молодым кандидатам наук вузов и академических институтов, расположенных на территории </a:t>
            </a: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Санкт-Петербурга</a:t>
            </a:r>
            <a:endParaRPr lang="en-US" u="sng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объявление –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июнь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август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 – 1 год,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финансирование 100-150 тыс. руб.</a:t>
            </a:r>
            <a:endParaRPr lang="ru-RU" sz="800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возраст – не старше 35 лет 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/>
            <a:endParaRPr lang="ru-RU" sz="800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Конкурсы в рамках 44-ФЗ</a:t>
            </a:r>
            <a:endParaRPr lang="ru-RU" sz="800" u="sng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/>
            <a:endParaRPr lang="ru-RU" sz="800" u="sng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выполнение прикладных научно-технических работ, объявляются регулярно в течение года, есть заказчик и конкретное ТЗ, сильная конкуренция</a:t>
            </a:r>
          </a:p>
          <a:p>
            <a:pPr marL="361950"/>
            <a:endParaRPr lang="ru-RU" i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>
              <a:buFont typeface="Arial" panose="020B0604020202020204" pitchFamily="34" charset="0"/>
              <a:buChar char="•"/>
            </a:pPr>
            <a:r>
              <a:rPr lang="ru-RU" u="sng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Государственное задание</a:t>
            </a:r>
          </a:p>
          <a:p>
            <a:pPr marL="361950">
              <a:buFont typeface="Arial" panose="020B0604020202020204" pitchFamily="34" charset="0"/>
              <a:buChar char="•"/>
            </a:pPr>
            <a:endParaRPr lang="ru-RU" sz="800" u="sng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1950"/>
            <a:r>
              <a:rPr lang="ru-RU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словия конкурса на 2020-2021 гг. станут известны </a:t>
            </a:r>
          </a:p>
          <a:p>
            <a:pPr marL="361950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4 квартале 2019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fld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3265" y="81181"/>
            <a:ext cx="7500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заявок на гранты в научной деятельности: </a:t>
            </a:r>
            <a:endParaRPr lang="ru-RU" u="sng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algn="r"/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новые </a:t>
            </a:r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направления и </a:t>
            </a:r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условия</a:t>
            </a:r>
          </a:p>
          <a:p>
            <a:pPr algn="r"/>
            <a:r>
              <a:rPr lang="ru-RU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Направления подачи заявок</a:t>
            </a:r>
            <a:endParaRPr lang="ru-RU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>
          <a:xfrm>
            <a:off x="1031134" y="855470"/>
            <a:ext cx="10344807" cy="49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1649D"/>
                </a:solidFill>
                <a:latin typeface="Cambria" panose="02040503050406030204" pitchFamily="18" charset="0"/>
              </a:rPr>
              <a:t>Основные конкурсы для подачи заявок во 2-м полугодии 2019 г.:</a:t>
            </a:r>
            <a:endParaRPr lang="ru-RU" sz="2400" dirty="0">
              <a:solidFill>
                <a:srgbClr val="0164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B27D-A18B-4BE3-B1E1-7027D4DD416A}" type="slidenum"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fld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837" y="1132100"/>
            <a:ext cx="1165505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Организационная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поддержка:</a:t>
            </a:r>
          </a:p>
          <a:p>
            <a:endParaRPr lang="ru-RU" sz="800" b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Поиск новых конкурсов для ученых университета, в т.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ч. в рамках закупок по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44-ФЗ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Административно-техническая поддержка заявочной и проектной деятельности по принципу «одного окна», в том числе подготовка формальных частей заявок и документов со стороны университета, направление заявок в фонды и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организации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Создание научно-технических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советов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61950" indent="-3619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Проведение внутренних конкурсов, в том числе для молодых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ученых</a:t>
            </a:r>
          </a:p>
          <a:p>
            <a:pPr marL="361950" indent="-3619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Финансовая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поддержка: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обязательства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университета по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софинансированию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проектов в случае их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поддержки:</a:t>
            </a:r>
          </a:p>
          <a:p>
            <a:endParaRPr lang="ru-RU" sz="800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в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2018 году объем софинансирования научных проектов составил 2 млн. рублей.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endParaRPr lang="ru-RU" sz="2000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премирование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за заявочную 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активность: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800" i="1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в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2018–2019 гг. объем стимулирующих выплат за заявочную активность составил 3 млн. рублей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93265" y="81181"/>
            <a:ext cx="7500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Формирование заявок на гранты в научной деятельности: </a:t>
            </a:r>
            <a:endParaRPr lang="ru-RU" u="sng" dirty="0" smtClean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algn="r"/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новые </a:t>
            </a:r>
            <a:r>
              <a:rPr lang="ru-RU" u="sng" dirty="0">
                <a:solidFill>
                  <a:srgbClr val="01649D"/>
                </a:solidFill>
                <a:latin typeface="Lazursky" panose="020B0604020202020204" pitchFamily="34" charset="0"/>
              </a:rPr>
              <a:t>направления и </a:t>
            </a:r>
            <a:r>
              <a:rPr lang="ru-RU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условия</a:t>
            </a:r>
          </a:p>
          <a:p>
            <a:pPr algn="r"/>
            <a:r>
              <a:rPr lang="ru-RU" dirty="0" smtClean="0">
                <a:solidFill>
                  <a:srgbClr val="01649D"/>
                </a:solidFill>
                <a:latin typeface="Lazursky" panose="020B0604020202020204" pitchFamily="34" charset="0"/>
              </a:rPr>
              <a:t>Условия</a:t>
            </a:r>
            <a:endParaRPr lang="ru-RU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3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85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92812" y="235070"/>
            <a:ext cx="99598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b="1" u="sng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Основные </a:t>
            </a:r>
            <a:r>
              <a:rPr lang="ru-RU" sz="14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достижения научной деятельности</a:t>
            </a:r>
            <a:r>
              <a:rPr lang="en-US" sz="14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 </a:t>
            </a:r>
            <a:r>
              <a:rPr lang="ru-RU" sz="14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РГПУ им. А. И. Герцена</a:t>
            </a:r>
            <a:r>
              <a:rPr lang="en-US" sz="14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 </a:t>
            </a:r>
            <a:r>
              <a:rPr lang="ru-RU" sz="1400" b="1" u="sng" dirty="0">
                <a:solidFill>
                  <a:srgbClr val="01649D"/>
                </a:solidFill>
                <a:latin typeface="Lazursky" panose="020B0604020202020204" pitchFamily="34" charset="0"/>
              </a:rPr>
              <a:t>в контексте программы развития</a:t>
            </a:r>
          </a:p>
          <a:p>
            <a:pPr algn="r"/>
            <a:endParaRPr lang="ru-RU" sz="1400" b="1" u="sng" dirty="0">
              <a:solidFill>
                <a:srgbClr val="01649D"/>
              </a:solidFill>
              <a:latin typeface="Lazursky" panose="020B0604020202020204" pitchFamily="34" charset="0"/>
            </a:endParaRPr>
          </a:p>
          <a:p>
            <a:pPr algn="r"/>
            <a:endParaRPr lang="ru-RU" sz="1400" b="1" u="sng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8313" y="496680"/>
            <a:ext cx="321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>
                <a:solidFill>
                  <a:srgbClr val="01649D"/>
                </a:solidFill>
                <a:latin typeface="Lazursky" panose="020B0604020202020204" pitchFamily="34" charset="0"/>
              </a:rPr>
              <a:t>Конкурсная деятельность</a:t>
            </a:r>
            <a:endParaRPr lang="ru-RU" dirty="0">
              <a:solidFill>
                <a:srgbClr val="01649D"/>
              </a:solidFill>
              <a:latin typeface="Lazursky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854" y="835234"/>
            <a:ext cx="11280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Конкурс на выполнение перспективных фундаментальных </a:t>
            </a:r>
            <a:r>
              <a:rPr lang="ru-RU" sz="2400" b="1" dirty="0" smtClean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НИР </a:t>
            </a:r>
            <a:r>
              <a:rPr lang="ru-RU" sz="2400" b="1" dirty="0">
                <a:solidFill>
                  <a:srgbClr val="01649D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молодыми учеными РГПУ им. А. И. Герцена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2773" y="1613105"/>
            <a:ext cx="11406453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Цели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конкурса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подготовка молодых кадров высшей профессиональной квалификации из числа работников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РГПУ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им. А. И.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Герцена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увеличение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числа молодых ученых, выполняющих перспективные научные исследования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и разработки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Направления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: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естественные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науки,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общественные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и гуманитарные науки,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</a:p>
          <a:p>
            <a:pPr marL="287338" indent="1328738"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психолого-педагогические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науки. </a:t>
            </a:r>
          </a:p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Максимальный объем финансирования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одного проекта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—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120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000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руб. в год.</a:t>
            </a:r>
          </a:p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Заявитель (руководитель проекта) —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работник РГПУ им. А. И. Герцена, кандидат наук, имеющий </a:t>
            </a:r>
            <a:endParaRPr lang="ru-RU" dirty="0" smtClean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252000" algn="just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не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менее 6 (11 — для двухлетнего проекта) публикаций по теме НИР в изданиях, включенных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в Перечень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ВАК и/или базы данных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WoS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CC и/или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Scopus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Сроки реализации проектов —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два или три года. </a:t>
            </a:r>
          </a:p>
          <a:p>
            <a:pPr algn="just">
              <a:spcBef>
                <a:spcPts val="600"/>
              </a:spcBef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Результаты НИР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(ежегодная отчетность)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не менее 6 (4 — для двухлетнего проекта) публикаций по теме НИР в журналах, индексируемых в базах данных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WoS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 CC и/или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Scopus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</a:rPr>
              <a:t>текст, обсужденный на профильной кафедре, который может быть использован в докторской диссертации.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9176443" y="6432535"/>
            <a:ext cx="2743200" cy="365125"/>
          </a:xfrm>
        </p:spPr>
        <p:txBody>
          <a:bodyPr/>
          <a:lstStyle/>
          <a:p>
            <a:fld id="{7DA2B27D-A18B-4BE3-B1E1-7027D4DD416A}" type="slidenum">
              <a:rPr lang="ru-RU" sz="140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fld>
            <a:endParaRPr lang="ru-RU" sz="14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3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897</Words>
  <Application>Microsoft Office PowerPoint</Application>
  <PresentationFormat>Произвольный</PresentationFormat>
  <Paragraphs>176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конкурсы для подачи заявок во 2-м полугодии 2019 г.:</vt:lpstr>
      <vt:lpstr>Презентация PowerPoint</vt:lpstr>
      <vt:lpstr>Презентация PowerPoint</vt:lpstr>
      <vt:lpstr>Презентация PowerPoint</vt:lpstr>
      <vt:lpstr>Программа развития на 2019–2023 гг.: поддержанные университетом научные проекты молодых ученых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Mozgan</dc:creator>
  <cp:lastModifiedBy>ivc</cp:lastModifiedBy>
  <cp:revision>166</cp:revision>
  <cp:lastPrinted>2019-06-11T15:29:40Z</cp:lastPrinted>
  <dcterms:created xsi:type="dcterms:W3CDTF">2018-06-25T16:57:33Z</dcterms:created>
  <dcterms:modified xsi:type="dcterms:W3CDTF">2019-06-13T06:12:59Z</dcterms:modified>
</cp:coreProperties>
</file>