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1"/>
  </p:notes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85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08788" cy="99409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35" autoAdjust="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4FBAF4-2AF4-4E90-BF10-50BEA6FBE7E0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79" y="4784070"/>
            <a:ext cx="5447030" cy="3914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E5C0A-CC8A-422B-A6A6-DBB0262A12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721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6294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25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82669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26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29580979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27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7267700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28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892611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29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178358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98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9330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624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86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768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44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7E5C0A-CC8A-422B-A6A6-DBB0262A1255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05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EAEDCC-4A01-42FE-8D05-92944EEBC4BF}" type="slidenum">
              <a:rPr lang="ru-RU" altLang="ru-RU" sz="1200" smtClean="0"/>
              <a:pPr/>
              <a:t>24</a:t>
            </a:fld>
            <a:endParaRPr lang="ru-RU" altLang="ru-RU" sz="1200" smtClean="0"/>
          </a:p>
        </p:txBody>
      </p:sp>
    </p:spTree>
    <p:extLst>
      <p:ext uri="{BB962C8B-B14F-4D97-AF65-F5344CB8AC3E}">
        <p14:creationId xmlns:p14="http://schemas.microsoft.com/office/powerpoint/2010/main" val="3070129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102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72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53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663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2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155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88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4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952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89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18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20921-8D29-4E4C-9AF3-41E1E9CA8BCF}" type="datetimeFigureOut">
              <a:rPr lang="ru-RU" smtClean="0"/>
              <a:t>05.11.2019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5DF18-6BA5-4A54-A039-42753A10B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3338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CustomShape 1"/>
          <p:cNvSpPr/>
          <p:nvPr/>
        </p:nvSpPr>
        <p:spPr>
          <a:xfrm>
            <a:off x="2350920" y="404640"/>
            <a:ext cx="7704360" cy="107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2" name="CustomShape 2"/>
          <p:cNvSpPr/>
          <p:nvPr/>
        </p:nvSpPr>
        <p:spPr>
          <a:xfrm>
            <a:off x="1919280" y="1773360"/>
            <a:ext cx="8228160" cy="4534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Конкурс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 должность 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 algn="ctr">
              <a:spcBef>
                <a:spcPts val="879"/>
              </a:spcBef>
            </a:pPr>
            <a:r>
              <a:rPr lang="ru-RU" sz="4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профессора кафедры</a:t>
            </a: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1640">
              <a:spcBef>
                <a:spcPts val="879"/>
              </a:spcBef>
            </a:pPr>
            <a:endParaRPr lang="ru-RU" sz="4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231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сольного пения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 (неполная занятость – 0,5)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Подано – 1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/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Бородина Ольга Владимировна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1963​​, Лауреат Всесоюзного конкурса оперно-камерного пения (Пермь, 1986, II премия),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Лауреат XII Всесоюзного конкурса им. Глинки (Баку, 1987, I премия), Лауреат Международного конкурса им. Розы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Понсель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(Нью-Йорк, 1988, золотая медаль) Лауреат Международного конкурса им. Франсиско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Виньяса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(Барселона, 1989, Гран-при), имеет почетное звание "Заслуженный артист РФ"(1995), Лауреат высшей театральной премии Санкт-Петербурга «Золотой софит» за партию Любаши в опере «Царская невеста» (1997)</a:t>
            </a:r>
            <a:r>
              <a:rPr lang="ru-RU" sz="1200" dirty="0"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Лауреат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премии им. Д.Д. Шостаковича Международного благотворительного фонда Юрия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Башмета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(2000</a:t>
            </a:r>
            <a:r>
              <a:rPr lang="ru-RU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), "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Народный артист РФ"(2002), Лауреат Государственной премии Российской Федерации (2007), лауреат музыкальной премии «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Грэмми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» (2011</a:t>
            </a:r>
            <a:r>
              <a:rPr lang="ru-RU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солистка Мариинского театра, профессор кафедры сольного пения по совместительству.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творческие работы:</a:t>
            </a:r>
            <a:r>
              <a:rPr lang="ru-RU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Дж. Верди «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Messa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requiem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», дирижер –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Riccardo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Muti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(2010), [аудиозапись (CD)]; Дж. Верди «Сила судьбы», дирижер – В. Гергиев, (2012), [аудиозапись (CD)], М.П. Мусоргский, опера «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Хованщина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» (Марфа), дирижер — Валерий Гергиев, (2012),[ Видеозапись (DVD)]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fontAlgn="auto"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Ведёт занятия по дисциплинам</a:t>
            </a:r>
            <a:r>
              <a:rPr lang="ru-RU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: Сольное пение, Камерное пение, Концертно-камерное пение, Гигиена голосового аппарата, Методика обучения вокалу, Технологии обучения вокальному искусству.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6776" y="6307574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2602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32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театрального искусства</a:t>
            </a:r>
            <a:endParaRPr lang="ru-RU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Максимов Андрей Николаевич</a:t>
            </a:r>
            <a:r>
              <a:rPr lang="ru-RU" dirty="0">
                <a:latin typeface="Open Sans"/>
                <a:ea typeface="Open Sans"/>
                <a:cs typeface="Open Sans"/>
              </a:rPr>
              <a:t>, 1955​​, 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награжден медалью ордена «За заслуги перед Отечеством </a:t>
            </a:r>
            <a:r>
              <a:rPr lang="en-US" dirty="0" smtClean="0">
                <a:latin typeface="Open Sans"/>
                <a:ea typeface="Open Sans"/>
                <a:cs typeface="Open Sans"/>
              </a:rPr>
              <a:t>II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 степени» (Указ Президента РФ) (2019), Лауреат </a:t>
            </a:r>
            <a:r>
              <a:rPr lang="ru-RU" dirty="0">
                <a:latin typeface="Open Sans"/>
                <a:ea typeface="Open Sans"/>
                <a:cs typeface="Open Sans"/>
              </a:rPr>
              <a:t>премии Правительства Санкт-Петербурга за выдающиеся достижения в области высшего образования и среднего профессионального образования(2019)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 режиссер </a:t>
            </a:r>
            <a:r>
              <a:rPr lang="ru-RU" dirty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Российского государственного академического Большого драматического театра имени Г. А. Товстоногова,</a:t>
            </a:r>
            <a:r>
              <a:rPr lang="ru-RU" dirty="0">
                <a:latin typeface="Open Sans"/>
                <a:ea typeface="Open Sans"/>
                <a:cs typeface="Open Sans"/>
              </a:rPr>
              <a:t> доцент кафедры театрального искусства по совместительству.</a:t>
            </a:r>
            <a:endParaRPr lang="ru-RU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С 1993 года по настоящее время в качестве режиссера БДТ им. Г. А. Товстоногова </a:t>
            </a:r>
            <a:r>
              <a:rPr lang="ru-RU" b="1" dirty="0">
                <a:latin typeface="Open Sans"/>
                <a:ea typeface="Open Sans"/>
                <a:cs typeface="Open Sans"/>
              </a:rPr>
              <a:t>поставил спектакли: </a:t>
            </a:r>
            <a:r>
              <a:rPr lang="ru-RU" dirty="0">
                <a:latin typeface="Open Sans"/>
                <a:ea typeface="Open Sans"/>
                <a:cs typeface="Open Sans"/>
              </a:rPr>
              <a:t>«Семейный портрет с посторонним» С. </a:t>
            </a:r>
            <a:r>
              <a:rPr lang="ru-RU" dirty="0" err="1">
                <a:latin typeface="Open Sans"/>
                <a:ea typeface="Open Sans"/>
                <a:cs typeface="Open Sans"/>
              </a:rPr>
              <a:t>Лобозерова</a:t>
            </a:r>
            <a:r>
              <a:rPr lang="ru-RU" dirty="0">
                <a:latin typeface="Open Sans"/>
                <a:ea typeface="Open Sans"/>
                <a:cs typeface="Open Sans"/>
              </a:rPr>
              <a:t> (1994), «Последние» М. Горького (1994), «Кадриль» В. </a:t>
            </a:r>
            <a:r>
              <a:rPr lang="ru-RU" dirty="0" err="1">
                <a:latin typeface="Open Sans"/>
                <a:ea typeface="Open Sans"/>
                <a:cs typeface="Open Sans"/>
              </a:rPr>
              <a:t>Гуркина</a:t>
            </a:r>
            <a:r>
              <a:rPr lang="ru-RU" dirty="0">
                <a:latin typeface="Open Sans"/>
                <a:ea typeface="Open Sans"/>
                <a:cs typeface="Open Sans"/>
              </a:rPr>
              <a:t> (1997), «Дорогая Памела» Д. Патрика (2001),«Черная комедия» П. Шеффера (2006), «Берендей» С.А. Носова (2007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); </a:t>
            </a:r>
            <a:r>
              <a:rPr lang="ru-RU" b="1" dirty="0" smtClean="0">
                <a:latin typeface="Open Sans"/>
                <a:ea typeface="Open Sans"/>
                <a:cs typeface="Open Sans"/>
              </a:rPr>
              <a:t>спектакли в других театрах: 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Омский драматический театр, Русский драматический театр г. Вильнюс и др. </a:t>
            </a:r>
            <a:endParaRPr lang="ru-RU" sz="11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Стаж</a:t>
            </a:r>
            <a:r>
              <a:rPr lang="ru-RU" dirty="0" smtClean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 педагогической работы в ВУЗе – 9 лет.</a:t>
            </a:r>
          </a:p>
          <a:p>
            <a:pPr indent="457200" algn="just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dirty="0" smtClean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С </a:t>
            </a:r>
            <a:r>
              <a:rPr lang="ru-RU" dirty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2011 года ведет актерский курс в Институте Музыки, Театра и Хореографии. Читает </a:t>
            </a:r>
            <a:r>
              <a:rPr lang="ru-RU" dirty="0" smtClean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лекционные курсы: «Исполнительское мастерство», «Основы драматургии и режиссерского анализа», «Мастерство артиста драматического театра», «Режиссерские системы ХХ века», проводит </a:t>
            </a:r>
            <a:r>
              <a:rPr lang="ru-RU" dirty="0">
                <a:solidFill>
                  <a:srgbClr val="222222"/>
                </a:solidFill>
                <a:latin typeface="Open Sans"/>
                <a:ea typeface="Open Sans"/>
                <a:cs typeface="Open Sans"/>
              </a:rPr>
              <a:t>мастер-классы по актерскому мастерству.</a:t>
            </a:r>
            <a:endParaRPr lang="ru-RU" sz="11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6232" y="6328399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26680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638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effectLst/>
                <a:latin typeface="Open Sans"/>
                <a:ea typeface="Open Sans"/>
                <a:cs typeface="Open Sans"/>
              </a:rPr>
              <a:t>Кафедра театрального искусства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effectLst/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 smtClean="0">
                <a:effectLst/>
                <a:latin typeface="Open Sans"/>
                <a:ea typeface="Open Sans"/>
                <a:cs typeface="Open Sans"/>
              </a:rPr>
              <a:t>Подано – 1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Лаврова Мария Кирилловна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, 1965, Лауреат Государственной премии в области литературы и искусства(2000),имеет почетное звание “Заслуженный артист РФ” (2003), медаль Пушкина(2009), Лауреат специального приза Высшей театральной премии Санкт-Петербурга «Золотой Софит» за роль Маши в составе ансамбля исполнительниц спектакля «Три сестры» (2017), Лауреат премии </a:t>
            </a:r>
            <a:r>
              <a:rPr lang="ru-RU" sz="1700" dirty="0" smtClean="0">
                <a:latin typeface="Open Sans"/>
                <a:ea typeface="Open Sans"/>
                <a:cs typeface="Open Sans"/>
              </a:rPr>
              <a:t>Правительства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Санкт-Петербурга за выдающиеся достижения в области высшего образования и среднего профессионального образования(2019),  орден Дружбы(2019), артист Российского государственного академического  Большого  драматического театра имени  Г. А. Товстоногова, доцент кафедры театрального искусства по совместительству.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Играла в спектаклях: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«Вишневый сад» А. Чехова (Аня), «Последние» М. Горького (Вера), «Мещанин во дворянстве» Ж.-Б. Мольера (Наложница), «Антигона» Ж.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Ануя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(Антигона), «Солнечная ночь» Н. Думбадзе (Лия), «Прихоти Марианны» А. де Мюссе (Маска), «Аркадия» Т.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Стоппарда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(Ханна Джарвис), «Лес» А. Островского (Улита), «Перед заходом солнца» Г.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Гауптмана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(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Беттина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), «Баллада о невеселом кабачке» Э.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Олби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(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Амелия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Эванс), «Двенадцатая ночь, или Как пожелаете» У. Шекспира (Виола), «Дом, где  разбиваются  сердца» Б. Шоу (Миссис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Хэшебай</a:t>
            </a:r>
            <a:r>
              <a:rPr lang="ru-RU" sz="1700" dirty="0">
                <a:latin typeface="Open Sans"/>
                <a:ea typeface="Open Sans"/>
                <a:cs typeface="Open Sans"/>
              </a:rPr>
              <a:t>), «Копенгаген» М.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Фрейна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(Маргрет Бор), «Кто боится Вирджинии Вульф?» Э.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Олби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(Марта), «Васса Железнова» М. Горького (Анна),  «Блажь!» А. Островского, П. Невежина (Прасковья Антоновна).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Фильмография: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«Три процента риска» (1986), «Красная стрела» (1986), «Хлеб — имя существительное» (1988), «Менты. Улицы разбитых фонарей» (2003), «Чужое дежурство» (2004), «Жизнь и смерть Леньки Пантелеева» (2005), «Агитбригада «Бей врага» (2007), «Катерина» (2007), «Еще не вечер» (2009), «Дядюшкин сон» (фильм-спектакль, 2011), «Я подарю тебе любовь» (2013), «Погоня за прошлым» (2015).</a:t>
            </a:r>
            <a:endParaRPr lang="ru-RU" sz="1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14792" y="6384633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759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187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Кафедра теории и организации физической культуры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Профессор (неполная занятость – 0,5)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Комиссарова Елена Николаевна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, 1959​, доктор биологических наук (2003), профессор (2012), </a:t>
            </a:r>
            <a:r>
              <a:rPr lang="ru-RU" sz="1700" dirty="0" smtClean="0">
                <a:latin typeface="Open Sans"/>
                <a:ea typeface="Open Sans"/>
                <a:cs typeface="Open Sans"/>
              </a:rPr>
              <a:t>Лауреат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Всероссийского конкурса (Фонд развития отечественного образования) за лучшую научную книгу (2017),  профессор кафедры анатомии человека Санкт-Петербургского государственного педиатрического медицинского университета, профессор кафедры теории и организации физической культуры по совместительству.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1000"/>
              </a:lnSpc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: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ru-RU" sz="1700" dirty="0">
                <a:latin typeface="Open Sans"/>
                <a:ea typeface="Open Sans"/>
                <a:cs typeface="Open Sans"/>
              </a:rPr>
              <a:t>Конструирование физкультурно-оздоровительных занятий для юношей с учетом показателей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соматотипа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и состава тела, (2018), [статья]</a:t>
            </a:r>
            <a:br>
              <a:rPr lang="ru-RU" sz="1700" dirty="0">
                <a:latin typeface="Open Sans"/>
                <a:ea typeface="Open Sans"/>
                <a:cs typeface="Open Sans"/>
              </a:rPr>
            </a:br>
            <a:r>
              <a:rPr lang="ru-RU" sz="1700" dirty="0">
                <a:latin typeface="Open Sans"/>
                <a:ea typeface="Open Sans"/>
                <a:cs typeface="Open Sans"/>
              </a:rPr>
              <a:t>Конституциональная морфология в практике физической культуры детей, подростков и юношей, (2019), [учебное пособие]​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sz="1700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sz="1700" b="1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4268114"/>
              </p:ext>
            </p:extLst>
          </p:nvPr>
        </p:nvGraphicFramePr>
        <p:xfrm>
          <a:off x="525209" y="4965192"/>
          <a:ext cx="8362759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1589">
                  <a:extLst>
                    <a:ext uri="{9D8B030D-6E8A-4147-A177-3AD203B41FA5}">
                      <a16:colId xmlns:a16="http://schemas.microsoft.com/office/drawing/2014/main" val="1726586833"/>
                    </a:ext>
                  </a:extLst>
                </a:gridCol>
                <a:gridCol w="1878591">
                  <a:extLst>
                    <a:ext uri="{9D8B030D-6E8A-4147-A177-3AD203B41FA5}">
                      <a16:colId xmlns:a16="http://schemas.microsoft.com/office/drawing/2014/main" val="604769856"/>
                    </a:ext>
                  </a:extLst>
                </a:gridCol>
                <a:gridCol w="2084630">
                  <a:extLst>
                    <a:ext uri="{9D8B030D-6E8A-4147-A177-3AD203B41FA5}">
                      <a16:colId xmlns:a16="http://schemas.microsoft.com/office/drawing/2014/main" val="621861027"/>
                    </a:ext>
                  </a:extLst>
                </a:gridCol>
                <a:gridCol w="2217949">
                  <a:extLst>
                    <a:ext uri="{9D8B030D-6E8A-4147-A177-3AD203B41FA5}">
                      <a16:colId xmlns:a16="http://schemas.microsoft.com/office/drawing/2014/main" val="240400039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128634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21064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43490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48333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9354476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4447591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110736" y="6488668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142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5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физического воспитания и спортивно-массовой работы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Open Sans"/>
                <a:ea typeface="Open Sans"/>
                <a:cs typeface="Open Sans"/>
              </a:rPr>
              <a:t>Фарбей</a:t>
            </a:r>
            <a:r>
              <a:rPr lang="ru-RU" b="1" dirty="0">
                <a:latin typeface="Open Sans"/>
                <a:ea typeface="Open Sans"/>
                <a:cs typeface="Open Sans"/>
              </a:rPr>
              <a:t> Валерий Владимирович,</a:t>
            </a:r>
            <a:r>
              <a:rPr lang="ru-RU" dirty="0">
                <a:latin typeface="Open Sans"/>
                <a:ea typeface="Open Sans"/>
                <a:cs typeface="Open Sans"/>
              </a:rPr>
              <a:t> 1939, кандидат педагогических наук (1981), профессор (2006), 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Почетный </a:t>
            </a:r>
            <a:r>
              <a:rPr lang="ru-RU" dirty="0">
                <a:latin typeface="Open Sans"/>
                <a:ea typeface="Open Sans"/>
                <a:cs typeface="Open Sans"/>
              </a:rPr>
              <a:t>работник высшего образования РФ, 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Заслуженный </a:t>
            </a:r>
            <a:r>
              <a:rPr lang="ru-RU" dirty="0">
                <a:latin typeface="Open Sans"/>
                <a:ea typeface="Open Sans"/>
                <a:cs typeface="Open Sans"/>
              </a:rPr>
              <a:t>работник физической культуры РФ, профессор кафедры физического воспитания и спортивно-массовой работы.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Современные взгляды на биатлон будущего, (2018), [статья]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>
                <a:latin typeface="Open Sans"/>
                <a:ea typeface="Open Sans"/>
                <a:cs typeface="Open Sans"/>
              </a:rPr>
              <a:t>Технология выбора лыж и смазки в зависимости от погодных условий, (2018), [статья]​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3 аспиранта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85988"/>
              </p:ext>
            </p:extLst>
          </p:nvPr>
        </p:nvGraphicFramePr>
        <p:xfrm>
          <a:off x="516064" y="4559261"/>
          <a:ext cx="8810815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98473">
                  <a:extLst>
                    <a:ext uri="{9D8B030D-6E8A-4147-A177-3AD203B41FA5}">
                      <a16:colId xmlns:a16="http://schemas.microsoft.com/office/drawing/2014/main" val="86296294"/>
                    </a:ext>
                  </a:extLst>
                </a:gridCol>
                <a:gridCol w="1979242">
                  <a:extLst>
                    <a:ext uri="{9D8B030D-6E8A-4147-A177-3AD203B41FA5}">
                      <a16:colId xmlns:a16="http://schemas.microsoft.com/office/drawing/2014/main" val="16951648"/>
                    </a:ext>
                  </a:extLst>
                </a:gridCol>
                <a:gridCol w="2196319">
                  <a:extLst>
                    <a:ext uri="{9D8B030D-6E8A-4147-A177-3AD203B41FA5}">
                      <a16:colId xmlns:a16="http://schemas.microsoft.com/office/drawing/2014/main" val="1428184383"/>
                    </a:ext>
                  </a:extLst>
                </a:gridCol>
                <a:gridCol w="2336781">
                  <a:extLst>
                    <a:ext uri="{9D8B030D-6E8A-4147-A177-3AD203B41FA5}">
                      <a16:colId xmlns:a16="http://schemas.microsoft.com/office/drawing/2014/main" val="2734558581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684255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718925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14153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872720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06703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0567618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47439" y="6452069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55;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54928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892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отраслевой экономики и финансов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err="1">
                <a:latin typeface="Open Sans"/>
                <a:ea typeface="Open Sans"/>
                <a:cs typeface="Open Sans"/>
              </a:rPr>
              <a:t>Темнова</a:t>
            </a:r>
            <a:r>
              <a:rPr lang="ru-RU" b="1" dirty="0">
                <a:latin typeface="Open Sans"/>
                <a:ea typeface="Open Sans"/>
                <a:cs typeface="Open Sans"/>
              </a:rPr>
              <a:t> Наталия Константиновна</a:t>
            </a:r>
            <a:r>
              <a:rPr lang="ru-RU" dirty="0">
                <a:latin typeface="Open Sans"/>
                <a:ea typeface="Open Sans"/>
                <a:cs typeface="Open Sans"/>
              </a:rPr>
              <a:t>, 1956​, доктор экономических наук (2009), профессор (2018), профессор Санкт-Петербургского государственного университета промышленных технологий и дизайна, 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профессор кафедры отраслевой экономики и финансов по совместительству.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r>
              <a:rPr lang="ru-RU" b="1" dirty="0">
                <a:latin typeface="Open Sans"/>
                <a:ea typeface="Open Sans"/>
                <a:cs typeface="Open Sans"/>
              </a:rPr>
              <a:t> 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Кластеры Санкт-Петербурга как точки роста региональной экономики, 2017, [статья]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>
                <a:latin typeface="Open Sans"/>
                <a:ea typeface="Open Sans"/>
                <a:cs typeface="Open Sans"/>
              </a:rPr>
              <a:t>Бизнес-модель и стратегические решения лидеров рынка цифровых услуг, 2019, [статья]​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12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527670"/>
              </p:ext>
            </p:extLst>
          </p:nvPr>
        </p:nvGraphicFramePr>
        <p:xfrm>
          <a:off x="525209" y="4892686"/>
          <a:ext cx="8701088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849">
                  <a:extLst>
                    <a:ext uri="{9D8B030D-6E8A-4147-A177-3AD203B41FA5}">
                      <a16:colId xmlns:a16="http://schemas.microsoft.com/office/drawing/2014/main" val="1364946359"/>
                    </a:ext>
                  </a:extLst>
                </a:gridCol>
                <a:gridCol w="1954592">
                  <a:extLst>
                    <a:ext uri="{9D8B030D-6E8A-4147-A177-3AD203B41FA5}">
                      <a16:colId xmlns:a16="http://schemas.microsoft.com/office/drawing/2014/main" val="1989133626"/>
                    </a:ext>
                  </a:extLst>
                </a:gridCol>
                <a:gridCol w="2168967">
                  <a:extLst>
                    <a:ext uri="{9D8B030D-6E8A-4147-A177-3AD203B41FA5}">
                      <a16:colId xmlns:a16="http://schemas.microsoft.com/office/drawing/2014/main" val="226451820"/>
                    </a:ext>
                  </a:extLst>
                </a:gridCol>
                <a:gridCol w="2307680">
                  <a:extLst>
                    <a:ext uri="{9D8B030D-6E8A-4147-A177-3AD203B41FA5}">
                      <a16:colId xmlns:a16="http://schemas.microsoft.com/office/drawing/2014/main" val="386700760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983782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275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15942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163992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39866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1924248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48462775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26297" y="6416162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036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5452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отраслевой экономики и финансов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ru-RU" b="1" dirty="0">
                <a:latin typeface="Open Sans"/>
                <a:ea typeface="Open Sans"/>
                <a:cs typeface="Open Sans"/>
              </a:rPr>
              <a:t>Коваленко Борис Борисович</a:t>
            </a:r>
            <a:r>
              <a:rPr lang="ru-RU" dirty="0">
                <a:latin typeface="Open Sans"/>
                <a:ea typeface="Open Sans"/>
                <a:cs typeface="Open Sans"/>
              </a:rPr>
              <a:t>, 1958​, доктор экономических наук (2005), профессор (2009), 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ООО </a:t>
            </a:r>
            <a:r>
              <a:rPr lang="ru-RU" dirty="0">
                <a:latin typeface="Open Sans"/>
                <a:ea typeface="Open Sans"/>
                <a:cs typeface="Open Sans"/>
              </a:rPr>
              <a:t>"бренд макс" консультант по </a:t>
            </a:r>
            <a:r>
              <a:rPr lang="ru-RU" dirty="0" err="1" smtClean="0">
                <a:latin typeface="Open Sans"/>
                <a:ea typeface="Open Sans"/>
                <a:cs typeface="Open Sans"/>
              </a:rPr>
              <a:t>маркентингу</a:t>
            </a:r>
            <a:r>
              <a:rPr lang="ru-RU" dirty="0" smtClean="0">
                <a:latin typeface="Open Sans"/>
                <a:ea typeface="Open Sans"/>
                <a:cs typeface="Open Sans"/>
              </a:rPr>
              <a:t>, профессор </a:t>
            </a:r>
            <a:r>
              <a:rPr lang="ru-RU" dirty="0">
                <a:latin typeface="Open Sans"/>
                <a:ea typeface="Open Sans"/>
                <a:cs typeface="Open Sans"/>
              </a:rPr>
              <a:t>кафедры отраслевой экономики и финансов по совместительству.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: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Факторы интеграции Евразийского Экономического Союза: цифровые технологии, </a:t>
            </a:r>
            <a:r>
              <a:rPr lang="ru-RU" dirty="0" err="1">
                <a:latin typeface="Open Sans"/>
                <a:ea typeface="Open Sans"/>
                <a:cs typeface="Open Sans"/>
              </a:rPr>
              <a:t>гиперконкуренция</a:t>
            </a:r>
            <a:r>
              <a:rPr lang="ru-RU" dirty="0">
                <a:latin typeface="Open Sans"/>
                <a:ea typeface="Open Sans"/>
                <a:cs typeface="Open Sans"/>
              </a:rPr>
              <a:t> и государственная поддержка, (2017), [статья]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>
                <a:latin typeface="Open Sans"/>
                <a:ea typeface="Open Sans"/>
                <a:cs typeface="Open Sans"/>
              </a:rPr>
              <a:t>Инновационная экономика и технологическое предпринимательство, (2019), [Учебное пособие для студента]​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на платформе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«Открытое образование РФ». URL : https://openedu.ru: </a:t>
            </a:r>
            <a:r>
              <a:rPr lang="ru-RU" dirty="0">
                <a:latin typeface="Open Sans"/>
                <a:ea typeface="Open Sans"/>
                <a:cs typeface="Open Sans"/>
              </a:rPr>
              <a:t>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Онлайн-курс «Основы менеджмента».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Онлайн-курс «Инновационная экономика и технологическое предпринимательство».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7281630"/>
              </p:ext>
            </p:extLst>
          </p:nvPr>
        </p:nvGraphicFramePr>
        <p:xfrm>
          <a:off x="525208" y="5005194"/>
          <a:ext cx="9934575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1628">
                  <a:extLst>
                    <a:ext uri="{9D8B030D-6E8A-4147-A177-3AD203B41FA5}">
                      <a16:colId xmlns:a16="http://schemas.microsoft.com/office/drawing/2014/main" val="1512847214"/>
                    </a:ext>
                  </a:extLst>
                </a:gridCol>
                <a:gridCol w="2231680">
                  <a:extLst>
                    <a:ext uri="{9D8B030D-6E8A-4147-A177-3AD203B41FA5}">
                      <a16:colId xmlns:a16="http://schemas.microsoft.com/office/drawing/2014/main" val="3349483396"/>
                    </a:ext>
                  </a:extLst>
                </a:gridCol>
                <a:gridCol w="2476445">
                  <a:extLst>
                    <a:ext uri="{9D8B030D-6E8A-4147-A177-3AD203B41FA5}">
                      <a16:colId xmlns:a16="http://schemas.microsoft.com/office/drawing/2014/main" val="3318568916"/>
                    </a:ext>
                  </a:extLst>
                </a:gridCol>
                <a:gridCol w="2634822">
                  <a:extLst>
                    <a:ext uri="{9D8B030D-6E8A-4147-A177-3AD203B41FA5}">
                      <a16:colId xmlns:a16="http://schemas.microsoft.com/office/drawing/2014/main" val="56887216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069965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396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794786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77994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963946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91893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8035513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207540" y="6488668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54;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6549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790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Кафедра отраслевой экономики и финансов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Профессор (неполная занятость – 0,5)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 err="1">
                <a:latin typeface="Open Sans"/>
                <a:ea typeface="Open Sans"/>
                <a:cs typeface="Open Sans"/>
              </a:rPr>
              <a:t>Конюховский</a:t>
            </a:r>
            <a:r>
              <a:rPr lang="ru-RU" sz="1700" b="1" dirty="0">
                <a:latin typeface="Open Sans"/>
                <a:ea typeface="Open Sans"/>
                <a:cs typeface="Open Sans"/>
              </a:rPr>
              <a:t> Павел Владимирович,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1963​, доктор экономических наук (2003), профессор (2008), профессор кафедры отраслевой экономики и финансов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sz="1700" dirty="0" err="1">
                <a:latin typeface="Open Sans"/>
                <a:ea typeface="Open Sans"/>
                <a:cs typeface="Open Sans"/>
              </a:rPr>
              <a:t>Application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of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Game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Theory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in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Analysis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of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Economic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and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Political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Interaction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at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International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level</a:t>
            </a:r>
            <a:r>
              <a:rPr lang="ru-RU" sz="1700" dirty="0">
                <a:latin typeface="Open Sans"/>
                <a:ea typeface="Open Sans"/>
                <a:cs typeface="Open Sans"/>
              </a:rPr>
              <a:t>, (2017</a:t>
            </a:r>
            <a:r>
              <a:rPr lang="ru-RU" sz="1700" dirty="0" smtClean="0">
                <a:latin typeface="Open Sans"/>
                <a:ea typeface="Open Sans"/>
                <a:cs typeface="Open Sans"/>
              </a:rPr>
              <a:t>) [</a:t>
            </a:r>
            <a:r>
              <a:rPr lang="ru-RU" sz="1700" dirty="0">
                <a:latin typeface="Open Sans"/>
                <a:ea typeface="Open Sans"/>
                <a:cs typeface="Open Sans"/>
              </a:rPr>
              <a:t>статья]</a:t>
            </a:r>
            <a:br>
              <a:rPr lang="ru-RU" sz="1700" dirty="0">
                <a:latin typeface="Open Sans"/>
                <a:ea typeface="Open Sans"/>
                <a:cs typeface="Open Sans"/>
              </a:rPr>
            </a:br>
            <a:r>
              <a:rPr lang="ru-RU" sz="1700" dirty="0">
                <a:latin typeface="Open Sans"/>
                <a:ea typeface="Open Sans"/>
                <a:cs typeface="Open Sans"/>
              </a:rPr>
              <a:t>Прошлые авансы и настоящие долги: взгляд тридцать лет спустя (к 30-летию публикации статьи Н.П. Шмелева</a:t>
            </a:r>
            <a:r>
              <a:rPr lang="ru-RU" sz="1700" dirty="0" smtClean="0">
                <a:latin typeface="Open Sans"/>
                <a:ea typeface="Open Sans"/>
                <a:cs typeface="Open Sans"/>
              </a:rPr>
              <a:t>),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(2018), [статья]​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sz="1700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):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sz="1700" dirty="0">
                <a:latin typeface="Open Sans"/>
                <a:ea typeface="Open Sans"/>
                <a:cs typeface="Open Sans"/>
              </a:rPr>
              <a:t>Социально-экономическая статистика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sz="1700" dirty="0">
                <a:latin typeface="Open Sans"/>
                <a:ea typeface="Open Sans"/>
                <a:cs typeface="Open Sans"/>
              </a:rPr>
              <a:t>Эконометрика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ru-RU" sz="1700" b="1" dirty="0" smtClean="0">
                <a:latin typeface="Open Sans SemiBold"/>
                <a:ea typeface="Open Sans SemiBold"/>
                <a:cs typeface="Open Sans SemiBold"/>
              </a:rPr>
              <a:t>       Заявки 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на выполнение НИР за 2014-2019: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​нет</a:t>
            </a: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282678"/>
              </p:ext>
            </p:extLst>
          </p:nvPr>
        </p:nvGraphicFramePr>
        <p:xfrm>
          <a:off x="479489" y="4790029"/>
          <a:ext cx="8280463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121">
                  <a:extLst>
                    <a:ext uri="{9D8B030D-6E8A-4147-A177-3AD203B41FA5}">
                      <a16:colId xmlns:a16="http://schemas.microsoft.com/office/drawing/2014/main" val="1141334257"/>
                    </a:ext>
                  </a:extLst>
                </a:gridCol>
                <a:gridCol w="1860104">
                  <a:extLst>
                    <a:ext uri="{9D8B030D-6E8A-4147-A177-3AD203B41FA5}">
                      <a16:colId xmlns:a16="http://schemas.microsoft.com/office/drawing/2014/main" val="2948826596"/>
                    </a:ext>
                  </a:extLst>
                </a:gridCol>
                <a:gridCol w="2064115">
                  <a:extLst>
                    <a:ext uri="{9D8B030D-6E8A-4147-A177-3AD203B41FA5}">
                      <a16:colId xmlns:a16="http://schemas.microsoft.com/office/drawing/2014/main" val="3009659159"/>
                    </a:ext>
                  </a:extLst>
                </a:gridCol>
                <a:gridCol w="2196123">
                  <a:extLst>
                    <a:ext uri="{9D8B030D-6E8A-4147-A177-3AD203B41FA5}">
                      <a16:colId xmlns:a16="http://schemas.microsoft.com/office/drawing/2014/main" val="407273606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094388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401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205536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944506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2282198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8495558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0486401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759952" y="6313505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54; "против"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41132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59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экономической теории и экономического образования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2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Цыганкова Инга Владимировна</a:t>
            </a:r>
            <a:r>
              <a:rPr lang="ru-RU" dirty="0">
                <a:latin typeface="Open Sans"/>
                <a:ea typeface="Open Sans"/>
                <a:cs typeface="Open Sans"/>
              </a:rPr>
              <a:t>, 1974​, доктор экономических наук (2009)​, профессор (2013), профессор кафедры экономики труда Санкт-Петербургского государственного экономического университета, профессор кафедры экономической теории и экономического образования по совместительству.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: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Нестандартная занятость как форма использования рабочего времени, (2019), [монография]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>
                <a:latin typeface="Open Sans"/>
                <a:ea typeface="Open Sans"/>
                <a:cs typeface="Open Sans"/>
              </a:rPr>
              <a:t>Трудовые ресурсы молодежи на рынке труда России и Франции, (2019), [статья] (ВАК)​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: </a:t>
            </a:r>
            <a:r>
              <a:rPr lang="ru-RU" dirty="0">
                <a:latin typeface="Open Sans"/>
                <a:ea typeface="Open Sans"/>
                <a:cs typeface="Open Sans"/>
              </a:rPr>
              <a:t>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926018"/>
              </p:ext>
            </p:extLst>
          </p:nvPr>
        </p:nvGraphicFramePr>
        <p:xfrm>
          <a:off x="552639" y="4559261"/>
          <a:ext cx="8691945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7463">
                  <a:extLst>
                    <a:ext uri="{9D8B030D-6E8A-4147-A177-3AD203B41FA5}">
                      <a16:colId xmlns:a16="http://schemas.microsoft.com/office/drawing/2014/main" val="1998039140"/>
                    </a:ext>
                  </a:extLst>
                </a:gridCol>
                <a:gridCol w="1952539">
                  <a:extLst>
                    <a:ext uri="{9D8B030D-6E8A-4147-A177-3AD203B41FA5}">
                      <a16:colId xmlns:a16="http://schemas.microsoft.com/office/drawing/2014/main" val="2485733215"/>
                    </a:ext>
                  </a:extLst>
                </a:gridCol>
                <a:gridCol w="2166688">
                  <a:extLst>
                    <a:ext uri="{9D8B030D-6E8A-4147-A177-3AD203B41FA5}">
                      <a16:colId xmlns:a16="http://schemas.microsoft.com/office/drawing/2014/main" val="2227355617"/>
                    </a:ext>
                  </a:extLst>
                </a:gridCol>
                <a:gridCol w="2305255">
                  <a:extLst>
                    <a:ext uri="{9D8B030D-6E8A-4147-A177-3AD203B41FA5}">
                      <a16:colId xmlns:a16="http://schemas.microsoft.com/office/drawing/2014/main" val="348155063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553769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57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6565981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447757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31864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295184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206117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9151" y="6488668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51; "против" 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35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30143"/>
            <a:ext cx="12192000" cy="5099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экономической теории и экономического образования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2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</a:pPr>
            <a:r>
              <a:rPr lang="ru-RU" b="1" dirty="0" err="1" smtClean="0">
                <a:latin typeface="Open Sans"/>
                <a:ea typeface="Open Sans"/>
                <a:cs typeface="Open Sans"/>
              </a:rPr>
              <a:t>Базуева</a:t>
            </a:r>
            <a:r>
              <a:rPr lang="ru-RU" b="1" dirty="0" smtClean="0">
                <a:latin typeface="Open Sans"/>
                <a:ea typeface="Open Sans"/>
                <a:cs typeface="Open Sans"/>
              </a:rPr>
              <a:t> </a:t>
            </a:r>
            <a:r>
              <a:rPr lang="ru-RU" b="1" dirty="0">
                <a:latin typeface="Open Sans"/>
                <a:ea typeface="Open Sans"/>
                <a:cs typeface="Open Sans"/>
              </a:rPr>
              <a:t>Елена Валерьевна</a:t>
            </a:r>
            <a:r>
              <a:rPr lang="ru-RU" dirty="0">
                <a:latin typeface="Open Sans"/>
                <a:ea typeface="Open Sans"/>
                <a:cs typeface="Open Sans"/>
              </a:rPr>
              <a:t>, 1976​, доктор экономических наук (2015), доцент (2006), профессор кафедры мировой и региональной экономики, экономической теории Пермского государственного научно-исследовательского университета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: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</a:pPr>
            <a:r>
              <a:rPr lang="ru-RU" dirty="0">
                <a:latin typeface="Open Sans"/>
                <a:ea typeface="Open Sans"/>
                <a:cs typeface="Open Sans"/>
              </a:rPr>
              <a:t>Социальный цикл как результат трансформации производственной структуры социально-экономической системы, (2018), [статья], (РИНЦ)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 err="1">
                <a:latin typeface="Open Sans"/>
                <a:ea typeface="Open Sans"/>
                <a:cs typeface="Open Sans"/>
              </a:rPr>
              <a:t>Substantiating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Efficiency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Criteria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for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Cluster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Spatial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Development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of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Territory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Based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on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Hermeneutics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of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Category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of</a:t>
            </a:r>
            <a:r>
              <a:rPr lang="ru-RU" dirty="0">
                <a:latin typeface="Open Sans"/>
                <a:ea typeface="Open Sans"/>
                <a:cs typeface="Open Sans"/>
              </a:rPr>
              <a:t> “</a:t>
            </a:r>
            <a:r>
              <a:rPr lang="ru-RU" dirty="0" err="1">
                <a:latin typeface="Open Sans"/>
                <a:ea typeface="Open Sans"/>
                <a:cs typeface="Open Sans"/>
              </a:rPr>
              <a:t>Efficiency</a:t>
            </a:r>
            <a:r>
              <a:rPr lang="ru-RU" dirty="0">
                <a:latin typeface="Open Sans"/>
                <a:ea typeface="Open Sans"/>
                <a:cs typeface="Open Sans"/>
              </a:rPr>
              <a:t>”, (2017), [статья], (WOS)​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руководство: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ru-RU" b="1" dirty="0" smtClean="0">
                <a:latin typeface="Open Sans SemiBold"/>
                <a:ea typeface="Open Sans SemiBold"/>
                <a:cs typeface="Open Sans SemiBold"/>
              </a:rPr>
              <a:t>       Заявки 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363092"/>
              </p:ext>
            </p:extLst>
          </p:nvPr>
        </p:nvGraphicFramePr>
        <p:xfrm>
          <a:off x="525207" y="4877178"/>
          <a:ext cx="8701088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9849">
                  <a:extLst>
                    <a:ext uri="{9D8B030D-6E8A-4147-A177-3AD203B41FA5}">
                      <a16:colId xmlns:a16="http://schemas.microsoft.com/office/drawing/2014/main" val="2321309765"/>
                    </a:ext>
                  </a:extLst>
                </a:gridCol>
                <a:gridCol w="1954592">
                  <a:extLst>
                    <a:ext uri="{9D8B030D-6E8A-4147-A177-3AD203B41FA5}">
                      <a16:colId xmlns:a16="http://schemas.microsoft.com/office/drawing/2014/main" val="1971991951"/>
                    </a:ext>
                  </a:extLst>
                </a:gridCol>
                <a:gridCol w="2168967">
                  <a:extLst>
                    <a:ext uri="{9D8B030D-6E8A-4147-A177-3AD203B41FA5}">
                      <a16:colId xmlns:a16="http://schemas.microsoft.com/office/drawing/2014/main" val="979401817"/>
                    </a:ext>
                  </a:extLst>
                </a:gridCol>
                <a:gridCol w="2307680">
                  <a:extLst>
                    <a:ext uri="{9D8B030D-6E8A-4147-A177-3AD203B41FA5}">
                      <a16:colId xmlns:a16="http://schemas.microsoft.com/office/drawing/2014/main" val="2125914415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Публикаций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Цитирований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Индекс </a:t>
                      </a:r>
                      <a:r>
                        <a:rPr lang="ru-RU" sz="1600" dirty="0" err="1">
                          <a:effectLst/>
                        </a:rPr>
                        <a:t>Хирша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563628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256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321436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40170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8624935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248065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6413062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9226295" y="6488668"/>
            <a:ext cx="2131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11; "против" 45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40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Кафедра гуманитарного образования Выборгского филиала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Профессор (неполная занятость – 0,5)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Подано – 1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Тропов Игорь Анатольевич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, 1970​, доктор исторических наук (2013)​, доцент (2004), профессор кафедры истории Санкт-Петербургского Горного университета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,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 профессор кафедры гуманитарного образования Выборгского филиала по совместительству.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Основные работы по профилю кафедры: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Измерить революцию: современная отечественная историография и потенциал исторической      компаративистики (к постановке проблемы), (2017), [материалы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междунар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. науч. </a:t>
            </a:r>
            <a:r>
              <a:rPr kumimoji="0" lang="ru-RU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конф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.]</a:t>
            </a:r>
            <a:b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</a:br>
            <a:r>
              <a:rPr kumimoji="0" lang="ru-RU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      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Временное правительство: между реформами и революцией 1917 г.,(2019),[монография]​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Электронные курсы в ЦДПО (</a:t>
            </a:r>
            <a:r>
              <a:rPr kumimoji="0" lang="ru-RU" altLang="zh-CN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Moodle</a:t>
            </a: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):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Новая и новейшая история России​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Научное руководство: </a:t>
            </a: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нет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 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​нет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kumimoji="0" lang="ru-RU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Open Sans"/>
                <a:cs typeface="Open Sans"/>
              </a:rPr>
              <a:t> 1 заявка(РФФИ)​</a:t>
            </a:r>
            <a:endParaRPr kumimoji="0" lang="ru-RU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354673"/>
              </p:ext>
            </p:extLst>
          </p:nvPr>
        </p:nvGraphicFramePr>
        <p:xfrm>
          <a:off x="507206" y="4247317"/>
          <a:ext cx="8777471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9775">
                  <a:extLst>
                    <a:ext uri="{9D8B030D-6E8A-4147-A177-3AD203B41FA5}">
                      <a16:colId xmlns:a16="http://schemas.microsoft.com/office/drawing/2014/main" val="1748854393"/>
                    </a:ext>
                  </a:extLst>
                </a:gridCol>
                <a:gridCol w="1971751">
                  <a:extLst>
                    <a:ext uri="{9D8B030D-6E8A-4147-A177-3AD203B41FA5}">
                      <a16:colId xmlns:a16="http://schemas.microsoft.com/office/drawing/2014/main" val="1157842818"/>
                    </a:ext>
                  </a:extLst>
                </a:gridCol>
                <a:gridCol w="2188009">
                  <a:extLst>
                    <a:ext uri="{9D8B030D-6E8A-4147-A177-3AD203B41FA5}">
                      <a16:colId xmlns:a16="http://schemas.microsoft.com/office/drawing/2014/main" val="630043702"/>
                    </a:ext>
                  </a:extLst>
                </a:gridCol>
                <a:gridCol w="2327936">
                  <a:extLst>
                    <a:ext uri="{9D8B030D-6E8A-4147-A177-3AD203B41FA5}">
                      <a16:colId xmlns:a16="http://schemas.microsoft.com/office/drawing/2014/main" val="1186948476"/>
                    </a:ext>
                  </a:extLst>
                </a:gridCol>
              </a:tblGrid>
              <a:tr h="26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Публикаций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90694312"/>
                  </a:ext>
                </a:extLst>
              </a:tr>
              <a:tr h="26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РИНЦ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212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48121728"/>
                  </a:ext>
                </a:extLst>
              </a:tr>
              <a:tr h="26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РИНЦ Ядро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45707646"/>
                  </a:ext>
                </a:extLst>
              </a:tr>
              <a:tr h="26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57592597"/>
                  </a:ext>
                </a:extLst>
              </a:tr>
              <a:tr h="48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Web of Science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 </a:t>
                      </a:r>
                      <a:r>
                        <a:rPr lang="ru-RU" sz="1200" dirty="0" err="1">
                          <a:effectLst/>
                        </a:rPr>
                        <a:t>аффилиацией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50780806"/>
                  </a:ext>
                </a:extLst>
              </a:tr>
              <a:tr h="2691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Web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of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Science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3933847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70176" y="614012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Результаты голосования: "</a:t>
            </a:r>
            <a:r>
              <a:rPr lang="ru-RU" dirty="0"/>
              <a:t>за"56, "против" </a:t>
            </a:r>
            <a:r>
              <a:rPr lang="ru-RU" dirty="0" smtClean="0"/>
              <a:t>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9823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431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ЮНЕСКО «Образование в поликультурном обществе»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0,12)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Солдатов Александр Васильевич</a:t>
            </a:r>
            <a:r>
              <a:rPr lang="ru-RU" dirty="0">
                <a:latin typeface="Open Sans"/>
                <a:ea typeface="Open Sans"/>
                <a:cs typeface="Open Sans"/>
              </a:rPr>
              <a:t>, 1947​, доктор философских наук (1991), профессор (1992), заслуженный деятель науки РФ, профессор кафедры ЮНЕСКО «Образование в поликультурном обществе»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Структура мироздания в художественной и научной картинах мира</a:t>
            </a:r>
            <a:r>
              <a:rPr lang="en-US" dirty="0">
                <a:latin typeface="Open Sans"/>
                <a:ea typeface="Open Sans"/>
                <a:cs typeface="Open Sans"/>
              </a:rPr>
              <a:t>, (2014), [</a:t>
            </a:r>
            <a:r>
              <a:rPr lang="ru-RU" dirty="0">
                <a:latin typeface="Open Sans"/>
                <a:ea typeface="Open Sans"/>
                <a:cs typeface="Open Sans"/>
              </a:rPr>
              <a:t>статья</a:t>
            </a:r>
            <a:r>
              <a:rPr lang="en-US" dirty="0">
                <a:latin typeface="Open Sans"/>
                <a:ea typeface="Open Sans"/>
                <a:cs typeface="Open Sans"/>
              </a:rPr>
              <a:t>], (</a:t>
            </a:r>
            <a:r>
              <a:rPr lang="ru-RU" dirty="0">
                <a:latin typeface="Open Sans"/>
                <a:ea typeface="Open Sans"/>
                <a:cs typeface="Open Sans"/>
              </a:rPr>
              <a:t>ВАК</a:t>
            </a:r>
            <a:r>
              <a:rPr lang="en-US" dirty="0">
                <a:latin typeface="Open Sans"/>
                <a:ea typeface="Open Sans"/>
                <a:cs typeface="Open Sans"/>
              </a:rPr>
              <a:t>)</a:t>
            </a:r>
            <a:br>
              <a:rPr lang="en-US" dirty="0">
                <a:latin typeface="Open Sans"/>
                <a:ea typeface="Open Sans"/>
                <a:cs typeface="Open Sans"/>
              </a:rPr>
            </a:br>
            <a:r>
              <a:rPr lang="en-US" dirty="0">
                <a:latin typeface="Open Sans"/>
                <a:ea typeface="Open Sans"/>
                <a:cs typeface="Open Sans"/>
              </a:rPr>
              <a:t>Christian Theology, Extraterrestrial Intelligence and a Hypothesis of Multiple Incarnations. </a:t>
            </a:r>
            <a:r>
              <a:rPr lang="ru-RU" dirty="0">
                <a:latin typeface="Open Sans"/>
                <a:ea typeface="Open Sans"/>
                <a:cs typeface="Open Sans"/>
              </a:rPr>
              <a:t>(2019), [статья], Scopus​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1723625"/>
              </p:ext>
            </p:extLst>
          </p:nvPr>
        </p:nvGraphicFramePr>
        <p:xfrm>
          <a:off x="506921" y="4431341"/>
          <a:ext cx="8819959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0858">
                  <a:extLst>
                    <a:ext uri="{9D8B030D-6E8A-4147-A177-3AD203B41FA5}">
                      <a16:colId xmlns:a16="http://schemas.microsoft.com/office/drawing/2014/main" val="2954149627"/>
                    </a:ext>
                  </a:extLst>
                </a:gridCol>
                <a:gridCol w="1981296">
                  <a:extLst>
                    <a:ext uri="{9D8B030D-6E8A-4147-A177-3AD203B41FA5}">
                      <a16:colId xmlns:a16="http://schemas.microsoft.com/office/drawing/2014/main" val="1483210346"/>
                    </a:ext>
                  </a:extLst>
                </a:gridCol>
                <a:gridCol w="2198599">
                  <a:extLst>
                    <a:ext uri="{9D8B030D-6E8A-4147-A177-3AD203B41FA5}">
                      <a16:colId xmlns:a16="http://schemas.microsoft.com/office/drawing/2014/main" val="3850388290"/>
                    </a:ext>
                  </a:extLst>
                </a:gridCol>
                <a:gridCol w="2339206">
                  <a:extLst>
                    <a:ext uri="{9D8B030D-6E8A-4147-A177-3AD203B41FA5}">
                      <a16:colId xmlns:a16="http://schemas.microsoft.com/office/drawing/2014/main" val="401162854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517299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990634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3249501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2509733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5521858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3768297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2575" y="6324149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53; "против" 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477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всеобщей истории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 (неполная занятость – 0,1)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Подано – 1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10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Кантор Юлия </a:t>
            </a:r>
            <a:r>
              <a:rPr lang="ru-RU" b="1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Зораховна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1972​, доктор исторических наук (2007), профессор кафедры всеобщей истории.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Невидимый фронт. Музеи России в 1941-1945гг, (2018), [монография]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«пространства памяти» о Великой Отечественной войне в РСФСР в 1941-1945гг.: государственная политика и музейная инициатива. Статья, (2017), [статья]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algn="just" fontAlgn="auto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Военное происхождение «русских» музейных и частных коллекций Финляндии, (2016), [статья]​</a:t>
            </a:r>
            <a:b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fontAlgn="auto">
              <a:spcBef>
                <a:spcPts val="12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Научное руководство в настоящее время: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fontAlgn="auto"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fontAlgn="auto"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Заявки 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0459322"/>
              </p:ext>
            </p:extLst>
          </p:nvPr>
        </p:nvGraphicFramePr>
        <p:xfrm>
          <a:off x="543940" y="4508927"/>
          <a:ext cx="8590917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31725">
                  <a:extLst>
                    <a:ext uri="{9D8B030D-6E8A-4147-A177-3AD203B41FA5}">
                      <a16:colId xmlns:a16="http://schemas.microsoft.com/office/drawing/2014/main" val="1308347692"/>
                    </a:ext>
                  </a:extLst>
                </a:gridCol>
                <a:gridCol w="1908479">
                  <a:extLst>
                    <a:ext uri="{9D8B030D-6E8A-4147-A177-3AD203B41FA5}">
                      <a16:colId xmlns:a16="http://schemas.microsoft.com/office/drawing/2014/main" val="3477939241"/>
                    </a:ext>
                  </a:extLst>
                </a:gridCol>
                <a:gridCol w="2067611">
                  <a:extLst>
                    <a:ext uri="{9D8B030D-6E8A-4147-A177-3AD203B41FA5}">
                      <a16:colId xmlns:a16="http://schemas.microsoft.com/office/drawing/2014/main" val="2345128526"/>
                    </a:ext>
                  </a:extLst>
                </a:gridCol>
                <a:gridCol w="2283102">
                  <a:extLst>
                    <a:ext uri="{9D8B030D-6E8A-4147-A177-3AD203B41FA5}">
                      <a16:colId xmlns:a16="http://schemas.microsoft.com/office/drawing/2014/main" val="77953690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3329504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432240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27956649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4528858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2003437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74996940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01719" y="6417302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55;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8850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12192000" cy="54328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теории права и гражданско-правового образования</a:t>
            </a:r>
            <a:endParaRPr lang="ru-RU" b="1" dirty="0" smtClean="0">
              <a:latin typeface="Open Sans"/>
              <a:ea typeface="Open Sans"/>
              <a:cs typeface="Open Sans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latin typeface="Open Sans"/>
                <a:ea typeface="Open Sans"/>
                <a:cs typeface="Open Sans"/>
              </a:rPr>
              <a:t>Профессор </a:t>
            </a:r>
            <a:r>
              <a:rPr lang="ru-RU" b="1" dirty="0">
                <a:latin typeface="Open Sans"/>
                <a:ea typeface="Open Sans"/>
                <a:cs typeface="Open Sans"/>
              </a:rPr>
              <a:t>(неполная занятость – 0,5)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Честнов Илья Львович,</a:t>
            </a:r>
            <a:r>
              <a:rPr lang="ru-RU" dirty="0">
                <a:latin typeface="Open Sans"/>
                <a:ea typeface="Open Sans"/>
                <a:cs typeface="Open Sans"/>
              </a:rPr>
              <a:t> 1962​, доктор юридических наук (2003)​, профессор (2005),  заслуженный юрист РФ, профессор кафедры теории и истории государства и права Санкт-Петербургского юридического института (филиала) ФГКОУ ВО “Университет прокуратуры РФ”, профессор кафедры теории права и гражданско-правового образования по совместительству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: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Legal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Regulation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of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Siberian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Peoples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in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Russian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Empire</a:t>
            </a:r>
            <a:r>
              <a:rPr lang="ru-RU" dirty="0">
                <a:latin typeface="Open Sans"/>
                <a:ea typeface="Open Sans"/>
                <a:cs typeface="Open Sans"/>
              </a:rPr>
              <a:t>: </a:t>
            </a:r>
            <a:r>
              <a:rPr lang="ru-RU" dirty="0" err="1">
                <a:latin typeface="Open Sans"/>
                <a:ea typeface="Open Sans"/>
                <a:cs typeface="Open Sans"/>
              </a:rPr>
              <a:t>the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Interplay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Between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Customary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Law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and</a:t>
            </a:r>
            <a:r>
              <a:rPr lang="ru-RU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 err="1">
                <a:latin typeface="Open Sans"/>
                <a:ea typeface="Open Sans"/>
                <a:cs typeface="Open Sans"/>
              </a:rPr>
              <a:t>Legislation</a:t>
            </a:r>
            <a:r>
              <a:rPr lang="ru-RU" dirty="0">
                <a:latin typeface="Open Sans"/>
                <a:ea typeface="Open Sans"/>
                <a:cs typeface="Open Sans"/>
              </a:rPr>
              <a:t>. , (2019), [статья], (ВАК)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 err="1">
                <a:latin typeface="Open Sans"/>
                <a:ea typeface="Open Sans"/>
                <a:cs typeface="Open Sans"/>
              </a:rPr>
              <a:t>Культуральное</a:t>
            </a:r>
            <a:r>
              <a:rPr lang="ru-RU" dirty="0">
                <a:latin typeface="Open Sans"/>
                <a:ea typeface="Open Sans"/>
                <a:cs typeface="Open Sans"/>
              </a:rPr>
              <a:t> измерение права, (2018), [коллективная монография]​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в ЦДПО (</a:t>
            </a:r>
            <a:r>
              <a:rPr lang="ru-RU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): </a:t>
            </a:r>
            <a:r>
              <a:rPr lang="ru-RU" dirty="0">
                <a:latin typeface="Open Sans"/>
                <a:ea typeface="Open Sans"/>
                <a:cs typeface="Open Sans"/>
              </a:rPr>
              <a:t>Актуальные проблемы теории государства и права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: </a:t>
            </a:r>
            <a:r>
              <a:rPr lang="ru-RU" dirty="0">
                <a:latin typeface="Open Sans"/>
                <a:ea typeface="Open Sans"/>
                <a:cs typeface="Open Sans"/>
              </a:rPr>
              <a:t>2 аспиранта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1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Правовые реформы в России: типология, логика развития, критерии результативности(РГНФ)​, 2017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Правовой фактор в динамике социальной травмы: российский опыт(РФФИ), 2018</a:t>
            </a:r>
            <a:endParaRPr lang="ru-RU" sz="12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r>
              <a:rPr lang="ru-RU" b="1" dirty="0" smtClean="0">
                <a:latin typeface="Open Sans SemiBold"/>
                <a:ea typeface="Open Sans SemiBold"/>
                <a:cs typeface="Open Sans SemiBold"/>
              </a:rPr>
              <a:t>       Заявки 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 выполнение НИР за 2014-2019:</a:t>
            </a:r>
            <a:r>
              <a:rPr lang="ru-RU" b="1" dirty="0">
                <a:latin typeface="Open Sans"/>
                <a:ea typeface="Open Sans"/>
                <a:cs typeface="Open Sans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39791"/>
              </p:ext>
            </p:extLst>
          </p:nvPr>
        </p:nvGraphicFramePr>
        <p:xfrm>
          <a:off x="481584" y="5114285"/>
          <a:ext cx="6513576" cy="17345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12512">
                  <a:extLst>
                    <a:ext uri="{9D8B030D-6E8A-4147-A177-3AD203B41FA5}">
                      <a16:colId xmlns:a16="http://schemas.microsoft.com/office/drawing/2014/main" val="1593051435"/>
                    </a:ext>
                  </a:extLst>
                </a:gridCol>
                <a:gridCol w="1991330">
                  <a:extLst>
                    <a:ext uri="{9D8B030D-6E8A-4147-A177-3AD203B41FA5}">
                      <a16:colId xmlns:a16="http://schemas.microsoft.com/office/drawing/2014/main" val="3533385877"/>
                    </a:ext>
                  </a:extLst>
                </a:gridCol>
                <a:gridCol w="2209734">
                  <a:extLst>
                    <a:ext uri="{9D8B030D-6E8A-4147-A177-3AD203B41FA5}">
                      <a16:colId xmlns:a16="http://schemas.microsoft.com/office/drawing/2014/main" val="2300860540"/>
                    </a:ext>
                  </a:extLst>
                </a:gridCol>
              </a:tblGrid>
              <a:tr h="2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Индекс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Публикаций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Цитирований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9685344"/>
                  </a:ext>
                </a:extLst>
              </a:tr>
              <a:tr h="2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РИНЦ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3587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43794994"/>
                  </a:ext>
                </a:extLst>
              </a:tr>
              <a:tr h="2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РИНЦ Ядро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33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309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314675015"/>
                  </a:ext>
                </a:extLst>
              </a:tr>
              <a:tr h="2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Scopus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55423438"/>
                  </a:ext>
                </a:extLst>
              </a:tr>
              <a:tr h="4497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Web of Science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 </a:t>
                      </a:r>
                      <a:r>
                        <a:rPr lang="ru-RU" sz="1100">
                          <a:effectLst/>
                        </a:rPr>
                        <a:t>аффилиацией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28727693"/>
                  </a:ext>
                </a:extLst>
              </a:tr>
              <a:tr h="256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Web of Science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21903009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788821"/>
              </p:ext>
            </p:extLst>
          </p:nvPr>
        </p:nvGraphicFramePr>
        <p:xfrm>
          <a:off x="6995160" y="5120313"/>
          <a:ext cx="2343912" cy="17534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3912">
                  <a:extLst>
                    <a:ext uri="{9D8B030D-6E8A-4147-A177-3AD203B41FA5}">
                      <a16:colId xmlns:a16="http://schemas.microsoft.com/office/drawing/2014/main" val="999791210"/>
                    </a:ext>
                  </a:extLst>
                </a:gridCol>
              </a:tblGrid>
              <a:tr h="253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Индекс </a:t>
                      </a:r>
                      <a:r>
                        <a:rPr lang="ru-RU" sz="1400" dirty="0" err="1">
                          <a:effectLst/>
                        </a:rPr>
                        <a:t>Хирша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92697668"/>
                  </a:ext>
                </a:extLst>
              </a:tr>
              <a:tr h="2468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56259228"/>
                  </a:ext>
                </a:extLst>
              </a:tr>
              <a:tr h="286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5737378"/>
                  </a:ext>
                </a:extLst>
              </a:tr>
              <a:tr h="22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2718883"/>
                  </a:ext>
                </a:extLst>
              </a:tr>
              <a:tr h="434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81091334"/>
                  </a:ext>
                </a:extLst>
              </a:tr>
              <a:tr h="286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28897122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339072" y="6380726"/>
            <a:ext cx="237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нет)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598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5188" y="692151"/>
            <a:ext cx="8229600" cy="5534025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altLang="ru-RU" sz="4800" b="1" i="1" dirty="0"/>
          </a:p>
          <a:p>
            <a:pPr algn="ctr" eaLnBrk="1" hangingPunct="1">
              <a:buFontTx/>
              <a:buNone/>
            </a:pPr>
            <a:endParaRPr lang="ru-RU" altLang="ru-RU" sz="4800" b="1" i="1" dirty="0"/>
          </a:p>
          <a:p>
            <a:pPr algn="ctr" eaLnBrk="1" hangingPunct="1">
              <a:buFontTx/>
              <a:buNone/>
            </a:pPr>
            <a:r>
              <a:rPr lang="ru-RU" altLang="ru-RU" sz="4700" b="1" dirty="0"/>
              <a:t>ПРЕДСТАВЛЕНИЕ К УЧЕНОМУ ЗВАНИЮ</a:t>
            </a:r>
          </a:p>
          <a:p>
            <a:pPr algn="ctr" eaLnBrk="1" hangingPunct="1">
              <a:buFontTx/>
              <a:buNone/>
            </a:pPr>
            <a:endParaRPr lang="ru-RU" altLang="ru-RU" sz="4700" b="1" i="1" dirty="0"/>
          </a:p>
        </p:txBody>
      </p:sp>
    </p:spTree>
    <p:extLst>
      <p:ext uri="{BB962C8B-B14F-4D97-AF65-F5344CB8AC3E}">
        <p14:creationId xmlns:p14="http://schemas.microsoft.com/office/powerpoint/2010/main" val="19713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10.01.02 Литература народов Российской Федерации (литература малочисленных народов Севера, Сибири и Дальнего Востока).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ИВАНОВА ЭЛЬВИРА ВАСИЛЬЕВНА, </a:t>
            </a:r>
            <a:r>
              <a:rPr lang="ru-RU" altLang="ru-RU" sz="1800" dirty="0">
                <a:solidFill>
                  <a:srgbClr val="000000"/>
                </a:solidFill>
              </a:rPr>
              <a:t>1972, доцент кафедры алтайских языков, фольклора и литературы. 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филологических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212.199.09 Российского государственного педагогического университета имени А. И. Герцена от 26 мая 2008 г. № 7 и выдан диплом Высшей аттестационной комиссией Министерства образования и науки Российской Федерации от 17 октября 2008 № 39к/213, серия ДКН № 069399.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педагогической работы Ивановой Эльвиры Васильевны составляет 8 лет 8 месяцев, из них 8 лет 8 месяцев месяца по научной специальности 10.01.02 Литература народов Российской Федерации (литература малочисленных народов Севера, Сибири и Дальнего Востока).</a:t>
            </a:r>
            <a:r>
              <a:rPr lang="ru-RU" sz="18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Имеет 22 публикации, </a:t>
            </a:r>
            <a:r>
              <a:rPr lang="ru-RU" altLang="ru-RU" sz="1800" dirty="0">
                <a:solidFill>
                  <a:srgbClr val="000000"/>
                </a:solidFill>
              </a:rPr>
              <a:t>из них 3 учебных изданий и 19 научных трудов, используемых в образовательном процессе, по научной специальности 10.01.02 Литература народов Российской Федерации (литература малочисленных народов Севера, Сибири и Дальнего Востока).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3 научных труда, опубликованных в рецензируемых научных изданиях и 2 учебных издания.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ru-RU" sz="1800" dirty="0"/>
              <a:t>«Литература народов Севера», «История родной литературы», «Литература народов Севера, Сибири и Дальнего Востока</a:t>
            </a:r>
            <a:r>
              <a:rPr lang="ru-RU" sz="1800" dirty="0" smtClean="0"/>
              <a:t>».</a:t>
            </a:r>
            <a:endParaRPr lang="ru-RU" sz="1800" dirty="0"/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215376"/>
              </p:ext>
            </p:extLst>
          </p:nvPr>
        </p:nvGraphicFramePr>
        <p:xfrm>
          <a:off x="1020508" y="5413224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884626" y="6323422"/>
            <a:ext cx="237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8787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13.00.02 Теория и методика обучения и воспитания (география, уровни общего и профессионального образования).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ИЛЬИНСКИЙ СЕРГЕЙ ВАЛЕРЬЕВИЧ, </a:t>
            </a:r>
            <a:r>
              <a:rPr lang="ru-RU" altLang="ru-RU" sz="1800" dirty="0">
                <a:solidFill>
                  <a:srgbClr val="000000"/>
                </a:solidFill>
              </a:rPr>
              <a:t>1987, доцент кафедры методики обучения географии и краеведению. 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педагогических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212.199.08 при Российском государственном педагогическом университете имени А. И. Герцена от 25 октября 2012 г. № 7 и выдан диплом Высшей аттестационной комиссией Министерства образования и науки Российской Федерации от 20 мая 2013 № 227/нк-4, серия ДКН № 184825. </a:t>
            </a: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педагогической работы Ильинского Сергея Валерьевича составляет 9 лет 9 месяцев, из них 9 лет 9 месяцев по научной специальности 13.00.02 Теория и методика обучения и воспитания (география, уровни общего и профессионального образования).</a:t>
            </a:r>
            <a:r>
              <a:rPr lang="ru-RU" sz="18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Имеет 57 публикаций, </a:t>
            </a:r>
            <a:r>
              <a:rPr lang="ru-RU" altLang="ru-RU" sz="1800" dirty="0">
                <a:solidFill>
                  <a:srgbClr val="000000"/>
                </a:solidFill>
              </a:rPr>
              <a:t>из них 2 учебных изданий и 55 научных трудов, используемых в образовательном процессе, по научной специальности 13.00.02 Теория и методика обучения и воспитания (география, уровни общего и профессионального образования).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dirty="0">
                <a:solidFill>
                  <a:srgbClr val="000000"/>
                </a:solidFill>
              </a:rPr>
              <a:t>За последние 3 года опубликовал по научной специальности, указанной в аттестационном деле 3 научных труда, опубликованных в рецензируемых научных изданиях и 2 учебных издания.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ru-RU" sz="1800" dirty="0"/>
              <a:t>«Методика обучения и воспитания», «Методика обучения физической географии в средней школе», «Методика обучения природопользованию в средней школе».</a:t>
            </a:r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0956767"/>
              </p:ext>
            </p:extLst>
          </p:nvPr>
        </p:nvGraphicFramePr>
        <p:xfrm>
          <a:off x="1011364" y="5129760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880054" y="6078993"/>
            <a:ext cx="237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7241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ВАСИЛЬЕВА ОЛЬГА ЕВГЕНЬЕВНА, </a:t>
            </a:r>
            <a:r>
              <a:rPr lang="ru-RU" altLang="ru-RU" sz="1800" dirty="0">
                <a:solidFill>
                  <a:srgbClr val="000000"/>
                </a:solidFill>
              </a:rPr>
              <a:t>1978, доцент кафедры экономической географии.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географических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501.001.36 в Московском государственном университете имени М. В. Ломоносова от 22 декабря 2011 г. № 12 и выдан диплом Высшей аттестационной комиссией Министерства образования и науки Российской Федерации от 26 апреля 2012 г. № 130/нк-1, серия ДКН № 156483. 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научной и педагогической работы Васильевой Ольги Евгеньевны составляет 7 лет 2 месяца, в том числе стаж педагогической работы в образовательных организациях высшего образования - 4 года 2 месяца, из них 7 лет 2 месяца по научной специальности 25.00.24 Экономическая, социальная, политическая и рекреационная география.</a:t>
            </a:r>
            <a:r>
              <a:rPr lang="ru-RU" sz="18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Имеет 22 публикации, </a:t>
            </a:r>
            <a:r>
              <a:rPr lang="ru-RU" altLang="ru-RU" sz="1800" dirty="0">
                <a:solidFill>
                  <a:srgbClr val="000000"/>
                </a:solidFill>
              </a:rPr>
              <a:t>из них 2 учебных изданий и 20 научных трудов, используемых в образовательном процессе, 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3 научных труда, опубликованных в рецензируемых научных изданиях и 2 учебных издания.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ru-RU" sz="1800" dirty="0"/>
              <a:t>«География Санкт-Петербурга и Ленинградской области», «Технологические основы размещения производства».</a:t>
            </a:r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864581"/>
              </p:ext>
            </p:extLst>
          </p:nvPr>
        </p:nvGraphicFramePr>
        <p:xfrm>
          <a:off x="1011364" y="4946880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880054" y="5857078"/>
            <a:ext cx="237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2028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ДМИТРИЕВА АНАСТАСИЯ АНАТОЛЬЕВНА, </a:t>
            </a:r>
            <a:r>
              <a:rPr lang="ru-RU" altLang="ru-RU" sz="1800" dirty="0">
                <a:solidFill>
                  <a:srgbClr val="000000"/>
                </a:solidFill>
              </a:rPr>
              <a:t>1977, доцент кафедры экономической географии.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географических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212.199.26 при Российском государственном педагогическом университете им. А. И. Герцена от 16 декабря 2002 г. № 14 и выдан диплом Высшей аттестационной комиссией Министерства образования Российской Федерации от 23 мая 2003 г., серия КТ № 096399. 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педагогической работы Дмитриевой Анастасии Анатольевны составляет 7 лет 2 месяца, из них 7 лет 2 месяца по научной специальности 25.00.24 Экономическая, социальная, политическая и рекреационная география.</a:t>
            </a:r>
            <a:r>
              <a:rPr lang="ru-RU" sz="1800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Имеет 28 публикации, </a:t>
            </a:r>
            <a:r>
              <a:rPr lang="ru-RU" altLang="ru-RU" sz="1800" dirty="0">
                <a:solidFill>
                  <a:srgbClr val="000000"/>
                </a:solidFill>
              </a:rPr>
              <a:t>из них 9 учебных изданий и 19 научных трудов, используемых в образовательном процессе, 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5 научных трудов, опубликованных в рецензируемых научных изданиях и 6 учебных изданий.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ru-RU" sz="1800" dirty="0"/>
              <a:t>«Общая гуманитарная география», «Этнология и география религий».</a:t>
            </a:r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82647"/>
              </p:ext>
            </p:extLst>
          </p:nvPr>
        </p:nvGraphicFramePr>
        <p:xfrm>
          <a:off x="993076" y="4726288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17448" y="6062577"/>
            <a:ext cx="215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54;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6797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ПОЛЯКОВА СВЕТЛАНА ДМИТРИЕВНА, </a:t>
            </a:r>
            <a:r>
              <a:rPr lang="ru-RU" altLang="ru-RU" sz="1800" dirty="0">
                <a:solidFill>
                  <a:srgbClr val="000000"/>
                </a:solidFill>
              </a:rPr>
              <a:t>1976, доцент кафедры экономической географии.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географических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212.199.26 при Российском государственном педагогическом университете имени А.И. Герцена от 29 мая 2009 г. № 11 и выдан диплом Высшей аттестационной комиссией Министерства образования и науки Российской Федерации от 9 октября 2009 г. № 36к/88, ДКН № 093559. 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педагогической работы Поляковой Светланы Дмитриевны составляет 8 лет 2 месяца, из них 8 лет 2 месяца 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Имеет 24 публикации, </a:t>
            </a:r>
            <a:r>
              <a:rPr lang="ru-RU" altLang="ru-RU" sz="1800" dirty="0">
                <a:solidFill>
                  <a:srgbClr val="000000"/>
                </a:solidFill>
              </a:rPr>
              <a:t>из них 7 учебных изданий и 17 научных трудов, используемых в образовательном процессе, 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4 научных труда, опубликованных в рецензируемых научных изданиях, и 5 учебных изданий. </a:t>
            </a:r>
            <a:endParaRPr lang="ru-RU" altLang="ru-RU" sz="1800" b="1" dirty="0">
              <a:solidFill>
                <a:srgbClr val="000000"/>
              </a:solidFill>
            </a:endParaRP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ru-RU" sz="1800" dirty="0"/>
              <a:t>«Социальная, экономическая и политическая география мира», «Экономическая и социальная география России и мира».</a:t>
            </a:r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460771"/>
              </p:ext>
            </p:extLst>
          </p:nvPr>
        </p:nvGraphicFramePr>
        <p:xfrm>
          <a:off x="1002220" y="4750288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2220" y="6074577"/>
            <a:ext cx="23713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4955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Ученое звание доцента </a:t>
            </a:r>
            <a:r>
              <a:rPr lang="ru-RU" altLang="ru-RU" sz="1800" dirty="0">
                <a:solidFill>
                  <a:srgbClr val="000000"/>
                </a:solidFill>
              </a:rPr>
              <a:t>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РУБЦОВА ОЛЬГА ВЯЧЕСЛАВОВНА, </a:t>
            </a:r>
            <a:r>
              <a:rPr lang="ru-RU" altLang="ru-RU" sz="1800" dirty="0">
                <a:solidFill>
                  <a:srgbClr val="000000"/>
                </a:solidFill>
              </a:rPr>
              <a:t>1968, доцент кафедры экономической географии.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Ученая степень кандидата географических наук </a:t>
            </a:r>
            <a:r>
              <a:rPr lang="ru-RU" altLang="ru-RU" sz="1800" dirty="0">
                <a:solidFill>
                  <a:srgbClr val="000000"/>
                </a:solidFill>
              </a:rPr>
              <a:t>присуждена решением диссертационного совета Д 501.001.36 в Московском государственном университете имени М. В. Ломоносова от 22 декабря 2011 г. № 12 и выдан диплом Высшей аттестационной комиссией Министерства образования и науки Российской Федерации от 26 апреля 2012 г. № 130/нк-1, серия ДКН № 156483. 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Стаж</a:t>
            </a:r>
            <a:r>
              <a:rPr lang="ru-RU" altLang="ru-RU" sz="1800" dirty="0">
                <a:solidFill>
                  <a:srgbClr val="000000"/>
                </a:solidFill>
              </a:rPr>
              <a:t> педагогической работы Рубцовой Ольги Вячеславовны составляет 11 года 10 месяцев, из них 11 лет 10 месяцев по научной специальности 25.00.24 Экономическая, социальная, политическая и рекреационная география.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dirty="0">
                <a:solidFill>
                  <a:srgbClr val="000000"/>
                </a:solidFill>
              </a:rPr>
              <a:t>	</a:t>
            </a:r>
            <a:r>
              <a:rPr lang="ru-RU" altLang="ru-RU" sz="1800" b="1" dirty="0">
                <a:solidFill>
                  <a:srgbClr val="000000"/>
                </a:solidFill>
              </a:rPr>
              <a:t>Имеет 26 публикации, </a:t>
            </a:r>
            <a:r>
              <a:rPr lang="ru-RU" altLang="ru-RU" sz="1800" dirty="0">
                <a:solidFill>
                  <a:srgbClr val="000000"/>
                </a:solidFill>
              </a:rPr>
              <a:t>из них 6 учебных изданий и 20 научных трудов, используемых в образовательном процессе, по научной специальности 25.00.24 Экономическая, социальная, политическая и рекреационная география.</a:t>
            </a: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</a:p>
          <a:p>
            <a:pPr marL="0" indent="0" algn="just">
              <a:spcBef>
                <a:spcPts val="450"/>
              </a:spcBef>
              <a:buNone/>
              <a:defRPr/>
            </a:pPr>
            <a:r>
              <a:rPr lang="ru-RU" altLang="ru-RU" sz="1800" b="1" dirty="0">
                <a:solidFill>
                  <a:srgbClr val="000000"/>
                </a:solidFill>
              </a:rPr>
              <a:t>	</a:t>
            </a:r>
            <a:r>
              <a:rPr lang="ru-RU" altLang="ru-RU" sz="1800" dirty="0">
                <a:solidFill>
                  <a:srgbClr val="000000"/>
                </a:solidFill>
              </a:rPr>
              <a:t>За последние 3 года опубликовала по научной специальности, указанной в аттестационном деле 3 научных труда, опубликованных в рецензируемых научных изданиях, и 4 учебных издания. </a:t>
            </a:r>
            <a:r>
              <a:rPr lang="ru-RU" altLang="ru-RU" sz="1800" b="1" dirty="0">
                <a:solidFill>
                  <a:srgbClr val="000000"/>
                </a:solidFill>
              </a:rPr>
              <a:t>	Читаемые курсы: </a:t>
            </a:r>
            <a:endParaRPr lang="ru-RU" altLang="ru-RU" sz="1800" dirty="0">
              <a:solidFill>
                <a:srgbClr val="000000"/>
              </a:solidFill>
            </a:endParaRPr>
          </a:p>
          <a:p>
            <a:pPr marL="0" indent="0" algn="just">
              <a:buNone/>
              <a:defRPr/>
            </a:pPr>
            <a:r>
              <a:rPr lang="ru-RU" sz="1800" dirty="0"/>
              <a:t>«Социально-экономическая география», «Экономическая и социальная география мира», «Экономическая и социальная география России».</a:t>
            </a:r>
          </a:p>
          <a:p>
            <a:pPr marL="0" indent="0" algn="just">
              <a:buNone/>
              <a:defRPr/>
            </a:pP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	</a:t>
            </a:r>
            <a:r>
              <a:rPr lang="ru-RU" sz="18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Наукометрические</a:t>
            </a:r>
            <a:r>
              <a:rPr lang="ru-RU" sz="18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Microsoft YaHei"/>
              </a:rPr>
              <a:t>  показатели</a:t>
            </a: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ea typeface="Microsoft YaHei"/>
            </a:endParaRPr>
          </a:p>
          <a:p>
            <a:pPr marL="0" indent="0" algn="just">
              <a:buNone/>
              <a:defRPr/>
            </a:pPr>
            <a:endParaRPr lang="ru-RU" sz="1800" dirty="0"/>
          </a:p>
          <a:p>
            <a:pPr marL="0" indent="0" algn="just">
              <a:buNone/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  <a:p>
            <a:pPr>
              <a:defRPr/>
            </a:pPr>
            <a:endParaRPr lang="ru-RU" sz="18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1366813"/>
              </p:ext>
            </p:extLst>
          </p:nvPr>
        </p:nvGraphicFramePr>
        <p:xfrm>
          <a:off x="1011364" y="4703424"/>
          <a:ext cx="8928100" cy="12795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32025">
                  <a:extLst>
                    <a:ext uri="{9D8B030D-6E8A-4147-A177-3AD203B41FA5}">
                      <a16:colId xmlns:a16="http://schemas.microsoft.com/office/drawing/2014/main" val="983674398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1646017405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2092449432"/>
                    </a:ext>
                  </a:extLst>
                </a:gridCol>
                <a:gridCol w="2232025">
                  <a:extLst>
                    <a:ext uri="{9D8B030D-6E8A-4147-A177-3AD203B41FA5}">
                      <a16:colId xmlns:a16="http://schemas.microsoft.com/office/drawing/2014/main" val="3063276440"/>
                    </a:ext>
                  </a:extLst>
                </a:gridCol>
              </a:tblGrid>
              <a:tr h="280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600" b="0" i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базы данных</a:t>
                      </a: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кол-во статей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число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цитир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индекс Хирша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3940419033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РИНЦ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282059159"/>
                  </a:ext>
                </a:extLst>
              </a:tr>
              <a:tr h="3418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Web of Science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202398491"/>
                  </a:ext>
                </a:extLst>
              </a:tr>
              <a:tr h="31546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Scopus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464" marR="61464" marT="0" marB="0"/>
                </a:tc>
                <a:extLst>
                  <a:ext uri="{0D108BD9-81ED-4DB2-BD59-A6C34878D82A}">
                    <a16:rowId xmlns:a16="http://schemas.microsoft.com/office/drawing/2014/main" val="150434617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926592" y="6051145"/>
            <a:ext cx="21597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55; </a:t>
            </a:r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"против" </a:t>
            </a:r>
            <a:r>
              <a:rPr lang="ru-RU" kern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273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92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дошкольной педагогики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Подано – 1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Гогоберидзе Александра </a:t>
            </a:r>
            <a:r>
              <a:rPr lang="ru-RU" b="1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Гививна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1962​, доктор педагогических наук (2002)​, профессор (2005), </a:t>
            </a:r>
            <a:r>
              <a:rPr lang="ru-RU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Почетный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работник высшего профессионального образования РФ, профессор кафедры дошкольной педагогики.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 algn="just" fontAlgn="auto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Модернизация процесса подготовки педагогов дошкольного образования: маркеры новых основных профессиональных образовательных программ, (2018), [статья]</a:t>
            </a:r>
            <a:b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Развитие субъектной позиции студента в условиях университетского образования, (2019), [коллективная монография]​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Электронные 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Субкультура современного детства; Организация образовательного пространства для современного дошкольника. 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Научное руководство в настоящее время: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2 аспиранта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Участие в выполнении НИР за 2014-2019: 16 НИР; 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компетентностного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подхода при разработке и апробации основных профессиональных образовательных программ высшего образования по УГСН «Образование и педагогические науки» (уровень образования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бакалавриат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магистратура и аспирантура. Профиль «Педагог дошкольного образования»), (2017);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5992" y="4635697"/>
            <a:ext cx="117260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Заявки 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за период 2014 – 2019 </a:t>
            </a:r>
            <a:r>
              <a:rPr lang="ru-RU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гг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- 5 заявок</a:t>
            </a:r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226047"/>
              </p:ext>
            </p:extLst>
          </p:nvPr>
        </p:nvGraphicFramePr>
        <p:xfrm>
          <a:off x="576073" y="4910327"/>
          <a:ext cx="9372599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43889">
                  <a:extLst>
                    <a:ext uri="{9D8B030D-6E8A-4147-A177-3AD203B41FA5}">
                      <a16:colId xmlns:a16="http://schemas.microsoft.com/office/drawing/2014/main" val="289566205"/>
                    </a:ext>
                  </a:extLst>
                </a:gridCol>
                <a:gridCol w="2082130">
                  <a:extLst>
                    <a:ext uri="{9D8B030D-6E8A-4147-A177-3AD203B41FA5}">
                      <a16:colId xmlns:a16="http://schemas.microsoft.com/office/drawing/2014/main" val="733369490"/>
                    </a:ext>
                  </a:extLst>
                </a:gridCol>
                <a:gridCol w="2255743">
                  <a:extLst>
                    <a:ext uri="{9D8B030D-6E8A-4147-A177-3AD203B41FA5}">
                      <a16:colId xmlns:a16="http://schemas.microsoft.com/office/drawing/2014/main" val="317561562"/>
                    </a:ext>
                  </a:extLst>
                </a:gridCol>
                <a:gridCol w="2490837">
                  <a:extLst>
                    <a:ext uri="{9D8B030D-6E8A-4147-A177-3AD203B41FA5}">
                      <a16:colId xmlns:a16="http://schemas.microsoft.com/office/drawing/2014/main" val="2492890607"/>
                    </a:ext>
                  </a:extLst>
                </a:gridCol>
              </a:tblGrid>
              <a:tr h="225138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Цитирований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996992035"/>
                  </a:ext>
                </a:extLst>
              </a:tr>
              <a:tr h="225138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236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1034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45013530"/>
                  </a:ext>
                </a:extLst>
              </a:tr>
              <a:tr h="225138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РИНЦ Ядро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28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780317219"/>
                  </a:ext>
                </a:extLst>
              </a:tr>
              <a:tr h="225138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740694137"/>
                  </a:ext>
                </a:extLst>
              </a:tr>
              <a:tr h="381757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232591401"/>
                  </a:ext>
                </a:extLst>
              </a:tr>
              <a:tr h="225138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022427195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808990" y="6301215"/>
            <a:ext cx="2024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"за" 55;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520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963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Кафедра сурдопедагогики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Профессор (неполная занятость – 0,5)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Измайлова </a:t>
            </a:r>
            <a:r>
              <a:rPr lang="ru-RU" sz="1700" b="1" dirty="0" err="1">
                <a:latin typeface="Open Sans"/>
                <a:ea typeface="Open Sans"/>
                <a:cs typeface="Open Sans"/>
              </a:rPr>
              <a:t>Лемка</a:t>
            </a:r>
            <a:r>
              <a:rPr lang="ru-RU" sz="1700" b="1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b="1" dirty="0" err="1">
                <a:latin typeface="Open Sans"/>
                <a:ea typeface="Open Sans"/>
                <a:cs typeface="Open Sans"/>
              </a:rPr>
              <a:t>Султановна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, 1967, кандидат педагогических наук (2011), </a:t>
            </a:r>
            <a:r>
              <a:rPr lang="ru-RU" sz="1700" dirty="0" smtClean="0">
                <a:latin typeface="Open Sans"/>
                <a:ea typeface="Open Sans"/>
                <a:cs typeface="Open Sans"/>
              </a:rPr>
              <a:t>Почетный работник</a:t>
            </a:r>
            <a:r>
              <a:rPr lang="ru-RU" sz="1700" dirty="0">
                <a:latin typeface="Arial" panose="020B0604020202020204" pitchFamily="34" charset="0"/>
                <a:ea typeface="Open Sans"/>
              </a:rPr>
              <a:t> </a:t>
            </a:r>
            <a:r>
              <a:rPr lang="ru-RU" sz="1700" dirty="0" smtClean="0">
                <a:latin typeface="Open Sans"/>
                <a:ea typeface="Open Sans"/>
                <a:cs typeface="Open Sans"/>
              </a:rPr>
              <a:t>Министерства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образования и науки РФ, директор ФГБУ "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Росаккредагентство</a:t>
            </a:r>
            <a:r>
              <a:rPr lang="ru-RU" sz="1700" dirty="0">
                <a:latin typeface="Open Sans"/>
                <a:ea typeface="Open Sans"/>
                <a:cs typeface="Open Sans"/>
              </a:rPr>
              <a:t>", профессор кафедры сурдопедагогики по совместительству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1000"/>
              </a:lnSpc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ru-RU" sz="1700" dirty="0">
                <a:latin typeface="Open Sans"/>
                <a:ea typeface="Open Sans"/>
                <a:cs typeface="Open Sans"/>
              </a:rPr>
              <a:t>Мотивационно-ценностный компонент готовности к инклюзивному образованию педагогов </a:t>
            </a:r>
            <a:r>
              <a:rPr lang="ru-RU" sz="1700" smtClean="0">
                <a:latin typeface="Open Sans"/>
                <a:ea typeface="Open Sans"/>
                <a:cs typeface="Open Sans"/>
              </a:rPr>
              <a:t>Республики Ингушетия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(2016), [Материалы международной научно-практической конференции]</a:t>
            </a:r>
            <a:br>
              <a:rPr lang="ru-RU" sz="1700" dirty="0">
                <a:latin typeface="Open Sans"/>
                <a:ea typeface="Open Sans"/>
                <a:cs typeface="Open Sans"/>
              </a:rPr>
            </a:br>
            <a:r>
              <a:rPr lang="ru-RU" sz="1700" dirty="0">
                <a:latin typeface="Open Sans"/>
                <a:ea typeface="Open Sans"/>
                <a:cs typeface="Open Sans"/>
              </a:rPr>
              <a:t>Социально-психологическая компетентность как критерий эффективности реабилитации лиц с нарушением слуха, (2012), [Статья]​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sz="1700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​нет</a:t>
            </a:r>
            <a:endParaRPr lang="ru-RU" sz="17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11456"/>
              </p:ext>
            </p:extLst>
          </p:nvPr>
        </p:nvGraphicFramePr>
        <p:xfrm>
          <a:off x="570034" y="4892042"/>
          <a:ext cx="8208207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1271">
                  <a:extLst>
                    <a:ext uri="{9D8B030D-6E8A-4147-A177-3AD203B41FA5}">
                      <a16:colId xmlns:a16="http://schemas.microsoft.com/office/drawing/2014/main" val="958061383"/>
                    </a:ext>
                  </a:extLst>
                </a:gridCol>
                <a:gridCol w="1843873">
                  <a:extLst>
                    <a:ext uri="{9D8B030D-6E8A-4147-A177-3AD203B41FA5}">
                      <a16:colId xmlns:a16="http://schemas.microsoft.com/office/drawing/2014/main" val="443984481"/>
                    </a:ext>
                  </a:extLst>
                </a:gridCol>
                <a:gridCol w="2046104">
                  <a:extLst>
                    <a:ext uri="{9D8B030D-6E8A-4147-A177-3AD203B41FA5}">
                      <a16:colId xmlns:a16="http://schemas.microsoft.com/office/drawing/2014/main" val="2227401228"/>
                    </a:ext>
                  </a:extLst>
                </a:gridCol>
                <a:gridCol w="2176959">
                  <a:extLst>
                    <a:ext uri="{9D8B030D-6E8A-4147-A177-3AD203B41FA5}">
                      <a16:colId xmlns:a16="http://schemas.microsoft.com/office/drawing/2014/main" val="3487204740"/>
                    </a:ext>
                  </a:extLst>
                </a:gridCol>
              </a:tblGrid>
              <a:tr h="27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5056599"/>
                  </a:ext>
                </a:extLst>
              </a:tr>
              <a:tr h="27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37663337"/>
                  </a:ext>
                </a:extLst>
              </a:tr>
              <a:tr h="27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57583900"/>
                  </a:ext>
                </a:extLst>
              </a:tr>
              <a:tr h="27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31733620"/>
                  </a:ext>
                </a:extLst>
              </a:tr>
              <a:tr h="481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4195250"/>
                  </a:ext>
                </a:extLst>
              </a:tr>
              <a:tr h="274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2919478"/>
                  </a:ext>
                </a:extLst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9010152" y="6325862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783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225939"/>
              </p:ext>
            </p:extLst>
          </p:nvPr>
        </p:nvGraphicFramePr>
        <p:xfrm>
          <a:off x="497777" y="4881593"/>
          <a:ext cx="8682800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65078">
                  <a:extLst>
                    <a:ext uri="{9D8B030D-6E8A-4147-A177-3AD203B41FA5}">
                      <a16:colId xmlns:a16="http://schemas.microsoft.com/office/drawing/2014/main" val="760792427"/>
                    </a:ext>
                  </a:extLst>
                </a:gridCol>
                <a:gridCol w="1950484">
                  <a:extLst>
                    <a:ext uri="{9D8B030D-6E8A-4147-A177-3AD203B41FA5}">
                      <a16:colId xmlns:a16="http://schemas.microsoft.com/office/drawing/2014/main" val="231802239"/>
                    </a:ext>
                  </a:extLst>
                </a:gridCol>
                <a:gridCol w="2164408">
                  <a:extLst>
                    <a:ext uri="{9D8B030D-6E8A-4147-A177-3AD203B41FA5}">
                      <a16:colId xmlns:a16="http://schemas.microsoft.com/office/drawing/2014/main" val="935696496"/>
                    </a:ext>
                  </a:extLst>
                </a:gridCol>
                <a:gridCol w="2302830">
                  <a:extLst>
                    <a:ext uri="{9D8B030D-6E8A-4147-A177-3AD203B41FA5}">
                      <a16:colId xmlns:a16="http://schemas.microsoft.com/office/drawing/2014/main" val="123240941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Цитирований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225701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75273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6966099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Scopus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1028148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820009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4233398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0"/>
            <a:ext cx="12192000" cy="4727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Кафедра английской филологии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>
                <a:latin typeface="Open Sans"/>
                <a:ea typeface="Open Sans"/>
                <a:cs typeface="Open Sans"/>
              </a:rPr>
              <a:t>Морозова Ольга Николаевна,</a:t>
            </a:r>
            <a:r>
              <a:rPr lang="ru-RU" dirty="0">
                <a:latin typeface="Open Sans"/>
                <a:ea typeface="Open Sans"/>
                <a:cs typeface="Open Sans"/>
              </a:rPr>
              <a:t> 1954​, доктор филологических наук (2012), профессор (2017), профессор кафедры английской филологии ЛГУ им. Пушкина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1000"/>
              </a:lnSpc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ru-RU" dirty="0">
                <a:latin typeface="Open Sans"/>
                <a:ea typeface="Open Sans"/>
                <a:cs typeface="Open Sans"/>
              </a:rPr>
              <a:t>Роль интернета в преподавании иностранных языков,(2017), [коллективная монография] </a:t>
            </a:r>
            <a:br>
              <a:rPr lang="ru-RU" dirty="0">
                <a:latin typeface="Open Sans"/>
                <a:ea typeface="Open Sans"/>
                <a:cs typeface="Open Sans"/>
              </a:rPr>
            </a:br>
            <a:r>
              <a:rPr lang="ru-RU" dirty="0">
                <a:latin typeface="Open Sans"/>
                <a:ea typeface="Open Sans"/>
                <a:cs typeface="Open Sans"/>
              </a:rPr>
              <a:t>Политический интернет как новая когнитивная среда социализации, (2016), [материалы международной научной конференции]​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Научное руководство в настоящее время: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dirty="0">
                <a:latin typeface="Open Sans"/>
                <a:ea typeface="Open Sans"/>
                <a:cs typeface="Open Sans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dirty="0">
                <a:latin typeface="Open Sans"/>
                <a:ea typeface="Open Sans"/>
                <a:cs typeface="Open Sans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9271399" y="6405069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55;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78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9083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"/>
                <a:ea typeface="Open Sans"/>
                <a:cs typeface="Open Sans"/>
              </a:rPr>
              <a:t>Кафедра интенсивного обучения иностранным языкам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"/>
                <a:ea typeface="Open Sans"/>
                <a:cs typeface="Open Sans"/>
              </a:rPr>
              <a:t>Профессор (неполная занятость - 0,25)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1600" b="1" dirty="0" err="1">
                <a:latin typeface="Open Sans"/>
                <a:ea typeface="Open Sans"/>
                <a:cs typeface="Open Sans"/>
              </a:rPr>
              <a:t>Алмазова</a:t>
            </a:r>
            <a:r>
              <a:rPr lang="ru-RU" sz="1600" b="1" dirty="0">
                <a:latin typeface="Open Sans"/>
                <a:ea typeface="Open Sans"/>
                <a:cs typeface="Open Sans"/>
              </a:rPr>
              <a:t> Надежда Ивановна</a:t>
            </a:r>
            <a:r>
              <a:rPr lang="ru-RU" sz="1600" dirty="0">
                <a:latin typeface="Open Sans"/>
                <a:ea typeface="Open Sans"/>
                <a:cs typeface="Open Sans"/>
              </a:rPr>
              <a:t>, 1952​, доктор педагогических наук (2004), профессор (2006), 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Заслуженный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работник высшей школы (2012), 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Лауреат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премии Правительства СПб (2009</a:t>
            </a:r>
            <a:r>
              <a:rPr lang="ru-RU" sz="1600">
                <a:latin typeface="Open Sans"/>
                <a:ea typeface="Open Sans"/>
                <a:cs typeface="Open Sans"/>
              </a:rPr>
              <a:t>), </a:t>
            </a:r>
            <a:r>
              <a:rPr lang="ru-RU" sz="1600" smtClean="0">
                <a:latin typeface="Open Sans"/>
                <a:ea typeface="Open Sans"/>
                <a:cs typeface="Open Sans"/>
              </a:rPr>
              <a:t>Лауреат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премии Правительства РФ в области образования (2012), директор гуманитарного института Санкт-Петербургского политехнического университета им. Петра Великого, профессор кафедры интенсивного обучения иностранным языкам по совместительству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1000"/>
              </a:lnSpc>
              <a:spcAft>
                <a:spcPts val="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1000"/>
              </a:lnSpc>
              <a:spcAft>
                <a:spcPts val="0"/>
              </a:spcAft>
            </a:pPr>
            <a:r>
              <a:rPr lang="en-US" sz="1600" dirty="0">
                <a:latin typeface="Open Sans"/>
                <a:ea typeface="Open Sans"/>
                <a:cs typeface="Open Sans"/>
              </a:rPr>
              <a:t>The integration of online and offline education in the system of students’ preparation for global academic mobility, (2018), [</a:t>
            </a:r>
            <a:r>
              <a:rPr lang="ru-RU" sz="1600" dirty="0">
                <a:latin typeface="Open Sans"/>
                <a:ea typeface="Open Sans"/>
                <a:cs typeface="Open Sans"/>
              </a:rPr>
              <a:t>статья</a:t>
            </a:r>
            <a:r>
              <a:rPr lang="en-US" sz="1600" dirty="0">
                <a:latin typeface="Open Sans"/>
                <a:ea typeface="Open Sans"/>
                <a:cs typeface="Open Sans"/>
              </a:rPr>
              <a:t>], Scopus</a:t>
            </a:r>
            <a:br>
              <a:rPr lang="en-US" sz="1600" dirty="0">
                <a:latin typeface="Open Sans"/>
                <a:ea typeface="Open Sans"/>
                <a:cs typeface="Open Sans"/>
              </a:rPr>
            </a:br>
            <a:r>
              <a:rPr lang="en-US" sz="1600" dirty="0">
                <a:latin typeface="Open Sans"/>
                <a:ea typeface="Open Sans"/>
                <a:cs typeface="Open Sans"/>
              </a:rPr>
              <a:t>Development of students’ </a:t>
            </a:r>
            <a:r>
              <a:rPr lang="en-US" sz="1600" dirty="0" err="1">
                <a:latin typeface="Open Sans"/>
                <a:ea typeface="Open Sans"/>
                <a:cs typeface="Open Sans"/>
              </a:rPr>
              <a:t>polycultural</a:t>
            </a:r>
            <a:r>
              <a:rPr lang="en-US" sz="1600" dirty="0">
                <a:latin typeface="Open Sans"/>
                <a:ea typeface="Open Sans"/>
                <a:cs typeface="Open Sans"/>
              </a:rPr>
              <a:t> and </a:t>
            </a:r>
            <a:r>
              <a:rPr lang="en-US" sz="1600" dirty="0" err="1">
                <a:latin typeface="Open Sans"/>
                <a:ea typeface="Open Sans"/>
                <a:cs typeface="Open Sans"/>
              </a:rPr>
              <a:t>ethnocultural</a:t>
            </a:r>
            <a:r>
              <a:rPr lang="en-US" sz="1600" dirty="0">
                <a:latin typeface="Open Sans"/>
                <a:ea typeface="Open Sans"/>
                <a:cs typeface="Open Sans"/>
              </a:rPr>
              <a:t> competences in the system of language education as a demand of globalizing world, (2019), [</a:t>
            </a:r>
            <a:r>
              <a:rPr lang="ru-RU" sz="1600" dirty="0">
                <a:latin typeface="Open Sans"/>
                <a:ea typeface="Open Sans"/>
                <a:cs typeface="Open Sans"/>
              </a:rPr>
              <a:t>материалы конференции</a:t>
            </a:r>
            <a:r>
              <a:rPr lang="en-US" sz="1600" dirty="0">
                <a:latin typeface="Open Sans"/>
                <a:ea typeface="Open Sans"/>
                <a:cs typeface="Open Sans"/>
              </a:rPr>
              <a:t>], Scopus​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sz="1600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sz="16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​нет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Научное руководство в настоящее время:</a:t>
            </a:r>
            <a:r>
              <a:rPr lang="ru-RU" sz="16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2 аспиранта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sz="16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​нет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sz="1600" dirty="0">
                <a:latin typeface="Open Sans"/>
                <a:ea typeface="Open Sans"/>
                <a:cs typeface="Open Sans"/>
              </a:rPr>
              <a:t> ​нет</a:t>
            </a:r>
            <a:endParaRPr lang="ru-RU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039204"/>
              </p:ext>
            </p:extLst>
          </p:nvPr>
        </p:nvGraphicFramePr>
        <p:xfrm>
          <a:off x="516065" y="4908395"/>
          <a:ext cx="7750111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1767">
                  <a:extLst>
                    <a:ext uri="{9D8B030D-6E8A-4147-A177-3AD203B41FA5}">
                      <a16:colId xmlns:a16="http://schemas.microsoft.com/office/drawing/2014/main" val="2939062528"/>
                    </a:ext>
                  </a:extLst>
                </a:gridCol>
                <a:gridCol w="1740968">
                  <a:extLst>
                    <a:ext uri="{9D8B030D-6E8A-4147-A177-3AD203B41FA5}">
                      <a16:colId xmlns:a16="http://schemas.microsoft.com/office/drawing/2014/main" val="2758239282"/>
                    </a:ext>
                  </a:extLst>
                </a:gridCol>
                <a:gridCol w="1931912">
                  <a:extLst>
                    <a:ext uri="{9D8B030D-6E8A-4147-A177-3AD203B41FA5}">
                      <a16:colId xmlns:a16="http://schemas.microsoft.com/office/drawing/2014/main" val="204327156"/>
                    </a:ext>
                  </a:extLst>
                </a:gridCol>
                <a:gridCol w="2055464">
                  <a:extLst>
                    <a:ext uri="{9D8B030D-6E8A-4147-A177-3AD203B41FA5}">
                      <a16:colId xmlns:a16="http://schemas.microsoft.com/office/drawing/2014/main" val="416434699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84977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634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1612209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34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171164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724461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79559702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3458446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878207" y="6362438"/>
            <a:ext cx="2025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55; "против" 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456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700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Кафедра романской филологии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Профессор (неполная занятость – 0,25)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Подано – 1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1700" b="1" dirty="0">
                <a:latin typeface="Open Sans"/>
                <a:ea typeface="Open Sans"/>
                <a:cs typeface="Open Sans"/>
              </a:rPr>
              <a:t>Самарина Марина Сергеевна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, 1962​, доктор филологических наук (2015), почетный член «Международного общества францисканских исследований», профессор кафедры романской филологии Санкт-Петербургского государственного университета, профессор кафедры романской филологии по совместительству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1000"/>
              </a:lnSpc>
              <a:spcAft>
                <a:spcPts val="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just">
              <a:lnSpc>
                <a:spcPct val="111000"/>
              </a:lnSpc>
              <a:spcAft>
                <a:spcPts val="1000"/>
              </a:spcAft>
            </a:pPr>
            <a:r>
              <a:rPr lang="ru-RU" sz="1700" dirty="0">
                <a:latin typeface="Open Sans"/>
                <a:ea typeface="Open Sans"/>
                <a:cs typeface="Open Sans"/>
              </a:rPr>
              <a:t>Среди чудовищ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дантова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Ада//Архетип Ночи в мировой культуре, (2019), [монография]</a:t>
            </a:r>
            <a:br>
              <a:rPr lang="ru-RU" sz="1700" dirty="0">
                <a:latin typeface="Open Sans"/>
                <a:ea typeface="Open Sans"/>
                <a:cs typeface="Open Sans"/>
              </a:rPr>
            </a:br>
            <a:r>
              <a:rPr lang="ru-RU" sz="1700" dirty="0">
                <a:latin typeface="Open Sans"/>
                <a:ea typeface="Open Sans"/>
                <a:cs typeface="Open Sans"/>
              </a:rPr>
              <a:t>Данте Алигьери: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Pro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et</a:t>
            </a:r>
            <a:r>
              <a:rPr lang="ru-RU" sz="1700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 err="1">
                <a:latin typeface="Open Sans"/>
                <a:ea typeface="Open Sans"/>
                <a:cs typeface="Open Sans"/>
              </a:rPr>
              <a:t>Contra</a:t>
            </a:r>
            <a:r>
              <a:rPr lang="ru-RU" sz="1700" dirty="0">
                <a:latin typeface="Open Sans"/>
                <a:ea typeface="Open Sans"/>
                <a:cs typeface="Open Sans"/>
              </a:rPr>
              <a:t>. Личность и наследие Данте в оценке русских мыслителей, писателей, исследователей. Антология. Т.2, (2019), [вступит. статья]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1000"/>
              </a:lnSpc>
              <a:spcAft>
                <a:spcPts val="600"/>
              </a:spcAft>
            </a:pPr>
            <a:r>
              <a:rPr lang="ru-RU" sz="1700" dirty="0" smtClean="0">
                <a:latin typeface="Open Sans"/>
                <a:ea typeface="Open Sans"/>
                <a:cs typeface="Open Sans"/>
              </a:rPr>
              <a:t>​       </a:t>
            </a:r>
            <a:r>
              <a:rPr lang="ru-RU" sz="1700" b="1" dirty="0" smtClean="0">
                <a:latin typeface="Open Sans SemiBold"/>
                <a:ea typeface="Open Sans SemiBold"/>
                <a:cs typeface="Open Sans SemiBold"/>
              </a:rPr>
              <a:t>Электронные 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курсы в ЦДПО (</a:t>
            </a:r>
            <a:r>
              <a:rPr lang="ru-RU" sz="1700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Aft>
                <a:spcPts val="600"/>
              </a:spcAft>
            </a:pP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sz="17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ru-RU" sz="1700" b="1" dirty="0" smtClean="0">
                <a:latin typeface="Open Sans SemiBold"/>
                <a:ea typeface="Open Sans SemiBold"/>
                <a:cs typeface="Open Sans SemiBold"/>
              </a:rPr>
              <a:t>       Заявки </a:t>
            </a:r>
            <a:r>
              <a:rPr lang="ru-RU" sz="1700" b="1" dirty="0">
                <a:latin typeface="Open Sans SemiBold"/>
                <a:ea typeface="Open Sans SemiBold"/>
                <a:cs typeface="Open Sans SemiBold"/>
              </a:rPr>
              <a:t>на выполнение НИР за 2014-2019:</a:t>
            </a:r>
            <a:r>
              <a:rPr lang="ru-RU" sz="1700" b="1" dirty="0">
                <a:latin typeface="Open Sans"/>
                <a:ea typeface="Open Sans"/>
                <a:cs typeface="Open Sans"/>
              </a:rPr>
              <a:t> </a:t>
            </a:r>
            <a:r>
              <a:rPr lang="ru-RU" sz="1700" dirty="0">
                <a:latin typeface="Open Sans"/>
                <a:ea typeface="Open Sans"/>
                <a:cs typeface="Open Sans"/>
              </a:rPr>
              <a:t>​нет</a:t>
            </a:r>
            <a:endParaRPr lang="ru-RU" sz="17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242418"/>
              </p:ext>
            </p:extLst>
          </p:nvPr>
        </p:nvGraphicFramePr>
        <p:xfrm>
          <a:off x="512063" y="4700069"/>
          <a:ext cx="8211313" cy="1892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42081">
                  <a:extLst>
                    <a:ext uri="{9D8B030D-6E8A-4147-A177-3AD203B41FA5}">
                      <a16:colId xmlns:a16="http://schemas.microsoft.com/office/drawing/2014/main" val="2125056158"/>
                    </a:ext>
                  </a:extLst>
                </a:gridCol>
                <a:gridCol w="1844571">
                  <a:extLst>
                    <a:ext uri="{9D8B030D-6E8A-4147-A177-3AD203B41FA5}">
                      <a16:colId xmlns:a16="http://schemas.microsoft.com/office/drawing/2014/main" val="3930802448"/>
                    </a:ext>
                  </a:extLst>
                </a:gridCol>
                <a:gridCol w="2046879">
                  <a:extLst>
                    <a:ext uri="{9D8B030D-6E8A-4147-A177-3AD203B41FA5}">
                      <a16:colId xmlns:a16="http://schemas.microsoft.com/office/drawing/2014/main" val="3096424051"/>
                    </a:ext>
                  </a:extLst>
                </a:gridCol>
                <a:gridCol w="2177782">
                  <a:extLst>
                    <a:ext uri="{9D8B030D-6E8A-4147-A177-3AD203B41FA5}">
                      <a16:colId xmlns:a16="http://schemas.microsoft.com/office/drawing/2014/main" val="297864287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Цитирований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17882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38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607029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983517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3921874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086970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1040244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927856" y="6223545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144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7500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"/>
                <a:ea typeface="Open Sans"/>
                <a:cs typeface="Open Sans"/>
              </a:rPr>
              <a:t>Кафедра музыкально-инструментальной подготовки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"/>
                <a:ea typeface="Open Sans"/>
                <a:cs typeface="Open Sans"/>
              </a:rPr>
              <a:t>Профессор </a:t>
            </a:r>
            <a:endParaRPr lang="ru-RU" sz="1600" b="1" dirty="0" smtClean="0">
              <a:latin typeface="Open Sans"/>
              <a:ea typeface="Open Sans"/>
              <a:cs typeface="Open Sans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latin typeface="Open Sans"/>
                <a:ea typeface="Open Sans"/>
                <a:cs typeface="Open Sans"/>
              </a:rPr>
              <a:t>Подано </a:t>
            </a:r>
            <a:r>
              <a:rPr lang="ru-RU" sz="1600" b="1" dirty="0">
                <a:latin typeface="Open Sans"/>
                <a:ea typeface="Open Sans"/>
                <a:cs typeface="Open Sans"/>
              </a:rPr>
              <a:t>– 1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"/>
                <a:ea typeface="Open Sans"/>
                <a:cs typeface="Open Sans"/>
              </a:rPr>
              <a:t>Кузнецова Елена Олеговна</a:t>
            </a:r>
            <a:r>
              <a:rPr lang="ru-RU" sz="1600" dirty="0">
                <a:latin typeface="Open Sans"/>
                <a:ea typeface="Open Sans"/>
                <a:cs typeface="Open Sans"/>
              </a:rPr>
              <a:t>, 1965​, кандидат педагогических наук (2010)​, доцент (2013), 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Почетный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работник сферы образования Российской Федерации, 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Лауреат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I  премии международного конкурса искусств и исполнительского мастерства «Виват, Петербург», (2016), 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Лауреат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II  премии пятого международного конкурса инструментальной музыки «JS FEST 2017» (Финляндия, Турку), (2017), доцент кафедры музыкально-инструментальной подготовки.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Основные работы по профилю кафедры: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Open Sans"/>
                <a:ea typeface="Open Sans"/>
                <a:cs typeface="Open Sans"/>
              </a:rPr>
              <a:t>Мотивация учащихся в системе дополнительного музыкального образования, (2018), [статья]</a:t>
            </a:r>
            <a:br>
              <a:rPr lang="ru-RU" sz="1600" dirty="0">
                <a:latin typeface="Open Sans"/>
                <a:ea typeface="Open Sans"/>
                <a:cs typeface="Open Sans"/>
              </a:rPr>
            </a:br>
            <a:r>
              <a:rPr lang="ru-RU" sz="1600" dirty="0">
                <a:latin typeface="Open Sans"/>
                <a:ea typeface="Open Sans"/>
                <a:cs typeface="Open Sans"/>
              </a:rPr>
              <a:t>Преодоление страхов перед публичными концертными выступлениями детей средствами 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психолого</a:t>
            </a:r>
            <a:r>
              <a:rPr lang="ru-RU" sz="1600" dirty="0">
                <a:latin typeface="Open Sans"/>
                <a:ea typeface="Open Sans"/>
                <a:cs typeface="Open Sans"/>
              </a:rPr>
              <a:t>-</a:t>
            </a:r>
            <a:r>
              <a:rPr lang="ru-RU" sz="1600" dirty="0" smtClean="0">
                <a:latin typeface="Open Sans"/>
                <a:ea typeface="Open Sans"/>
                <a:cs typeface="Open Sans"/>
              </a:rPr>
              <a:t>педагогического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воздействия, (2018), [статья]​</a:t>
            </a:r>
            <a:br>
              <a:rPr lang="ru-RU" sz="1600" dirty="0">
                <a:latin typeface="Open Sans"/>
                <a:ea typeface="Open Sans"/>
                <a:cs typeface="Open Sans"/>
              </a:rPr>
            </a:b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Электронные курсы в ЦДПО (</a:t>
            </a:r>
            <a:r>
              <a:rPr lang="ru-RU" sz="1600" b="1" dirty="0" err="1">
                <a:latin typeface="Open Sans SemiBold"/>
                <a:ea typeface="Open Sans SemiBold"/>
                <a:cs typeface="Open Sans SemiBold"/>
              </a:rPr>
              <a:t>Moodle</a:t>
            </a: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):</a:t>
            </a:r>
            <a:r>
              <a:rPr lang="ru-RU" sz="16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​нет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Научное руководство:</a:t>
            </a:r>
            <a:r>
              <a:rPr lang="ru-RU" sz="16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нет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Участие в выполнении НИР за 2014-2019:</a:t>
            </a:r>
            <a:r>
              <a:rPr lang="ru-RU" sz="1600" dirty="0">
                <a:latin typeface="Open Sans SemiBold"/>
                <a:ea typeface="Open Sans SemiBold"/>
                <a:cs typeface="Open Sans SemiBold"/>
              </a:rPr>
              <a:t> </a:t>
            </a:r>
            <a:r>
              <a:rPr lang="ru-RU" sz="1600" dirty="0">
                <a:latin typeface="Open Sans"/>
                <a:ea typeface="Open Sans"/>
                <a:cs typeface="Open Sans"/>
              </a:rPr>
              <a:t>​нет</a:t>
            </a:r>
            <a:endParaRPr lang="ru-RU" sz="16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>
              <a:lnSpc>
                <a:spcPct val="115000"/>
              </a:lnSpc>
              <a:spcBef>
                <a:spcPts val="1000"/>
              </a:spcBef>
              <a:spcAft>
                <a:spcPts val="1200"/>
              </a:spcAft>
            </a:pPr>
            <a:r>
              <a:rPr lang="ru-RU" sz="1600" b="1" dirty="0">
                <a:latin typeface="Open Sans SemiBold"/>
                <a:ea typeface="Open Sans SemiBold"/>
                <a:cs typeface="Open Sans SemiBold"/>
              </a:rPr>
              <a:t>Заявки на выполнение НИР за 2014-2019:</a:t>
            </a:r>
            <a:r>
              <a:rPr lang="ru-RU" sz="1600" dirty="0">
                <a:latin typeface="Open Sans"/>
                <a:ea typeface="Open Sans"/>
                <a:cs typeface="Open Sans"/>
              </a:rPr>
              <a:t> ​нет</a:t>
            </a:r>
            <a:endParaRPr lang="ru-RU" sz="16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830319"/>
              </p:ext>
            </p:extLst>
          </p:nvPr>
        </p:nvGraphicFramePr>
        <p:xfrm>
          <a:off x="525209" y="4725909"/>
          <a:ext cx="7695247" cy="192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7455">
                  <a:extLst>
                    <a:ext uri="{9D8B030D-6E8A-4147-A177-3AD203B41FA5}">
                      <a16:colId xmlns:a16="http://schemas.microsoft.com/office/drawing/2014/main" val="2366526130"/>
                    </a:ext>
                  </a:extLst>
                </a:gridCol>
                <a:gridCol w="1728643">
                  <a:extLst>
                    <a:ext uri="{9D8B030D-6E8A-4147-A177-3AD203B41FA5}">
                      <a16:colId xmlns:a16="http://schemas.microsoft.com/office/drawing/2014/main" val="2703686058"/>
                    </a:ext>
                  </a:extLst>
                </a:gridCol>
                <a:gridCol w="1918236">
                  <a:extLst>
                    <a:ext uri="{9D8B030D-6E8A-4147-A177-3AD203B41FA5}">
                      <a16:colId xmlns:a16="http://schemas.microsoft.com/office/drawing/2014/main" val="813045"/>
                    </a:ext>
                  </a:extLst>
                </a:gridCol>
                <a:gridCol w="2040913">
                  <a:extLst>
                    <a:ext uri="{9D8B030D-6E8A-4147-A177-3AD203B41FA5}">
                      <a16:colId xmlns:a16="http://schemas.microsoft.com/office/drawing/2014/main" val="75043393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1323735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413993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6872449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680899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 </a:t>
                      </a:r>
                      <a:r>
                        <a:rPr lang="ru-RU" sz="16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747196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21993870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8287776" y="6284437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693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4416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Кафедра музыкального воспитания и образования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Профессор (неполная 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занятость – 0,5)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Подано  – 1 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1000"/>
              </a:spcAft>
            </a:pPr>
            <a:r>
              <a:rPr lang="ru-RU" b="1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Мозгот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Светлана Анатольевна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, 1976, доктор искусствоведения (2018), доцент (2010), главный специалист-эксперт отдела искусств и образования министерства культуры Республики Адыгея.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algn="just"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работы по профилю кафедры: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indent="457200" fontAlgn="auto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Концепты «чужие», «другие», «иные» в оперной музыке XIX-XX веков: признаки и способы выражения, (2019), [статья];</a:t>
            </a:r>
            <a:b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Категория пространства в музыке, (2019), [монография]​</a:t>
            </a:r>
            <a:b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fontAlgn="auto"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     Электронные 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курсы в ЦДПО (</a:t>
            </a:r>
            <a:r>
              <a:rPr lang="ru-RU" b="1" dirty="0" err="1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fontAlgn="auto">
              <a:spcBef>
                <a:spcPts val="12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      Научное 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руководство: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нет.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fontAlgn="auto">
              <a:spcBef>
                <a:spcPts val="100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      Участие 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в выполнении НИР за 2014-2019: 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​нет</a:t>
            </a:r>
            <a:endParaRPr lang="ru-RU" sz="1200" dirty="0" smtClean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fontAlgn="auto">
              <a:spcBef>
                <a:spcPts val="1000"/>
              </a:spcBef>
              <a:spcAft>
                <a:spcPts val="1200"/>
              </a:spcAft>
            </a:pPr>
            <a:r>
              <a:rPr lang="ru-RU" b="1" dirty="0" smtClean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      Заявки </a:t>
            </a:r>
            <a:r>
              <a:rPr lang="ru-RU" b="1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на выполнение НИР за 2014-2019:</a:t>
            </a:r>
            <a:r>
              <a:rPr lang="ru-RU" dirty="0">
                <a:solidFill>
                  <a:srgbClr val="000000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 ​нет</a:t>
            </a:r>
            <a:endParaRPr lang="ru-RU" sz="12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26910"/>
              </p:ext>
            </p:extLst>
          </p:nvPr>
        </p:nvGraphicFramePr>
        <p:xfrm>
          <a:off x="498220" y="4416594"/>
          <a:ext cx="8627491" cy="17602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1653">
                  <a:extLst>
                    <a:ext uri="{9D8B030D-6E8A-4147-A177-3AD203B41FA5}">
                      <a16:colId xmlns:a16="http://schemas.microsoft.com/office/drawing/2014/main" val="545585274"/>
                    </a:ext>
                  </a:extLst>
                </a:gridCol>
                <a:gridCol w="1916603">
                  <a:extLst>
                    <a:ext uri="{9D8B030D-6E8A-4147-A177-3AD203B41FA5}">
                      <a16:colId xmlns:a16="http://schemas.microsoft.com/office/drawing/2014/main" val="2904969176"/>
                    </a:ext>
                  </a:extLst>
                </a:gridCol>
                <a:gridCol w="2076413">
                  <a:extLst>
                    <a:ext uri="{9D8B030D-6E8A-4147-A177-3AD203B41FA5}">
                      <a16:colId xmlns:a16="http://schemas.microsoft.com/office/drawing/2014/main" val="2176344847"/>
                    </a:ext>
                  </a:extLst>
                </a:gridCol>
                <a:gridCol w="2292822">
                  <a:extLst>
                    <a:ext uri="{9D8B030D-6E8A-4147-A177-3AD203B41FA5}">
                      <a16:colId xmlns:a16="http://schemas.microsoft.com/office/drawing/2014/main" val="61384686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Индекс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Публикаций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Цитирований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Индекс Хирша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556369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29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6779816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РИНЦ Ядро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08189974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Scopus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201805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</a:endParaRPr>
                    </a:p>
                    <a:p>
                      <a:pPr fontAlgn="auto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c </a:t>
                      </a:r>
                      <a:r>
                        <a:rPr lang="ru-RU" sz="1200">
                          <a:effectLst/>
                        </a:rPr>
                        <a:t>аффилиацией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2730451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Web of Science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94142577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98220" y="6289286"/>
            <a:ext cx="22367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kern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"за" 56; "против" 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798205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2797</Words>
  <Application>Microsoft Office PowerPoint</Application>
  <PresentationFormat>Широкоэкранный</PresentationFormat>
  <Paragraphs>910</Paragraphs>
  <Slides>29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Microsoft YaHei</vt:lpstr>
      <vt:lpstr>Arial</vt:lpstr>
      <vt:lpstr>Calibri</vt:lpstr>
      <vt:lpstr>Calibri Light</vt:lpstr>
      <vt:lpstr>DejaVu Sans</vt:lpstr>
      <vt:lpstr>等线</vt:lpstr>
      <vt:lpstr>Open Sans</vt:lpstr>
      <vt:lpstr>Open Sans SemiBold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semihina1005@mail.ru</dc:creator>
  <cp:lastModifiedBy>semihina1005@mail.ru</cp:lastModifiedBy>
  <cp:revision>20</cp:revision>
  <cp:lastPrinted>2019-10-28T09:44:39Z</cp:lastPrinted>
  <dcterms:created xsi:type="dcterms:W3CDTF">2019-10-24T09:06:16Z</dcterms:created>
  <dcterms:modified xsi:type="dcterms:W3CDTF">2019-11-05T10:25:01Z</dcterms:modified>
</cp:coreProperties>
</file>