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7" r:id="rId2"/>
    <p:sldId id="261" r:id="rId3"/>
    <p:sldId id="260" r:id="rId4"/>
    <p:sldId id="259" r:id="rId5"/>
    <p:sldId id="262" r:id="rId6"/>
    <p:sldId id="296" r:id="rId7"/>
    <p:sldId id="297" r:id="rId8"/>
    <p:sldId id="298" r:id="rId9"/>
    <p:sldId id="299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0" r:id="rId24"/>
    <p:sldId id="281" r:id="rId25"/>
    <p:sldId id="282" r:id="rId26"/>
    <p:sldId id="300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58" r:id="rId35"/>
    <p:sldId id="295" r:id="rId36"/>
    <p:sldId id="291" r:id="rId37"/>
    <p:sldId id="294" r:id="rId38"/>
    <p:sldId id="292" r:id="rId39"/>
  </p:sldIdLst>
  <p:sldSz cx="12192000" cy="6858000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1FEE39-633D-45F2-80A0-F715D425E0BE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3F0C42-022E-4C4E-8BE8-BD15BBD42B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4055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F0C42-022E-4C4E-8BE8-BD15BBD42B8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5311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F0C42-022E-4C4E-8BE8-BD15BBD42B8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5060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F0C42-022E-4C4E-8BE8-BD15BBD42B82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71114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F0C42-022E-4C4E-8BE8-BD15BBD42B82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84948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F0C42-022E-4C4E-8BE8-BD15BBD42B82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75183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81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DEAEDCC-4A01-42FE-8D05-92944EEBC4BF}" type="slidenum">
              <a:rPr lang="ru-RU" altLang="ru-RU" sz="1200" smtClean="0"/>
              <a:pPr/>
              <a:t>35</a:t>
            </a:fld>
            <a:endParaRPr lang="ru-RU" altLang="ru-RU" sz="1200" smtClean="0"/>
          </a:p>
        </p:txBody>
      </p:sp>
    </p:spTree>
    <p:extLst>
      <p:ext uri="{BB962C8B-B14F-4D97-AF65-F5344CB8AC3E}">
        <p14:creationId xmlns:p14="http://schemas.microsoft.com/office/powerpoint/2010/main" val="19098367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81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DEAEDCC-4A01-42FE-8D05-92944EEBC4BF}" type="slidenum">
              <a:rPr lang="ru-RU" altLang="ru-RU" sz="1200" smtClean="0"/>
              <a:pPr/>
              <a:t>36</a:t>
            </a:fld>
            <a:endParaRPr lang="ru-RU" altLang="ru-RU" sz="1200" smtClean="0"/>
          </a:p>
        </p:txBody>
      </p:sp>
    </p:spTree>
    <p:extLst>
      <p:ext uri="{BB962C8B-B14F-4D97-AF65-F5344CB8AC3E}">
        <p14:creationId xmlns:p14="http://schemas.microsoft.com/office/powerpoint/2010/main" val="40794013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81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DEAEDCC-4A01-42FE-8D05-92944EEBC4BF}" type="slidenum">
              <a:rPr lang="ru-RU" altLang="ru-RU" sz="1200" smtClean="0"/>
              <a:pPr/>
              <a:t>37</a:t>
            </a:fld>
            <a:endParaRPr lang="ru-RU" altLang="ru-RU" sz="1200" smtClean="0"/>
          </a:p>
        </p:txBody>
      </p:sp>
    </p:spTree>
    <p:extLst>
      <p:ext uri="{BB962C8B-B14F-4D97-AF65-F5344CB8AC3E}">
        <p14:creationId xmlns:p14="http://schemas.microsoft.com/office/powerpoint/2010/main" val="42585297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81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DEAEDCC-4A01-42FE-8D05-92944EEBC4BF}" type="slidenum">
              <a:rPr lang="ru-RU" altLang="ru-RU" sz="1200" smtClean="0"/>
              <a:pPr/>
              <a:t>38</a:t>
            </a:fld>
            <a:endParaRPr lang="ru-RU" altLang="ru-RU" sz="1200" smtClean="0"/>
          </a:p>
        </p:txBody>
      </p:sp>
    </p:spTree>
    <p:extLst>
      <p:ext uri="{BB962C8B-B14F-4D97-AF65-F5344CB8AC3E}">
        <p14:creationId xmlns:p14="http://schemas.microsoft.com/office/powerpoint/2010/main" val="775350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041A5-A13C-4720-BB26-D027CC5D0DE5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506F8-0C76-4B37-968E-C085B10905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7492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041A5-A13C-4720-BB26-D027CC5D0DE5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506F8-0C76-4B37-968E-C085B10905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685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041A5-A13C-4720-BB26-D027CC5D0DE5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506F8-0C76-4B37-968E-C085B10905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7021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041A5-A13C-4720-BB26-D027CC5D0DE5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506F8-0C76-4B37-968E-C085B10905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990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041A5-A13C-4720-BB26-D027CC5D0DE5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506F8-0C76-4B37-968E-C085B10905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73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041A5-A13C-4720-BB26-D027CC5D0DE5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506F8-0C76-4B37-968E-C085B10905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653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041A5-A13C-4720-BB26-D027CC5D0DE5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506F8-0C76-4B37-968E-C085B10905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9320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041A5-A13C-4720-BB26-D027CC5D0DE5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506F8-0C76-4B37-968E-C085B10905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789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041A5-A13C-4720-BB26-D027CC5D0DE5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506F8-0C76-4B37-968E-C085B10905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1497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041A5-A13C-4720-BB26-D027CC5D0DE5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506F8-0C76-4B37-968E-C085B10905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8183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041A5-A13C-4720-BB26-D027CC5D0DE5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506F8-0C76-4B37-968E-C085B10905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2117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041A5-A13C-4720-BB26-D027CC5D0DE5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506F8-0C76-4B37-968E-C085B10905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444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CustomShape 1"/>
          <p:cNvSpPr/>
          <p:nvPr/>
        </p:nvSpPr>
        <p:spPr>
          <a:xfrm>
            <a:off x="2350920" y="404640"/>
            <a:ext cx="7704360" cy="1078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2" name="CustomShape 2"/>
          <p:cNvSpPr/>
          <p:nvPr/>
        </p:nvSpPr>
        <p:spPr>
          <a:xfrm>
            <a:off x="1919280" y="1773360"/>
            <a:ext cx="8228160" cy="453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1640" algn="ctr">
              <a:spcBef>
                <a:spcPts val="879"/>
              </a:spcBef>
            </a:pPr>
            <a:r>
              <a:rPr lang="ru-RU" sz="4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Конкурс </a:t>
            </a:r>
            <a:endParaRPr lang="ru-RU" sz="4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 algn="ctr">
              <a:spcBef>
                <a:spcPts val="879"/>
              </a:spcBef>
            </a:pPr>
            <a:r>
              <a:rPr lang="ru-RU" sz="4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на должность </a:t>
            </a:r>
            <a:endParaRPr lang="ru-RU" sz="4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 algn="ctr">
              <a:spcBef>
                <a:spcPts val="879"/>
              </a:spcBef>
            </a:pPr>
            <a:r>
              <a:rPr lang="ru-RU" sz="4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профессора кафедры</a:t>
            </a:r>
            <a:endParaRPr lang="ru-RU" sz="4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>
              <a:spcBef>
                <a:spcPts val="879"/>
              </a:spcBef>
            </a:pPr>
            <a:endParaRPr lang="ru-RU" sz="4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82202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Кафедра философии </a:t>
            </a:r>
            <a:endParaRPr lang="ru-RU" b="0" dirty="0" smtClean="0">
              <a:effectLst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Профессор </a:t>
            </a:r>
            <a:endParaRPr lang="ru-RU" b="0" dirty="0" smtClean="0">
              <a:effectLst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Подано </a:t>
            </a: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заявлений 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– 1 </a:t>
            </a:r>
            <a:endParaRPr lang="ru-RU" b="0" dirty="0" smtClean="0">
              <a:effectLst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dirty="0">
                <a:solidFill>
                  <a:srgbClr val="000000"/>
                </a:solidFill>
                <a:latin typeface="Open Sans"/>
              </a:rPr>
              <a:t>Сергеев Андрей Михайлович, 1962​, доктор философских наук (1998)​, профессор (2001), </a:t>
            </a:r>
            <a:r>
              <a:rPr lang="ru-RU" dirty="0" smtClean="0">
                <a:solidFill>
                  <a:srgbClr val="000000"/>
                </a:solidFill>
                <a:latin typeface="Open Sans"/>
              </a:rPr>
              <a:t>Почетный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работник высшего образования РФ, </a:t>
            </a:r>
            <a:r>
              <a:rPr lang="ru-RU" dirty="0" smtClean="0">
                <a:solidFill>
                  <a:srgbClr val="000000"/>
                </a:solidFill>
                <a:latin typeface="Open Sans"/>
              </a:rPr>
              <a:t>заведующий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кафедрой философии, социальных наук и права социального обеспечения Мурманского </a:t>
            </a:r>
            <a:r>
              <a:rPr lang="ru-RU" dirty="0" smtClean="0">
                <a:solidFill>
                  <a:srgbClr val="000000"/>
                </a:solidFill>
                <a:latin typeface="Open Sans"/>
              </a:rPr>
              <a:t>Арктического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государственного университета </a:t>
            </a:r>
            <a:endParaRPr lang="ru-RU" b="0" dirty="0" smtClean="0">
              <a:effectLst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Основные работы по профилю кафедры: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Мышление и язык: метафизическое сопряжение, (2016), [статья];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dirty="0" err="1">
                <a:solidFill>
                  <a:srgbClr val="000000"/>
                </a:solidFill>
                <a:latin typeface="Open Sans"/>
              </a:rPr>
              <a:t>TheNeedforBeingDisinterestedasaKeyCharacteristicofHumanNature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, (2019), [коллективная монография];​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b="1" dirty="0">
                <a:solidFill>
                  <a:srgbClr val="000000"/>
                </a:solidFill>
                <a:latin typeface="Open Sans"/>
              </a:rPr>
              <a:t>Электронные курсы в ЦДПО (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Moodle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):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​нет</a:t>
            </a:r>
            <a:endParaRPr lang="ru-RU" b="0" dirty="0" smtClean="0">
              <a:effectLst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Научное </a:t>
            </a: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руководство (РГПУ):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нет.</a:t>
            </a:r>
            <a:endParaRPr lang="ru-RU" b="0" dirty="0" smtClean="0">
              <a:effectLst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Участие в выполнении НИР за </a:t>
            </a: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2014-2019 (РГПУ):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​нет</a:t>
            </a:r>
            <a:endParaRPr lang="ru-RU" b="0" dirty="0" smtClean="0">
              <a:effectLst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Заявки на выполнение НИР за </a:t>
            </a: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2014-2019 (РГПУ):</a:t>
            </a:r>
            <a:r>
              <a:rPr lang="ru-RU" dirty="0" smtClean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​нет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4797570"/>
              </p:ext>
            </p:extLst>
          </p:nvPr>
        </p:nvGraphicFramePr>
        <p:xfrm>
          <a:off x="0" y="4122962"/>
          <a:ext cx="6572250" cy="2194560"/>
        </p:xfrm>
        <a:graphic>
          <a:graphicData uri="http://schemas.openxmlformats.org/drawingml/2006/table">
            <a:tbl>
              <a:tblPr/>
              <a:tblGrid>
                <a:gridCol w="1714500">
                  <a:extLst>
                    <a:ext uri="{9D8B030D-6E8A-4147-A177-3AD203B41FA5}">
                      <a16:colId xmlns:a16="http://schemas.microsoft.com/office/drawing/2014/main" val="3193831626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val="3220086410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val="3126918386"/>
                    </a:ext>
                  </a:extLst>
                </a:gridCol>
                <a:gridCol w="1743075">
                  <a:extLst>
                    <a:ext uri="{9D8B030D-6E8A-4147-A177-3AD203B41FA5}">
                      <a16:colId xmlns:a16="http://schemas.microsoft.com/office/drawing/2014/main" val="1779406845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263292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50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118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5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06937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8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118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728576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5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17829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792729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3335031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1546" y="377725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862955" y="6488668"/>
            <a:ext cx="23905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("за" 49; "против" нет)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84615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53707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Кафедра теории и истории культуры </a:t>
            </a:r>
            <a:endParaRPr lang="ru-RU" b="0" dirty="0" smtClean="0">
              <a:effectLst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Профессор (неполная занятость – 0,25)</a:t>
            </a:r>
            <a:endParaRPr lang="ru-RU" b="0" dirty="0" smtClean="0">
              <a:effectLst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Подано заявлений  – 1 </a:t>
            </a:r>
            <a:endParaRPr lang="ru-RU" b="0" dirty="0" smtClean="0">
              <a:effectLst/>
            </a:endParaRPr>
          </a:p>
          <a:p>
            <a:pPr>
              <a:spcAft>
                <a:spcPts val="1000"/>
              </a:spcAft>
            </a:pPr>
            <a:r>
              <a:rPr lang="ru-RU" dirty="0">
                <a:solidFill>
                  <a:srgbClr val="000000"/>
                </a:solidFill>
                <a:latin typeface="Open Sans"/>
              </a:rPr>
              <a:t>Денисов Андрей Владимирович, 1975​, доктор искусствоведения (2009)​, профессор (2013), Лауреат премии Правительства Санкт-Петербурга за выдающиеся научные результаты в области науки и техники в 2009 году (премия им.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Е.Р.Дашковой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), профессор кафедры истории зарубежной музыки Санкт-Петербургской государственной Консерватории имени Н. А. Римского-Корсакова, профессор кафедры теории и истории культуры по совместительству.</a:t>
            </a:r>
            <a:endParaRPr lang="ru-RU" b="0" dirty="0" smtClean="0">
              <a:effectLst/>
            </a:endParaRPr>
          </a:p>
          <a:p>
            <a:pPr>
              <a:spcAft>
                <a:spcPts val="120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Основные работы по профилю кафедры: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Семантические этюды, (2014), [статья];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dirty="0">
                <a:solidFill>
                  <a:srgbClr val="000000"/>
                </a:solidFill>
                <a:latin typeface="Open Sans"/>
              </a:rPr>
              <a:t>Принцип цитирования в музыке XIX века – эстетика и композиторская практика, (2019), [статья];​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b="1" dirty="0">
                <a:solidFill>
                  <a:srgbClr val="000000"/>
                </a:solidFill>
                <a:latin typeface="Open Sans"/>
              </a:rPr>
              <a:t>Электронные курсы в ЦДПО (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Moodle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):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​нет</a:t>
            </a:r>
            <a:endParaRPr lang="ru-RU" b="0" dirty="0" smtClean="0">
              <a:effectLst/>
            </a:endParaRPr>
          </a:p>
          <a:p>
            <a:pPr>
              <a:spcBef>
                <a:spcPts val="1200"/>
              </a:spcBef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Научное руководство </a:t>
            </a: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(РГПУ):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нет.</a:t>
            </a:r>
            <a:endParaRPr lang="ru-RU" b="0" dirty="0" smtClean="0">
              <a:effectLst/>
            </a:endParaRPr>
          </a:p>
          <a:p>
            <a:pPr>
              <a:spcBef>
                <a:spcPts val="1000"/>
              </a:spcBef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Участие в выполнении НИР за </a:t>
            </a: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2014-2019 (РГПУ):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​нет</a:t>
            </a:r>
            <a:endParaRPr lang="ru-RU" b="0" dirty="0" smtClean="0">
              <a:effectLst/>
            </a:endParaRPr>
          </a:p>
          <a:p>
            <a:pPr>
              <a:spcBef>
                <a:spcPts val="1000"/>
              </a:spcBef>
              <a:spcAft>
                <a:spcPts val="120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Заявки на выполнение НИР за </a:t>
            </a: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2014-2019 (РГПУ):</a:t>
            </a:r>
            <a:r>
              <a:rPr lang="ru-RU" dirty="0" smtClean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3 заявки. 2 РФФИ, 1 КНВШ​</a:t>
            </a:r>
            <a:endParaRPr lang="ru-RU" b="0" dirty="0" smtClean="0">
              <a:effectLst/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8688735"/>
              </p:ext>
            </p:extLst>
          </p:nvPr>
        </p:nvGraphicFramePr>
        <p:xfrm>
          <a:off x="0" y="4663440"/>
          <a:ext cx="6572250" cy="2194560"/>
        </p:xfrm>
        <a:graphic>
          <a:graphicData uri="http://schemas.openxmlformats.org/drawingml/2006/table">
            <a:tbl>
              <a:tblPr/>
              <a:tblGrid>
                <a:gridCol w="1714500">
                  <a:extLst>
                    <a:ext uri="{9D8B030D-6E8A-4147-A177-3AD203B41FA5}">
                      <a16:colId xmlns:a16="http://schemas.microsoft.com/office/drawing/2014/main" val="2265622024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val="2672669470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val="495850710"/>
                    </a:ext>
                  </a:extLst>
                </a:gridCol>
                <a:gridCol w="1743075">
                  <a:extLst>
                    <a:ext uri="{9D8B030D-6E8A-4147-A177-3AD203B41FA5}">
                      <a16:colId xmlns:a16="http://schemas.microsoft.com/office/drawing/2014/main" val="2920356532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684326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141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321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8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86271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21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5515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86226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400266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9352285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466296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801409" y="6488668"/>
            <a:ext cx="23905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("за" 49; "против" нет)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43580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53707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Кафедра теории и истории культуры </a:t>
            </a:r>
            <a:endParaRPr lang="ru-RU" b="0" dirty="0" smtClean="0">
              <a:effectLst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Профессор (неполная занятость – 0,25)</a:t>
            </a:r>
            <a:endParaRPr lang="ru-RU" b="0" dirty="0" smtClean="0">
              <a:effectLst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Подано заявлений  – 1 </a:t>
            </a:r>
            <a:endParaRPr lang="ru-RU" b="0" dirty="0" smtClean="0">
              <a:effectLst/>
            </a:endParaRPr>
          </a:p>
          <a:p>
            <a:pPr>
              <a:spcAft>
                <a:spcPts val="1000"/>
              </a:spcAft>
            </a:pPr>
            <a:r>
              <a:rPr lang="ru-RU" dirty="0">
                <a:solidFill>
                  <a:srgbClr val="000000"/>
                </a:solidFill>
                <a:latin typeface="Open Sans"/>
              </a:rPr>
              <a:t>Никифорова Лариса Викторовна, 1962​, доктор культурологии (2007)​, профессор (2011), профессор кафедры философии, истории и теории культуры Академии Русского балета имени А. Я. Вагановой, профессор кафедры теории и истории культуры по совместительству.</a:t>
            </a:r>
            <a:endParaRPr lang="ru-RU" b="0" dirty="0" smtClean="0">
              <a:effectLst/>
            </a:endParaRPr>
          </a:p>
          <a:p>
            <a:pPr>
              <a:spcAft>
                <a:spcPts val="120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Основные работы по профилю кафедры: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dirty="0">
                <a:solidFill>
                  <a:srgbClr val="000000"/>
                </a:solidFill>
                <a:latin typeface="Open Sans"/>
              </a:rPr>
              <a:t>Русская культура в памятниках, текстах, метафорах, (2017), [учебник];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dirty="0">
                <a:solidFill>
                  <a:srgbClr val="000000"/>
                </a:solidFill>
                <a:latin typeface="Open Sans"/>
              </a:rPr>
              <a:t>Антропология музея :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концептосфера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идей, исторического диалога и сохранения ценностных констант, (2017), [материалы «Круглого стола»];​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b="1" dirty="0">
                <a:solidFill>
                  <a:srgbClr val="000000"/>
                </a:solidFill>
                <a:latin typeface="Open Sans"/>
              </a:rPr>
              <a:t>Электронные курсы в ЦДПО (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Moodle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):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​нет</a:t>
            </a:r>
            <a:endParaRPr lang="ru-RU" b="0" dirty="0" smtClean="0">
              <a:effectLst/>
            </a:endParaRPr>
          </a:p>
          <a:p>
            <a:pPr>
              <a:spcBef>
                <a:spcPts val="1200"/>
              </a:spcBef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Научное руководство (РГПУ):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нет.</a:t>
            </a:r>
            <a:endParaRPr lang="ru-RU" b="0" dirty="0" smtClean="0">
              <a:effectLst/>
            </a:endParaRPr>
          </a:p>
          <a:p>
            <a:pPr>
              <a:spcBef>
                <a:spcPts val="1000"/>
              </a:spcBef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Участие в выполнении НИР за 2014-2019 (РГПУ):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​нет</a:t>
            </a:r>
            <a:endParaRPr lang="ru-RU" b="0" dirty="0" smtClean="0">
              <a:effectLst/>
            </a:endParaRPr>
          </a:p>
          <a:p>
            <a:pPr>
              <a:spcBef>
                <a:spcPts val="1000"/>
              </a:spcBef>
              <a:spcAft>
                <a:spcPts val="120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Заявки на выполнение НИР за 2014-2019 (РГПУ):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1 заявка​</a:t>
            </a:r>
            <a:endParaRPr lang="ru-RU" b="0" dirty="0" smtClean="0">
              <a:effectLst/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877666"/>
              </p:ext>
            </p:extLst>
          </p:nvPr>
        </p:nvGraphicFramePr>
        <p:xfrm>
          <a:off x="79131" y="4618416"/>
          <a:ext cx="6572250" cy="2225040"/>
        </p:xfrm>
        <a:graphic>
          <a:graphicData uri="http://schemas.openxmlformats.org/drawingml/2006/table">
            <a:tbl>
              <a:tblPr/>
              <a:tblGrid>
                <a:gridCol w="1714500">
                  <a:extLst>
                    <a:ext uri="{9D8B030D-6E8A-4147-A177-3AD203B41FA5}">
                      <a16:colId xmlns:a16="http://schemas.microsoft.com/office/drawing/2014/main" val="2228301855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val="3869104651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val="2299593380"/>
                    </a:ext>
                  </a:extLst>
                </a:gridCol>
                <a:gridCol w="1743075">
                  <a:extLst>
                    <a:ext uri="{9D8B030D-6E8A-4147-A177-3AD203B41FA5}">
                      <a16:colId xmlns:a16="http://schemas.microsoft.com/office/drawing/2014/main" val="1385205399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895116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1" dirty="0" smtClean="0">
                          <a:effectLst/>
                        </a:rPr>
                        <a:t>99</a:t>
                      </a:r>
                      <a:endParaRPr lang="ru-RU" b="1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240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6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49378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15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088051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786852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353112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2732895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466296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877150" y="6474124"/>
            <a:ext cx="23905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("за" 49; "против" нет)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41380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4811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Кафедра связей с общественностью и рекламы </a:t>
            </a:r>
            <a:endParaRPr lang="ru-RU" b="0" dirty="0" smtClean="0">
              <a:effectLst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Профессор (неполная занятость – 0,25)</a:t>
            </a:r>
            <a:endParaRPr lang="ru-RU" b="0" dirty="0" smtClean="0">
              <a:effectLst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Подано заявлений  – 1 </a:t>
            </a:r>
            <a:endParaRPr lang="ru-RU" b="0" dirty="0" smtClean="0">
              <a:effectLst/>
            </a:endParaRPr>
          </a:p>
          <a:p>
            <a:pPr>
              <a:spcAft>
                <a:spcPts val="1000"/>
              </a:spcAft>
            </a:pPr>
            <a:r>
              <a:rPr lang="ru-RU" dirty="0" err="1">
                <a:solidFill>
                  <a:srgbClr val="000000"/>
                </a:solidFill>
                <a:latin typeface="Open Sans"/>
              </a:rPr>
              <a:t>Шелонаев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Сергей Игоревич, 1962​, доктор социологических наук (2014)​, доцент (2008), заведующий кафедрой журналистики и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медиатехнологий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СМИ </a:t>
            </a:r>
            <a:r>
              <a:rPr lang="ru-RU" dirty="0" smtClean="0">
                <a:solidFill>
                  <a:srgbClr val="000000"/>
                </a:solidFill>
                <a:latin typeface="Open Sans"/>
              </a:rPr>
              <a:t>Санкт-Петербургского университета технологий и дизайна,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профессор кафедры связей с общественностью и рекламы по совместительству.</a:t>
            </a:r>
            <a:endParaRPr lang="ru-RU" b="0" dirty="0" smtClean="0">
              <a:effectLst/>
            </a:endParaRPr>
          </a:p>
          <a:p>
            <a:pPr>
              <a:spcAft>
                <a:spcPts val="120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Основные работы по профилю кафедры: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Искусство в эпоху Интернет: новые перспективы. Известия высших учебных заведений. Технология легкой промышленности, (2019), [статья], ВАК;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dirty="0" err="1">
                <a:solidFill>
                  <a:srgbClr val="000000"/>
                </a:solidFill>
                <a:latin typeface="Open Sans"/>
              </a:rPr>
              <a:t>Divergent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co-evolution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of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humediamatics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and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information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portals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by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criterion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of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influence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on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population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tolerance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, (2017), [статья], (Scopus)​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b="1" dirty="0">
                <a:solidFill>
                  <a:srgbClr val="000000"/>
                </a:solidFill>
                <a:latin typeface="Open Sans"/>
              </a:rPr>
              <a:t>Электронные курсы в ЦДПО (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Moodle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):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​нет</a:t>
            </a:r>
            <a:endParaRPr lang="ru-RU" b="0" dirty="0" smtClean="0">
              <a:effectLst/>
            </a:endParaRPr>
          </a:p>
          <a:p>
            <a:pPr>
              <a:spcBef>
                <a:spcPts val="1200"/>
              </a:spcBef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Научное руководство (РГПУ):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нет</a:t>
            </a:r>
            <a:endParaRPr lang="ru-RU" b="0" dirty="0" smtClean="0">
              <a:effectLst/>
            </a:endParaRPr>
          </a:p>
          <a:p>
            <a:pPr>
              <a:spcBef>
                <a:spcPts val="1000"/>
              </a:spcBef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Участие в выполнении НИР за 2014-2019 (РГПУ):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3 НИР, Модель коммуникативного пространства современного университета: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социоэкономические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и культурно-антропологические факторы(2016,2015,2014)​</a:t>
            </a:r>
            <a:endParaRPr lang="ru-RU" b="0" dirty="0" smtClean="0">
              <a:effectLst/>
            </a:endParaRPr>
          </a:p>
          <a:p>
            <a:r>
              <a:rPr lang="ru-RU" b="1" dirty="0">
                <a:solidFill>
                  <a:srgbClr val="000000"/>
                </a:solidFill>
                <a:latin typeface="Open Sans"/>
              </a:rPr>
              <a:t>Заявки на выполнение НИР за 2014-2019 (РГПУ):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​нет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0750746"/>
              </p:ext>
            </p:extLst>
          </p:nvPr>
        </p:nvGraphicFramePr>
        <p:xfrm>
          <a:off x="0" y="4726780"/>
          <a:ext cx="6572250" cy="2194560"/>
        </p:xfrm>
        <a:graphic>
          <a:graphicData uri="http://schemas.openxmlformats.org/drawingml/2006/table">
            <a:tbl>
              <a:tblPr/>
              <a:tblGrid>
                <a:gridCol w="1714500">
                  <a:extLst>
                    <a:ext uri="{9D8B030D-6E8A-4147-A177-3AD203B41FA5}">
                      <a16:colId xmlns:a16="http://schemas.microsoft.com/office/drawing/2014/main" val="3319078918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val="485767686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val="2848264008"/>
                    </a:ext>
                  </a:extLst>
                </a:gridCol>
                <a:gridCol w="1743075">
                  <a:extLst>
                    <a:ext uri="{9D8B030D-6E8A-4147-A177-3AD203B41FA5}">
                      <a16:colId xmlns:a16="http://schemas.microsoft.com/office/drawing/2014/main" val="3565166447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86512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48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82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5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043064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5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968961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802083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277302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457713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472630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903528" y="6488668"/>
            <a:ext cx="23905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("за" 49; "против" нет)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58624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48167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Кафедра связей с общественностью и рекламы </a:t>
            </a:r>
            <a:endParaRPr lang="ru-RU" b="0" dirty="0" smtClean="0">
              <a:effectLst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Профессор (неполная занятость – 0,25)</a:t>
            </a:r>
            <a:endParaRPr lang="ru-RU" b="0" dirty="0" smtClean="0">
              <a:effectLst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Подано заявлений  – 1 </a:t>
            </a:r>
            <a:endParaRPr lang="ru-RU" b="0" dirty="0" smtClean="0">
              <a:effectLst/>
            </a:endParaRPr>
          </a:p>
          <a:p>
            <a:pPr>
              <a:spcAft>
                <a:spcPts val="1000"/>
              </a:spcAft>
            </a:pPr>
            <a:r>
              <a:rPr lang="ru-RU" dirty="0" err="1">
                <a:solidFill>
                  <a:srgbClr val="000000"/>
                </a:solidFill>
                <a:latin typeface="Open Sans"/>
              </a:rPr>
              <a:t>Верминенко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Юлия Владимировна, 1974​, доктор социологических наук (2014)​, доцент (2006), профессор 1-ой кафедры Военной академии связи имени маршала Советского Союза С. М. Буденного, профессор кафедры связей с общественностью и рекламы по совместительству.</a:t>
            </a:r>
            <a:endParaRPr lang="ru-RU" b="0" dirty="0" smtClean="0">
              <a:effectLst/>
            </a:endParaRPr>
          </a:p>
          <a:p>
            <a:pPr>
              <a:spcAft>
                <a:spcPts val="120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Основные работы по профилю кафедры: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Индустрия социальных проблем, (2012), [монография];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dirty="0">
                <a:solidFill>
                  <a:srgbClr val="000000"/>
                </a:solidFill>
                <a:latin typeface="Open Sans"/>
              </a:rPr>
              <a:t>Конструирование социальных проблем в современном российском обществе, (2011), [монография];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b="1" dirty="0">
                <a:solidFill>
                  <a:srgbClr val="000000"/>
                </a:solidFill>
                <a:latin typeface="Open Sans"/>
              </a:rPr>
              <a:t>Электронные курсы в ЦДПО (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Moodle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):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​нет</a:t>
            </a:r>
            <a:endParaRPr lang="ru-RU" b="0" dirty="0" smtClean="0">
              <a:effectLst/>
            </a:endParaRPr>
          </a:p>
          <a:p>
            <a:pPr>
              <a:spcBef>
                <a:spcPts val="1200"/>
              </a:spcBef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Научное руководство (РГПУ):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нет</a:t>
            </a:r>
            <a:endParaRPr lang="ru-RU" b="0" dirty="0" smtClean="0">
              <a:effectLst/>
            </a:endParaRPr>
          </a:p>
          <a:p>
            <a:pPr>
              <a:spcBef>
                <a:spcPts val="1000"/>
              </a:spcBef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Участие в выполнении НИР за 2014-2019 (РГПУ):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​нет</a:t>
            </a:r>
            <a:endParaRPr lang="ru-RU" b="0" dirty="0" smtClean="0">
              <a:effectLst/>
            </a:endParaRPr>
          </a:p>
          <a:p>
            <a:pPr>
              <a:spcBef>
                <a:spcPts val="1000"/>
              </a:spcBef>
              <a:spcAft>
                <a:spcPts val="120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Заявки на выполнение НИР за 2014-2019 (РГПУ):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​нет</a:t>
            </a:r>
            <a:endParaRPr lang="ru-RU" b="0" dirty="0" smtClean="0">
              <a:effectLst/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5877531"/>
              </p:ext>
            </p:extLst>
          </p:nvPr>
        </p:nvGraphicFramePr>
        <p:xfrm>
          <a:off x="0" y="4196139"/>
          <a:ext cx="6572250" cy="2194560"/>
        </p:xfrm>
        <a:graphic>
          <a:graphicData uri="http://schemas.openxmlformats.org/drawingml/2006/table">
            <a:tbl>
              <a:tblPr/>
              <a:tblGrid>
                <a:gridCol w="1714500">
                  <a:extLst>
                    <a:ext uri="{9D8B030D-6E8A-4147-A177-3AD203B41FA5}">
                      <a16:colId xmlns:a16="http://schemas.microsoft.com/office/drawing/2014/main" val="3112521039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val="98310368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val="4278337251"/>
                    </a:ext>
                  </a:extLst>
                </a:gridCol>
                <a:gridCol w="1743075">
                  <a:extLst>
                    <a:ext uri="{9D8B030D-6E8A-4147-A177-3AD203B41FA5}">
                      <a16:colId xmlns:a16="http://schemas.microsoft.com/office/drawing/2014/main" val="4027609492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637497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51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84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5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248919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5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899712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906823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91190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99528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419566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801409" y="6488668"/>
            <a:ext cx="23905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kern="1400">
                <a:latin typeface="Times New Roman" panose="02020603050405020304" pitchFamily="18" charset="0"/>
                <a:ea typeface="Times New Roman" panose="02020603050405020304" pitchFamily="18" charset="0"/>
              </a:rPr>
              <a:t>("за" 49; "против" нет)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40998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Кафедра ЮНЕСКО «Образование в поликультурном обществе» </a:t>
            </a:r>
            <a:endParaRPr lang="ru-RU" b="0" dirty="0" smtClean="0">
              <a:effectLst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Профессор (неполная занятость – 0,25)</a:t>
            </a:r>
            <a:endParaRPr lang="ru-RU" b="0" dirty="0" smtClean="0">
              <a:effectLst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Подано заявлений   – 1 </a:t>
            </a:r>
            <a:endParaRPr lang="ru-RU" b="0" dirty="0" smtClean="0">
              <a:effectLst/>
            </a:endParaRPr>
          </a:p>
          <a:p>
            <a:r>
              <a:rPr lang="ru-RU" dirty="0">
                <a:solidFill>
                  <a:srgbClr val="000000"/>
                </a:solidFill>
                <a:latin typeface="Open Sans"/>
              </a:rPr>
              <a:t>Смирнов Игорь Павлович, 1941​, кандидат филологических наук (1967)​, Премия им. Андрея Белого (2000), профессор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Констанцского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университета (Германия), профессор кафедры ЮНЕСКО «Образование в поликультурном обществе» по совместительству.</a:t>
            </a:r>
            <a:endParaRPr lang="ru-RU" b="0" dirty="0" smtClean="0">
              <a:effectLst/>
            </a:endParaRPr>
          </a:p>
          <a:p>
            <a:r>
              <a:rPr lang="ru-RU" b="1" dirty="0">
                <a:solidFill>
                  <a:srgbClr val="000000"/>
                </a:solidFill>
                <a:latin typeface="Open Sans"/>
              </a:rPr>
              <a:t>Основные работы по профилю кафедры: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От противного. Разыскания в области художественной культуры, (2018), [монография];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dirty="0">
                <a:solidFill>
                  <a:srgbClr val="000000"/>
                </a:solidFill>
                <a:latin typeface="Open Sans"/>
              </a:rPr>
              <a:t>Быт и инобытие, (2018), [монография];​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dirty="0">
                <a:solidFill>
                  <a:srgbClr val="000000"/>
                </a:solidFill>
                <a:latin typeface="Open Sans"/>
              </a:rPr>
              <a:t/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Электронные 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курсы в ЦДПО (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Moodle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):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​нет</a:t>
            </a:r>
            <a:endParaRPr lang="ru-RU" b="0" dirty="0" smtClean="0">
              <a:effectLst/>
            </a:endParaRPr>
          </a:p>
          <a:p>
            <a:r>
              <a:rPr lang="ru-RU" b="1" dirty="0">
                <a:solidFill>
                  <a:srgbClr val="000000"/>
                </a:solidFill>
                <a:latin typeface="Open Sans"/>
              </a:rPr>
              <a:t>Научное руководство (РГПУ):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нет.</a:t>
            </a:r>
            <a:endParaRPr lang="ru-RU" b="0" dirty="0" smtClean="0">
              <a:effectLst/>
            </a:endParaRPr>
          </a:p>
          <a:p>
            <a:r>
              <a:rPr lang="ru-RU" b="1" dirty="0">
                <a:solidFill>
                  <a:srgbClr val="000000"/>
                </a:solidFill>
                <a:latin typeface="Open Sans"/>
              </a:rPr>
              <a:t>Участие в выполнении НИР за 2014-2019 (РГПУ):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​нет</a:t>
            </a:r>
            <a:endParaRPr lang="ru-RU" b="0" dirty="0" smtClean="0">
              <a:effectLst/>
            </a:endParaRPr>
          </a:p>
          <a:p>
            <a:r>
              <a:rPr lang="ru-RU" b="1" dirty="0">
                <a:solidFill>
                  <a:srgbClr val="000000"/>
                </a:solidFill>
                <a:latin typeface="Open Sans"/>
              </a:rPr>
              <a:t>Заявки на выполнение НИР за 2014-2019 (РГПУ):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​нет</a:t>
            </a:r>
            <a:endParaRPr lang="ru-RU" b="0" dirty="0" smtClean="0">
              <a:effectLst/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2016309"/>
              </p:ext>
            </p:extLst>
          </p:nvPr>
        </p:nvGraphicFramePr>
        <p:xfrm>
          <a:off x="0" y="4016058"/>
          <a:ext cx="6572250" cy="2194560"/>
        </p:xfrm>
        <a:graphic>
          <a:graphicData uri="http://schemas.openxmlformats.org/drawingml/2006/table">
            <a:tbl>
              <a:tblPr/>
              <a:tblGrid>
                <a:gridCol w="1714500">
                  <a:extLst>
                    <a:ext uri="{9D8B030D-6E8A-4147-A177-3AD203B41FA5}">
                      <a16:colId xmlns:a16="http://schemas.microsoft.com/office/drawing/2014/main" val="3324950339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val="3852825343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val="1770381613"/>
                    </a:ext>
                  </a:extLst>
                </a:gridCol>
                <a:gridCol w="1743075">
                  <a:extLst>
                    <a:ext uri="{9D8B030D-6E8A-4147-A177-3AD203B41FA5}">
                      <a16:colId xmlns:a16="http://schemas.microsoft.com/office/drawing/2014/main" val="1440427456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037047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85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1369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88937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15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219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608001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703341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388049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6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0575056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10110" y="48847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013006" y="6488668"/>
            <a:ext cx="21789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("за" 48; "против" 1)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66114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Кафедра медико-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валеологических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 дисциплин </a:t>
            </a:r>
            <a:endParaRPr lang="ru-RU" b="0" dirty="0" smtClean="0">
              <a:effectLst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Профессор 0,5</a:t>
            </a:r>
            <a:endParaRPr lang="ru-RU" b="0" dirty="0" smtClean="0">
              <a:effectLst/>
            </a:endParaRPr>
          </a:p>
          <a:p>
            <a:pPr algn="ctr"/>
            <a:r>
              <a:rPr lang="ru-RU" b="1" dirty="0" smtClean="0">
                <a:solidFill>
                  <a:srgbClr val="000000"/>
                </a:solidFill>
                <a:latin typeface="Open Sans"/>
              </a:rPr>
              <a:t>Подано заявлений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  – 1 </a:t>
            </a:r>
            <a:endParaRPr lang="ru-RU" b="0" dirty="0" smtClean="0">
              <a:effectLst/>
            </a:endParaRPr>
          </a:p>
          <a:p>
            <a:pPr>
              <a:spcAft>
                <a:spcPts val="1000"/>
              </a:spcAft>
            </a:pPr>
            <a:r>
              <a:rPr lang="ru-RU" dirty="0">
                <a:solidFill>
                  <a:srgbClr val="000000"/>
                </a:solidFill>
                <a:latin typeface="Open Sans"/>
              </a:rPr>
              <a:t>Плахов Николай Николаевич, 1948​, доктор медицинских наук (1999)​, профессор (2004), профессор кафедры медико-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валеологических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дисциплин.</a:t>
            </a:r>
            <a:endParaRPr lang="ru-RU" b="0" dirty="0" smtClean="0">
              <a:effectLst/>
            </a:endParaRPr>
          </a:p>
          <a:p>
            <a:pPr>
              <a:spcAft>
                <a:spcPts val="120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Основные работы по профилю кафедры: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Актуальные проблемы образования в области естественных и точных наук, (2018), [коллективная монография]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dirty="0" err="1">
                <a:solidFill>
                  <a:srgbClr val="000000"/>
                </a:solidFill>
                <a:latin typeface="Open Sans"/>
              </a:rPr>
              <a:t>Здоровьеформирующее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образование - одна из важнейших задач современности, (2018), [Статья]​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dirty="0">
                <a:solidFill>
                  <a:srgbClr val="000000"/>
                </a:solidFill>
                <a:latin typeface="Open Sans"/>
              </a:rPr>
              <a:t/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Электронные 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курсы в ЦДПО (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Moodle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):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​нет</a:t>
            </a:r>
            <a:endParaRPr lang="ru-RU" b="0" dirty="0" smtClean="0">
              <a:effectLst/>
            </a:endParaRPr>
          </a:p>
          <a:p>
            <a:pPr>
              <a:spcBef>
                <a:spcPts val="1200"/>
              </a:spcBef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Научное руководство: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2.</a:t>
            </a:r>
            <a:endParaRPr lang="ru-RU" b="0" dirty="0" smtClean="0">
              <a:effectLst/>
            </a:endParaRPr>
          </a:p>
          <a:p>
            <a:pPr>
              <a:spcBef>
                <a:spcPts val="1000"/>
              </a:spcBef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Участие в выполнении НИР за 2014-2019: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​нет</a:t>
            </a:r>
            <a:endParaRPr lang="ru-RU" b="0" dirty="0" smtClean="0">
              <a:effectLst/>
            </a:endParaRPr>
          </a:p>
          <a:p>
            <a:pPr>
              <a:spcBef>
                <a:spcPts val="1000"/>
              </a:spcBef>
              <a:spcAft>
                <a:spcPts val="120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Заявки на выполнение НИР за 2014-2019: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1(РФФИ); 1(РНФ)​</a:t>
            </a:r>
            <a:endParaRPr lang="ru-RU" b="0" dirty="0" smtClean="0">
              <a:effectLst/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583686"/>
              </p:ext>
            </p:extLst>
          </p:nvPr>
        </p:nvGraphicFramePr>
        <p:xfrm>
          <a:off x="0" y="4445772"/>
          <a:ext cx="6572250" cy="2194560"/>
        </p:xfrm>
        <a:graphic>
          <a:graphicData uri="http://schemas.openxmlformats.org/drawingml/2006/table">
            <a:tbl>
              <a:tblPr/>
              <a:tblGrid>
                <a:gridCol w="1714500">
                  <a:extLst>
                    <a:ext uri="{9D8B030D-6E8A-4147-A177-3AD203B41FA5}">
                      <a16:colId xmlns:a16="http://schemas.microsoft.com/office/drawing/2014/main" val="402995786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val="219377827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val="1820814827"/>
                    </a:ext>
                  </a:extLst>
                </a:gridCol>
                <a:gridCol w="1743075">
                  <a:extLst>
                    <a:ext uri="{9D8B030D-6E8A-4147-A177-3AD203B41FA5}">
                      <a16:colId xmlns:a16="http://schemas.microsoft.com/office/drawing/2014/main" val="1871574816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696591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82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162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5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17675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22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18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76912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19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7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089130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383823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41026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444529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801409" y="6455666"/>
            <a:ext cx="23905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("за" 49; "против" нет)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7125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2473"/>
            <a:ext cx="12192000" cy="4811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Кафедра методики обучения безопасности жизнедеятельности </a:t>
            </a:r>
            <a:endParaRPr lang="ru-RU" b="0" dirty="0" smtClean="0">
              <a:effectLst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Профессор 0,25</a:t>
            </a:r>
            <a:endParaRPr lang="ru-RU" b="0" dirty="0" smtClean="0">
              <a:effectLst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Подано  </a:t>
            </a: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заявлений – 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1 </a:t>
            </a:r>
            <a:endParaRPr lang="ru-RU" b="0" dirty="0" smtClean="0">
              <a:effectLst/>
            </a:endParaRPr>
          </a:p>
          <a:p>
            <a:pPr>
              <a:spcAft>
                <a:spcPts val="1000"/>
              </a:spcAft>
            </a:pPr>
            <a:r>
              <a:rPr lang="ru-RU" dirty="0">
                <a:solidFill>
                  <a:srgbClr val="000000"/>
                </a:solidFill>
                <a:latin typeface="Open Sans"/>
              </a:rPr>
              <a:t>Абрамова Светлана Владимировна, 1966​, доктор педагогических наук (2015)​, доцент (2006), Почетный работник сферы образования РФ, заведующая кафедрой безопасности жизнедеятельности ФГБОУ ВО </a:t>
            </a:r>
            <a:r>
              <a:rPr lang="ru-RU" dirty="0" smtClean="0">
                <a:solidFill>
                  <a:srgbClr val="000000"/>
                </a:solidFill>
                <a:latin typeface="Open Sans"/>
              </a:rPr>
              <a:t>Сахалинский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государственный </a:t>
            </a:r>
            <a:r>
              <a:rPr lang="ru-RU" dirty="0" smtClean="0">
                <a:solidFill>
                  <a:srgbClr val="000000"/>
                </a:solidFill>
                <a:latin typeface="Open Sans"/>
              </a:rPr>
              <a:t>университет, профессор кафедры методики безопасности жизнедеятельности по совместительству.</a:t>
            </a:r>
            <a:endParaRPr lang="ru-RU" b="0" dirty="0" smtClean="0">
              <a:effectLst/>
            </a:endParaRPr>
          </a:p>
          <a:p>
            <a:pPr>
              <a:spcAft>
                <a:spcPts val="120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Основные работы по профилю кафедры: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Безопасность жизнедеятельности для педагогических и гуманитарных направлений: учебник и практикум для прикладного бакалавриата, (2017), [учебник и практикум]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dirty="0" err="1">
                <a:solidFill>
                  <a:srgbClr val="000000"/>
                </a:solidFill>
                <a:latin typeface="Open Sans"/>
              </a:rPr>
              <a:t>Bachelor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In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Education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(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Life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Safety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)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Competency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Assessment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, (2018), [Статья]​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dirty="0">
                <a:solidFill>
                  <a:srgbClr val="000000"/>
                </a:solidFill>
                <a:latin typeface="Open Sans"/>
              </a:rPr>
              <a:t/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Электронные 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курсы в ЦДПО (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Moodle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):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​нет</a:t>
            </a:r>
            <a:endParaRPr lang="ru-RU" b="0" dirty="0" smtClean="0">
              <a:effectLst/>
            </a:endParaRPr>
          </a:p>
          <a:p>
            <a:pPr>
              <a:spcBef>
                <a:spcPts val="1200"/>
              </a:spcBef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Научное </a:t>
            </a: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руководство (РГПУ):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нет.</a:t>
            </a:r>
            <a:endParaRPr lang="ru-RU" b="0" dirty="0" smtClean="0">
              <a:effectLst/>
            </a:endParaRPr>
          </a:p>
          <a:p>
            <a:pPr>
              <a:spcBef>
                <a:spcPts val="1000"/>
              </a:spcBef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Участие в выполнении НИР за </a:t>
            </a: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2014-2019 (РГПУ):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​нет</a:t>
            </a:r>
            <a:endParaRPr lang="ru-RU" b="0" dirty="0" smtClean="0">
              <a:effectLst/>
            </a:endParaRPr>
          </a:p>
          <a:p>
            <a:r>
              <a:rPr lang="ru-RU" b="1" dirty="0">
                <a:solidFill>
                  <a:srgbClr val="000000"/>
                </a:solidFill>
                <a:latin typeface="Open Sans"/>
              </a:rPr>
              <a:t>Заявки на выполнение НИР за </a:t>
            </a: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2014-2019 (РГПУ):</a:t>
            </a:r>
            <a:r>
              <a:rPr lang="ru-RU" dirty="0" smtClean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​нет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8683392"/>
              </p:ext>
            </p:extLst>
          </p:nvPr>
        </p:nvGraphicFramePr>
        <p:xfrm>
          <a:off x="0" y="4703317"/>
          <a:ext cx="6572250" cy="2194560"/>
        </p:xfrm>
        <a:graphic>
          <a:graphicData uri="http://schemas.openxmlformats.org/drawingml/2006/table">
            <a:tbl>
              <a:tblPr/>
              <a:tblGrid>
                <a:gridCol w="1714500">
                  <a:extLst>
                    <a:ext uri="{9D8B030D-6E8A-4147-A177-3AD203B41FA5}">
                      <a16:colId xmlns:a16="http://schemas.microsoft.com/office/drawing/2014/main" val="1628889585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val="3863262614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val="1820100300"/>
                    </a:ext>
                  </a:extLst>
                </a:gridCol>
                <a:gridCol w="1743075">
                  <a:extLst>
                    <a:ext uri="{9D8B030D-6E8A-4147-A177-3AD203B41FA5}">
                      <a16:colId xmlns:a16="http://schemas.microsoft.com/office/drawing/2014/main" val="3975372301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86693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92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317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8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100362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8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70817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08659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12562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3976760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9815387" y="6488668"/>
            <a:ext cx="237661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/>
              <a:t>("за" 49; "против" нет)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2316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53707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Кафедра ботаники </a:t>
            </a:r>
            <a:endParaRPr lang="ru-RU" b="0" dirty="0" smtClean="0">
              <a:effectLst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Профессор 0,75</a:t>
            </a:r>
            <a:endParaRPr lang="ru-RU" b="0" dirty="0" smtClean="0">
              <a:effectLst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Подано </a:t>
            </a: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 заявлений  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– 1 </a:t>
            </a:r>
            <a:endParaRPr lang="ru-RU" b="0" dirty="0" smtClean="0">
              <a:effectLst/>
            </a:endParaRPr>
          </a:p>
          <a:p>
            <a:pPr>
              <a:spcAft>
                <a:spcPts val="1000"/>
              </a:spcAft>
            </a:pPr>
            <a:r>
              <a:rPr lang="ru-RU" dirty="0" err="1">
                <a:solidFill>
                  <a:srgbClr val="000000"/>
                </a:solidFill>
                <a:latin typeface="Open Sans"/>
              </a:rPr>
              <a:t>Воробейков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Геннадий Александрович, 1938​, доктор сельскохозяйственных наук (1990)​, профессор (1992), </a:t>
            </a:r>
            <a:r>
              <a:rPr lang="ru-RU" dirty="0" smtClean="0">
                <a:solidFill>
                  <a:srgbClr val="000000"/>
                </a:solidFill>
                <a:latin typeface="Open Sans"/>
              </a:rPr>
              <a:t>Почетный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работник высшего профессионального образования РФ</a:t>
            </a:r>
            <a:r>
              <a:rPr lang="ru-RU" dirty="0" smtClean="0">
                <a:solidFill>
                  <a:srgbClr val="000000"/>
                </a:solidFill>
                <a:latin typeface="Open Sans"/>
              </a:rPr>
              <a:t>, профессор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кафедры ботаники.</a:t>
            </a:r>
            <a:endParaRPr lang="ru-RU" b="0" dirty="0" smtClean="0">
              <a:effectLst/>
            </a:endParaRPr>
          </a:p>
          <a:p>
            <a:pPr>
              <a:spcAft>
                <a:spcPts val="120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Основные работы по профилю кафедры: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Микроорганизмы в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агробиотехнологиях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и защите природной среды, (2018), [учебное пособие];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dirty="0">
                <a:solidFill>
                  <a:srgbClr val="000000"/>
                </a:solidFill>
                <a:latin typeface="Open Sans"/>
              </a:rPr>
              <a:t>Продуктивность растений сем. Капустных при инокуляции семян бактериальными препаратами, (2017), [статья];​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dirty="0">
                <a:solidFill>
                  <a:srgbClr val="000000"/>
                </a:solidFill>
                <a:latin typeface="Open Sans"/>
              </a:rPr>
              <a:t/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Электронные 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курсы в ЦДПО (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Moodle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):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​нет</a:t>
            </a:r>
            <a:endParaRPr lang="ru-RU" b="0" dirty="0" smtClean="0">
              <a:effectLst/>
            </a:endParaRPr>
          </a:p>
          <a:p>
            <a:pPr>
              <a:spcBef>
                <a:spcPts val="1200"/>
              </a:spcBef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Научное руководство: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нет.</a:t>
            </a:r>
            <a:endParaRPr lang="ru-RU" b="0" dirty="0" smtClean="0">
              <a:effectLst/>
            </a:endParaRPr>
          </a:p>
          <a:p>
            <a:pPr>
              <a:spcBef>
                <a:spcPts val="1000"/>
              </a:spcBef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Участие в выполнении НИР за 2014-2019: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​нет</a:t>
            </a:r>
            <a:endParaRPr lang="ru-RU" b="0" dirty="0" smtClean="0">
              <a:effectLst/>
            </a:endParaRPr>
          </a:p>
          <a:p>
            <a:pPr>
              <a:spcBef>
                <a:spcPts val="1000"/>
              </a:spcBef>
              <a:spcAft>
                <a:spcPts val="120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Заявки на выполнение НИР за 2014-2019: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​</a:t>
            </a:r>
            <a:r>
              <a:rPr lang="ru-RU" dirty="0" smtClean="0">
                <a:solidFill>
                  <a:srgbClr val="000000"/>
                </a:solidFill>
                <a:latin typeface="Open Sans"/>
              </a:rPr>
              <a:t>нет</a:t>
            </a:r>
            <a:endParaRPr lang="ru-RU" b="0" dirty="0" smtClean="0">
              <a:effectLst/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2293161"/>
              </p:ext>
            </p:extLst>
          </p:nvPr>
        </p:nvGraphicFramePr>
        <p:xfrm>
          <a:off x="0" y="4601894"/>
          <a:ext cx="6572250" cy="2194560"/>
        </p:xfrm>
        <a:graphic>
          <a:graphicData uri="http://schemas.openxmlformats.org/drawingml/2006/table">
            <a:tbl>
              <a:tblPr/>
              <a:tblGrid>
                <a:gridCol w="1714500">
                  <a:extLst>
                    <a:ext uri="{9D8B030D-6E8A-4147-A177-3AD203B41FA5}">
                      <a16:colId xmlns:a16="http://schemas.microsoft.com/office/drawing/2014/main" val="1402506134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val="3847730512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val="1514905858"/>
                    </a:ext>
                  </a:extLst>
                </a:gridCol>
                <a:gridCol w="1743075">
                  <a:extLst>
                    <a:ext uri="{9D8B030D-6E8A-4147-A177-3AD203B41FA5}">
                      <a16:colId xmlns:a16="http://schemas.microsoft.com/office/drawing/2014/main" val="1134978681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92958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87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267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8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27935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16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22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5148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230031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395732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540885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460141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821919" y="6427122"/>
            <a:ext cx="24482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("за" 49; "против" нет)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64336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45345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Кафедра зоологии </a:t>
            </a:r>
            <a:endParaRPr lang="ru-RU" b="0" dirty="0" smtClean="0">
              <a:effectLst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Профессор 0,25</a:t>
            </a:r>
            <a:endParaRPr lang="ru-RU" b="0" dirty="0" smtClean="0">
              <a:effectLst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Подано  </a:t>
            </a: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заявлений – 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1 </a:t>
            </a:r>
            <a:endParaRPr lang="ru-RU" b="0" dirty="0" smtClean="0">
              <a:effectLst/>
            </a:endParaRPr>
          </a:p>
          <a:p>
            <a:pPr>
              <a:spcAft>
                <a:spcPts val="1000"/>
              </a:spcAft>
            </a:pPr>
            <a:r>
              <a:rPr lang="ru-RU" dirty="0">
                <a:solidFill>
                  <a:srgbClr val="000000"/>
                </a:solidFill>
                <a:latin typeface="Open Sans"/>
              </a:rPr>
              <a:t>Гвоздев Михаил Александрович, 1942​, кандидат биологических наук (1972)​, профессор (2001), </a:t>
            </a:r>
            <a:r>
              <a:rPr lang="ru-RU" dirty="0" smtClean="0">
                <a:solidFill>
                  <a:srgbClr val="000000"/>
                </a:solidFill>
                <a:latin typeface="Open Sans"/>
              </a:rPr>
              <a:t>Почётный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работник высшего профессионального образования РФ, </a:t>
            </a:r>
            <a:r>
              <a:rPr lang="ru-RU" dirty="0" smtClean="0">
                <a:solidFill>
                  <a:srgbClr val="000000"/>
                </a:solidFill>
                <a:latin typeface="Open Sans"/>
              </a:rPr>
              <a:t>Почётный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профессор РГПУ им. А. И. Герцена, профессор кафедры зоологии.</a:t>
            </a:r>
            <a:endParaRPr lang="ru-RU" b="0" dirty="0" smtClean="0">
              <a:effectLst/>
            </a:endParaRPr>
          </a:p>
          <a:p>
            <a:pPr>
              <a:spcAft>
                <a:spcPts val="120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Основные работы по профилю кафедры: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Материалы к фауне трематод моллюсков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Planorbis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planorbis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реки Оредеж (Ленинградской области) (2018), [статья] 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dirty="0">
                <a:solidFill>
                  <a:srgbClr val="000000"/>
                </a:solidFill>
                <a:latin typeface="Open Sans"/>
              </a:rPr>
              <a:t>80 ЛЕТ "ВЫРИЦКИМ УНИВЕРСИТЕТАМ" (2017), [статья]​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dirty="0">
                <a:solidFill>
                  <a:srgbClr val="000000"/>
                </a:solidFill>
                <a:latin typeface="Open Sans"/>
              </a:rPr>
              <a:t/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Электронные 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курсы в ЦДПО (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Moodle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):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​нет</a:t>
            </a:r>
            <a:endParaRPr lang="ru-RU" b="0" dirty="0" smtClean="0">
              <a:effectLst/>
            </a:endParaRPr>
          </a:p>
          <a:p>
            <a:pPr>
              <a:spcBef>
                <a:spcPts val="1200"/>
              </a:spcBef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Научное руководство: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нет.</a:t>
            </a:r>
            <a:endParaRPr lang="ru-RU" b="0" dirty="0" smtClean="0">
              <a:effectLst/>
            </a:endParaRPr>
          </a:p>
          <a:p>
            <a:pPr>
              <a:spcBef>
                <a:spcPts val="1000"/>
              </a:spcBef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Участие в выполнении НИР за 2014-2019: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​нет</a:t>
            </a:r>
            <a:endParaRPr lang="ru-RU" b="0" dirty="0" smtClean="0">
              <a:effectLst/>
            </a:endParaRPr>
          </a:p>
          <a:p>
            <a:r>
              <a:rPr lang="ru-RU" b="1" dirty="0">
                <a:solidFill>
                  <a:srgbClr val="000000"/>
                </a:solidFill>
                <a:latin typeface="Open Sans"/>
              </a:rPr>
              <a:t>Заявки на выполнение НИР за 2014-2019: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​нет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673115"/>
              </p:ext>
            </p:extLst>
          </p:nvPr>
        </p:nvGraphicFramePr>
        <p:xfrm>
          <a:off x="0" y="4534575"/>
          <a:ext cx="6572250" cy="2194560"/>
        </p:xfrm>
        <a:graphic>
          <a:graphicData uri="http://schemas.openxmlformats.org/drawingml/2006/table">
            <a:tbl>
              <a:tblPr/>
              <a:tblGrid>
                <a:gridCol w="1714500">
                  <a:extLst>
                    <a:ext uri="{9D8B030D-6E8A-4147-A177-3AD203B41FA5}">
                      <a16:colId xmlns:a16="http://schemas.microsoft.com/office/drawing/2014/main" val="4102515033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val="3851859179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val="3343595042"/>
                    </a:ext>
                  </a:extLst>
                </a:gridCol>
                <a:gridCol w="1743075">
                  <a:extLst>
                    <a:ext uri="{9D8B030D-6E8A-4147-A177-3AD203B41FA5}">
                      <a16:colId xmlns:a16="http://schemas.microsoft.com/office/drawing/2014/main" val="4081241671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27689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69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902862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734380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501730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33472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6540750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453409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801409" y="6488668"/>
            <a:ext cx="23905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("за" 49; "против" нет)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8113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53707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Кафедра дошкольной педагогики </a:t>
            </a:r>
            <a:endParaRPr lang="ru-RU" b="0" dirty="0" smtClean="0">
              <a:effectLst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Профессор (неполная занятость – 0,5)</a:t>
            </a:r>
            <a:endParaRPr lang="ru-RU" b="0" dirty="0" smtClean="0">
              <a:effectLst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Подано заявлений  – 1 </a:t>
            </a:r>
            <a:endParaRPr lang="ru-RU" b="0" dirty="0" smtClean="0">
              <a:effectLst/>
            </a:endParaRPr>
          </a:p>
          <a:p>
            <a:pPr>
              <a:spcAft>
                <a:spcPts val="1000"/>
              </a:spcAft>
            </a:pPr>
            <a:r>
              <a:rPr lang="ru-RU" dirty="0" err="1">
                <a:solidFill>
                  <a:srgbClr val="000000"/>
                </a:solidFill>
                <a:latin typeface="Open Sans"/>
              </a:rPr>
              <a:t>Бордовская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Нина Валентиновна, 1952​, доктор педагогических наук (1992)​, профессор (1993), А</a:t>
            </a:r>
            <a:r>
              <a:rPr lang="ru-RU" dirty="0" smtClean="0">
                <a:solidFill>
                  <a:srgbClr val="000000"/>
                </a:solidFill>
                <a:latin typeface="Open Sans"/>
              </a:rPr>
              <a:t>кадемик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РАО, Почетный работник высшего профессионального образования, профессор кафедры дошкольной педагогики.</a:t>
            </a:r>
            <a:endParaRPr lang="ru-RU" b="0" dirty="0" smtClean="0">
              <a:effectLst/>
            </a:endParaRPr>
          </a:p>
          <a:p>
            <a:pPr>
              <a:spcAft>
                <a:spcPts val="120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Основные работы по профилю кафедры: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dirty="0">
                <a:solidFill>
                  <a:srgbClr val="000000"/>
                </a:solidFill>
                <a:latin typeface="Open Sans"/>
              </a:rPr>
              <a:t>Didactic tools' of selection in the use of active and interactive training methods, (2016), [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статья]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en-US" dirty="0">
                <a:solidFill>
                  <a:srgbClr val="000000"/>
                </a:solidFill>
                <a:latin typeface="Open Sans"/>
              </a:rPr>
              <a:t>The influence of psychology on Russian didactic terminology (early 18th century — first half of 20th century), (2017), [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статья]​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dirty="0">
                <a:solidFill>
                  <a:srgbClr val="000000"/>
                </a:solidFill>
                <a:latin typeface="Open Sans"/>
              </a:rPr>
              <a:t/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Электронные 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курсы в ЦДПО (</a:t>
            </a:r>
            <a:r>
              <a:rPr lang="en-US" b="1" dirty="0">
                <a:solidFill>
                  <a:srgbClr val="000000"/>
                </a:solidFill>
                <a:latin typeface="Open Sans"/>
              </a:rPr>
              <a:t>Moodle): </a:t>
            </a:r>
            <a:r>
              <a:rPr lang="en-US" dirty="0">
                <a:solidFill>
                  <a:srgbClr val="000000"/>
                </a:solidFill>
                <a:latin typeface="Open Sans"/>
              </a:rPr>
              <a:t>​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нет</a:t>
            </a:r>
            <a:endParaRPr lang="ru-RU" b="0" dirty="0" smtClean="0">
              <a:effectLst/>
            </a:endParaRPr>
          </a:p>
          <a:p>
            <a:pPr>
              <a:spcBef>
                <a:spcPts val="1200"/>
              </a:spcBef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Научное руководство: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нет.</a:t>
            </a:r>
            <a:endParaRPr lang="ru-RU" b="0" dirty="0" smtClean="0">
              <a:effectLst/>
            </a:endParaRPr>
          </a:p>
          <a:p>
            <a:pPr>
              <a:spcBef>
                <a:spcPts val="1000"/>
              </a:spcBef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Участие в выполнении НИР за 2014-2019: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​нет</a:t>
            </a:r>
            <a:endParaRPr lang="ru-RU" b="0" dirty="0" smtClean="0">
              <a:effectLst/>
            </a:endParaRPr>
          </a:p>
          <a:p>
            <a:pPr>
              <a:spcBef>
                <a:spcPts val="1000"/>
              </a:spcBef>
              <a:spcAft>
                <a:spcPts val="120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Заявки на выполнение НИР за 2014-2019: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​нет</a:t>
            </a:r>
            <a:endParaRPr lang="ru-RU" b="0" dirty="0" smtClean="0">
              <a:effectLst/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8059762"/>
              </p:ext>
            </p:extLst>
          </p:nvPr>
        </p:nvGraphicFramePr>
        <p:xfrm>
          <a:off x="0" y="4571449"/>
          <a:ext cx="6572250" cy="2194560"/>
        </p:xfrm>
        <a:graphic>
          <a:graphicData uri="http://schemas.openxmlformats.org/drawingml/2006/table">
            <a:tbl>
              <a:tblPr/>
              <a:tblGrid>
                <a:gridCol w="1714500">
                  <a:extLst>
                    <a:ext uri="{9D8B030D-6E8A-4147-A177-3AD203B41FA5}">
                      <a16:colId xmlns:a16="http://schemas.microsoft.com/office/drawing/2014/main" val="2431323023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val="2540235578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val="609966844"/>
                    </a:ext>
                  </a:extLst>
                </a:gridCol>
                <a:gridCol w="1743075">
                  <a:extLst>
                    <a:ext uri="{9D8B030D-6E8A-4147-A177-3AD203B41FA5}">
                      <a16:colId xmlns:a16="http://schemas.microsoft.com/office/drawing/2014/main" val="4273821800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72772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136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5620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19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60952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25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176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867689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9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18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351534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13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126395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15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556941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457097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642964" y="6396677"/>
            <a:ext cx="23841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("за" 49, "против" нет)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37248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4257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Кафедра экономической географии </a:t>
            </a:r>
            <a:endParaRPr lang="ru-RU" b="0" dirty="0" smtClean="0">
              <a:effectLst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Профессор</a:t>
            </a:r>
            <a:endParaRPr lang="ru-RU" b="0" dirty="0" smtClean="0">
              <a:effectLst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Подано  </a:t>
            </a: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заявлений – 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1 </a:t>
            </a:r>
            <a:endParaRPr lang="ru-RU" b="0" dirty="0" smtClean="0">
              <a:effectLst/>
            </a:endParaRPr>
          </a:p>
          <a:p>
            <a:pPr>
              <a:spcAft>
                <a:spcPts val="1000"/>
              </a:spcAft>
            </a:pPr>
            <a:r>
              <a:rPr lang="ru-RU" dirty="0">
                <a:solidFill>
                  <a:srgbClr val="000000"/>
                </a:solidFill>
                <a:latin typeface="Open Sans"/>
              </a:rPr>
              <a:t>Гладкий Юрий Никифорович, 1943​, доктор географических наук (1982)​, профессор (1984), </a:t>
            </a:r>
            <a:r>
              <a:rPr lang="ru-RU" dirty="0" smtClean="0">
                <a:solidFill>
                  <a:srgbClr val="000000"/>
                </a:solidFill>
                <a:latin typeface="Open Sans"/>
              </a:rPr>
              <a:t>Член-корреспондент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РАО, </a:t>
            </a:r>
            <a:r>
              <a:rPr lang="ru-RU" dirty="0" smtClean="0">
                <a:solidFill>
                  <a:srgbClr val="000000"/>
                </a:solidFill>
                <a:latin typeface="Open Sans"/>
              </a:rPr>
              <a:t>Заслуженный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работник высшей школы РФ, заведующий кафедрой кафедры экономической географии.</a:t>
            </a:r>
            <a:endParaRPr lang="ru-RU" b="0" dirty="0" smtClean="0">
              <a:effectLst/>
            </a:endParaRPr>
          </a:p>
          <a:p>
            <a:pPr>
              <a:spcAft>
                <a:spcPts val="120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Основные работы по профилю кафедры: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Гуманитарная география как научное знание, 2016 [монография]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dirty="0">
                <a:solidFill>
                  <a:srgbClr val="000000"/>
                </a:solidFill>
                <a:latin typeface="Open Sans"/>
              </a:rPr>
              <a:t>О географическом нигилизме теоретиков постиндустриального общества, 2019 [статья]​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b="1" dirty="0">
                <a:solidFill>
                  <a:srgbClr val="000000"/>
                </a:solidFill>
                <a:latin typeface="Open Sans"/>
              </a:rPr>
              <a:t>Электронные курсы в ЦДПО (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Moodle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):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​нет</a:t>
            </a:r>
            <a:endParaRPr lang="ru-RU" b="0" dirty="0" smtClean="0">
              <a:effectLst/>
            </a:endParaRPr>
          </a:p>
          <a:p>
            <a:pPr>
              <a:spcBef>
                <a:spcPts val="1200"/>
              </a:spcBef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Научное руководство: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6.</a:t>
            </a:r>
            <a:endParaRPr lang="ru-RU" b="0" dirty="0" smtClean="0">
              <a:effectLst/>
            </a:endParaRPr>
          </a:p>
          <a:p>
            <a:pPr>
              <a:spcBef>
                <a:spcPts val="1000"/>
              </a:spcBef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Участие в выполнении НИР за 2014-2019: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Оказание услуг по оценке степени загрязнения р. Новая, а также по разработке мероприятий по оздоровлению данного водотока в целях обеспечения экологической безопасности, 2018, 2019​</a:t>
            </a:r>
            <a:endParaRPr lang="ru-RU" b="0" dirty="0" smtClean="0">
              <a:effectLst/>
            </a:endParaRPr>
          </a:p>
          <a:p>
            <a:r>
              <a:rPr lang="ru-RU" b="1" dirty="0">
                <a:solidFill>
                  <a:srgbClr val="000000"/>
                </a:solidFill>
                <a:latin typeface="Open Sans"/>
              </a:rPr>
              <a:t>Заявки на выполнение НИР за 2014-2019: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​нет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324969"/>
              </p:ext>
            </p:extLst>
          </p:nvPr>
        </p:nvGraphicFramePr>
        <p:xfrm>
          <a:off x="0" y="4258052"/>
          <a:ext cx="6572250" cy="2194560"/>
        </p:xfrm>
        <a:graphic>
          <a:graphicData uri="http://schemas.openxmlformats.org/drawingml/2006/table">
            <a:tbl>
              <a:tblPr/>
              <a:tblGrid>
                <a:gridCol w="1714500">
                  <a:extLst>
                    <a:ext uri="{9D8B030D-6E8A-4147-A177-3AD203B41FA5}">
                      <a16:colId xmlns:a16="http://schemas.microsoft.com/office/drawing/2014/main" val="4042602800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val="1137164489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val="3303863811"/>
                    </a:ext>
                  </a:extLst>
                </a:gridCol>
                <a:gridCol w="1743075">
                  <a:extLst>
                    <a:ext uri="{9D8B030D-6E8A-4147-A177-3AD203B41FA5}">
                      <a16:colId xmlns:a16="http://schemas.microsoft.com/office/drawing/2014/main" val="3380975097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588468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271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2319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16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757699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41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199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661827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13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5592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792629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81761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425757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801409" y="6452612"/>
            <a:ext cx="23905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("за" 49; "против" нет)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88023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Кафедра социологии </a:t>
            </a:r>
            <a:endParaRPr lang="ru-RU" b="0" dirty="0" smtClean="0">
              <a:effectLst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Профессор 0,75</a:t>
            </a:r>
            <a:endParaRPr lang="ru-RU" b="0" dirty="0" smtClean="0">
              <a:effectLst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Подано  </a:t>
            </a: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заявлений – 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1 </a:t>
            </a:r>
            <a:endParaRPr lang="ru-RU" b="0" dirty="0" smtClean="0">
              <a:effectLst/>
            </a:endParaRPr>
          </a:p>
          <a:p>
            <a:pPr>
              <a:spcAft>
                <a:spcPts val="1000"/>
              </a:spcAft>
            </a:pPr>
            <a:r>
              <a:rPr lang="ru-RU" dirty="0">
                <a:solidFill>
                  <a:srgbClr val="000000"/>
                </a:solidFill>
                <a:latin typeface="Open Sans"/>
              </a:rPr>
              <a:t>Малявин Сергей Николаевич, 1957​, доктор философских наук (2001)​, профессор (2007), профессор кафедры социологии.</a:t>
            </a:r>
            <a:endParaRPr lang="ru-RU" b="0" dirty="0" smtClean="0">
              <a:effectLst/>
            </a:endParaRPr>
          </a:p>
          <a:p>
            <a:pPr>
              <a:spcAft>
                <a:spcPts val="120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Основные работы по профилю кафедры: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Анализ поведенческих паттернов в социокультурном пространстве "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Сamino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de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Santiago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", (2019), [статья]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dirty="0">
                <a:solidFill>
                  <a:srgbClr val="000000"/>
                </a:solidFill>
                <a:latin typeface="Open Sans"/>
              </a:rPr>
              <a:t>Так ли опасен "новый опасный класс"?, (2018), [статья]​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dirty="0">
                <a:solidFill>
                  <a:srgbClr val="000000"/>
                </a:solidFill>
                <a:latin typeface="Open Sans"/>
              </a:rPr>
              <a:t/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Электронные 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курсы в ЦДПО (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Moodle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):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История социологии​</a:t>
            </a:r>
            <a:endParaRPr lang="ru-RU" b="0" dirty="0" smtClean="0">
              <a:effectLst/>
            </a:endParaRPr>
          </a:p>
          <a:p>
            <a:pPr>
              <a:spcBef>
                <a:spcPts val="1200"/>
              </a:spcBef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Научное руководство: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нет.</a:t>
            </a:r>
            <a:endParaRPr lang="ru-RU" b="0" dirty="0" smtClean="0">
              <a:effectLst/>
            </a:endParaRPr>
          </a:p>
          <a:p>
            <a:pPr>
              <a:spcBef>
                <a:spcPts val="1000"/>
              </a:spcBef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Участие в выполнении НИР за 2014-2019: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​нет</a:t>
            </a:r>
            <a:endParaRPr lang="ru-RU" b="0" dirty="0" smtClean="0">
              <a:effectLst/>
            </a:endParaRPr>
          </a:p>
          <a:p>
            <a:pPr>
              <a:spcBef>
                <a:spcPts val="1000"/>
              </a:spcBef>
              <a:spcAft>
                <a:spcPts val="120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Заявки на выполнение НИР за 2014-2019: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​нет</a:t>
            </a:r>
            <a:endParaRPr lang="ru-RU" b="0" dirty="0" smtClean="0">
              <a:effectLst/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6001493"/>
              </p:ext>
            </p:extLst>
          </p:nvPr>
        </p:nvGraphicFramePr>
        <p:xfrm>
          <a:off x="0" y="4427842"/>
          <a:ext cx="6572250" cy="2194560"/>
        </p:xfrm>
        <a:graphic>
          <a:graphicData uri="http://schemas.openxmlformats.org/drawingml/2006/table">
            <a:tbl>
              <a:tblPr/>
              <a:tblGrid>
                <a:gridCol w="1714500">
                  <a:extLst>
                    <a:ext uri="{9D8B030D-6E8A-4147-A177-3AD203B41FA5}">
                      <a16:colId xmlns:a16="http://schemas.microsoft.com/office/drawing/2014/main" val="1827326554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val="236665904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val="3339855864"/>
                    </a:ext>
                  </a:extLst>
                </a:gridCol>
                <a:gridCol w="1743075">
                  <a:extLst>
                    <a:ext uri="{9D8B030D-6E8A-4147-A177-3AD203B41FA5}">
                      <a16:colId xmlns:a16="http://schemas.microsoft.com/office/drawing/2014/main" val="518642435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882882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48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76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5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96455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217912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16556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604356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07755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442736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894734" y="6488668"/>
            <a:ext cx="23905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("за" 49; "против" нет)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35139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53707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Кафедра социологии </a:t>
            </a:r>
            <a:endParaRPr lang="ru-RU" b="0" dirty="0" smtClean="0">
              <a:effectLst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Профессор 0,75</a:t>
            </a:r>
            <a:endParaRPr lang="ru-RU" b="0" dirty="0" smtClean="0">
              <a:effectLst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Подано  </a:t>
            </a: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заявлений  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– 1 </a:t>
            </a:r>
            <a:endParaRPr lang="ru-RU" b="0" dirty="0" smtClean="0">
              <a:effectLst/>
            </a:endParaRPr>
          </a:p>
          <a:p>
            <a:pPr>
              <a:spcAft>
                <a:spcPts val="1000"/>
              </a:spcAft>
            </a:pPr>
            <a:r>
              <a:rPr lang="ru-RU" dirty="0">
                <a:solidFill>
                  <a:srgbClr val="000000"/>
                </a:solidFill>
                <a:latin typeface="Open Sans"/>
              </a:rPr>
              <a:t>Окладникова Елена Алексеевна, 1951​, доктор исторических наук (1995)​, профессор (2004), профессор кафедры социологии.</a:t>
            </a:r>
            <a:endParaRPr lang="ru-RU" b="0" dirty="0" smtClean="0">
              <a:effectLst/>
            </a:endParaRPr>
          </a:p>
          <a:p>
            <a:pPr>
              <a:spcAft>
                <a:spcPts val="120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Основные работы по профилю кафедры: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Заговоры в контексте мемориальной культуры сельских жителей Вологодской области, (2019), [статья]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dirty="0">
                <a:solidFill>
                  <a:srgbClr val="000000"/>
                </a:solidFill>
                <a:latin typeface="Open Sans"/>
              </a:rPr>
              <a:t>Педагогические условия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историкокультурной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социализации сельского населения Ленинградской области, (2019), [статья]​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b="1" dirty="0">
                <a:solidFill>
                  <a:srgbClr val="000000"/>
                </a:solidFill>
                <a:latin typeface="Open Sans"/>
              </a:rPr>
              <a:t>Электронные курсы в ЦДПО (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Moodle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):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Социология коммуникаций; Социология культуры​</a:t>
            </a:r>
            <a:endParaRPr lang="ru-RU" b="0" dirty="0" smtClean="0">
              <a:effectLst/>
            </a:endParaRPr>
          </a:p>
          <a:p>
            <a:pPr>
              <a:spcBef>
                <a:spcPts val="1200"/>
              </a:spcBef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Научное руководство: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нет.</a:t>
            </a:r>
            <a:endParaRPr lang="ru-RU" b="0" dirty="0" smtClean="0">
              <a:effectLst/>
            </a:endParaRPr>
          </a:p>
          <a:p>
            <a:pPr>
              <a:spcBef>
                <a:spcPts val="1000"/>
              </a:spcBef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Участие в выполнении НИР за 2014-2019: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История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Лаголовского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поселения глазами жителей: социально-антропологический анализ, 2018;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Лаголовская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птицефабрика: история, люди, события, 2019;​</a:t>
            </a:r>
            <a:endParaRPr lang="ru-RU" b="0" dirty="0" smtClean="0">
              <a:effectLst/>
            </a:endParaRPr>
          </a:p>
          <a:p>
            <a:pPr>
              <a:spcBef>
                <a:spcPts val="1000"/>
              </a:spcBef>
              <a:spcAft>
                <a:spcPts val="120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Заявки на выполнение НИР за 2014-2019: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1(РНФ)​</a:t>
            </a:r>
            <a:endParaRPr lang="ru-RU" b="0" dirty="0" smtClean="0">
              <a:effectLst/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3181717"/>
              </p:ext>
            </p:extLst>
          </p:nvPr>
        </p:nvGraphicFramePr>
        <p:xfrm>
          <a:off x="0" y="4575517"/>
          <a:ext cx="6572250" cy="2194560"/>
        </p:xfrm>
        <a:graphic>
          <a:graphicData uri="http://schemas.openxmlformats.org/drawingml/2006/table">
            <a:tbl>
              <a:tblPr/>
              <a:tblGrid>
                <a:gridCol w="1714500">
                  <a:extLst>
                    <a:ext uri="{9D8B030D-6E8A-4147-A177-3AD203B41FA5}">
                      <a16:colId xmlns:a16="http://schemas.microsoft.com/office/drawing/2014/main" val="1140502023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val="208804580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val="1004307966"/>
                    </a:ext>
                  </a:extLst>
                </a:gridCol>
                <a:gridCol w="1743075">
                  <a:extLst>
                    <a:ext uri="{9D8B030D-6E8A-4147-A177-3AD203B41FA5}">
                      <a16:colId xmlns:a16="http://schemas.microsoft.com/office/drawing/2014/main" val="1474764706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90008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316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1127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15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152108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12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127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946861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14176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211236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5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1913543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457504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849767" y="6488668"/>
            <a:ext cx="23905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("за" 49; "против" нет)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40415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53707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Кафедра социологии </a:t>
            </a:r>
            <a:endParaRPr lang="ru-RU" b="0" dirty="0" smtClean="0">
              <a:effectLst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Профессор 0,75</a:t>
            </a:r>
            <a:endParaRPr lang="ru-RU" b="0" dirty="0" smtClean="0">
              <a:effectLst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Подано  </a:t>
            </a: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заявлений – 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1 </a:t>
            </a:r>
            <a:endParaRPr lang="ru-RU" b="0" dirty="0" smtClean="0">
              <a:effectLst/>
            </a:endParaRPr>
          </a:p>
          <a:p>
            <a:pPr>
              <a:spcAft>
                <a:spcPts val="1000"/>
              </a:spcAft>
            </a:pPr>
            <a:r>
              <a:rPr lang="ru-RU" dirty="0" err="1">
                <a:solidFill>
                  <a:srgbClr val="000000"/>
                </a:solidFill>
                <a:latin typeface="Open Sans"/>
              </a:rPr>
              <a:t>Крокинская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Ольга Константиновна, 1948​, доктор социологических наук (2003)​, доцент (1999), профессор кафедры социологии.</a:t>
            </a:r>
            <a:endParaRPr lang="ru-RU" b="0" dirty="0" smtClean="0">
              <a:effectLst/>
            </a:endParaRPr>
          </a:p>
          <a:p>
            <a:pPr>
              <a:spcAft>
                <a:spcPts val="120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Основные работы по профилю кафедры: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Студент как потребитель образования: содержание категории (2015), [статья]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dirty="0">
                <a:solidFill>
                  <a:srgbClr val="000000"/>
                </a:solidFill>
                <a:latin typeface="Open Sans"/>
              </a:rPr>
              <a:t>Образование постиндустриальной эпохи: настройка на индивида и интеллект, (2019), [статья]​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dirty="0">
                <a:solidFill>
                  <a:srgbClr val="000000"/>
                </a:solidFill>
                <a:latin typeface="Open Sans"/>
              </a:rPr>
              <a:t/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Электронные 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курсы в ЦДПО (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Moodle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):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​нет</a:t>
            </a:r>
            <a:endParaRPr lang="ru-RU" b="0" dirty="0" smtClean="0">
              <a:effectLst/>
            </a:endParaRPr>
          </a:p>
          <a:p>
            <a:pPr>
              <a:spcBef>
                <a:spcPts val="1200"/>
              </a:spcBef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Научное руководство: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2.</a:t>
            </a:r>
            <a:endParaRPr lang="ru-RU" b="0" dirty="0" smtClean="0">
              <a:effectLst/>
            </a:endParaRPr>
          </a:p>
          <a:p>
            <a:pPr>
              <a:spcBef>
                <a:spcPts val="1000"/>
              </a:spcBef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Участие в выполнении НИР за 2014-2019: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7 НИР; </a:t>
            </a:r>
            <a:r>
              <a:rPr lang="ru-RU" dirty="0" smtClean="0">
                <a:solidFill>
                  <a:srgbClr val="000000"/>
                </a:solidFill>
                <a:latin typeface="Open Sans"/>
              </a:rPr>
              <a:t>ГПРО Русский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диалог: язык, образование, культура, 2018</a:t>
            </a:r>
            <a:r>
              <a:rPr lang="ru-RU" dirty="0" smtClean="0">
                <a:solidFill>
                  <a:srgbClr val="000000"/>
                </a:solidFill>
                <a:latin typeface="Open Sans"/>
              </a:rPr>
              <a:t>; РФФИ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Антропология жизненного пространства современного полиэтнического мегаполиса, 2017;​</a:t>
            </a:r>
            <a:endParaRPr lang="ru-RU" b="0" dirty="0" smtClean="0">
              <a:effectLst/>
            </a:endParaRPr>
          </a:p>
          <a:p>
            <a:pPr>
              <a:spcBef>
                <a:spcPts val="1000"/>
              </a:spcBef>
              <a:spcAft>
                <a:spcPts val="120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Заявки на выполнение НИР за 2014-2019: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​нет</a:t>
            </a:r>
            <a:endParaRPr lang="ru-RU" b="0" dirty="0" smtClean="0">
              <a:effectLst/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8305298"/>
              </p:ext>
            </p:extLst>
          </p:nvPr>
        </p:nvGraphicFramePr>
        <p:xfrm>
          <a:off x="70338" y="4663440"/>
          <a:ext cx="6572250" cy="2194560"/>
        </p:xfrm>
        <a:graphic>
          <a:graphicData uri="http://schemas.openxmlformats.org/drawingml/2006/table">
            <a:tbl>
              <a:tblPr/>
              <a:tblGrid>
                <a:gridCol w="1714500">
                  <a:extLst>
                    <a:ext uri="{9D8B030D-6E8A-4147-A177-3AD203B41FA5}">
                      <a16:colId xmlns:a16="http://schemas.microsoft.com/office/drawing/2014/main" val="1810177776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val="2111130507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val="2968962211"/>
                    </a:ext>
                  </a:extLst>
                </a:gridCol>
                <a:gridCol w="1743075">
                  <a:extLst>
                    <a:ext uri="{9D8B030D-6E8A-4147-A177-3AD203B41FA5}">
                      <a16:colId xmlns:a16="http://schemas.microsoft.com/office/drawing/2014/main" val="2773637036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750011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71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440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7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325645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9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34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753715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55396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5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646426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5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188813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466296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801409" y="6488668"/>
            <a:ext cx="23905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("за" 49; "против" нет)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68481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Кафедра социологии </a:t>
            </a:r>
            <a:endParaRPr lang="ru-RU" b="0" dirty="0" smtClean="0">
              <a:effectLst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Профессор 0,5</a:t>
            </a:r>
            <a:endParaRPr lang="ru-RU" b="0" dirty="0" smtClean="0">
              <a:effectLst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Подано  </a:t>
            </a: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заявлений – 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1 </a:t>
            </a:r>
            <a:endParaRPr lang="ru-RU" b="0" dirty="0" smtClean="0">
              <a:effectLst/>
            </a:endParaRPr>
          </a:p>
          <a:p>
            <a:pPr>
              <a:spcAft>
                <a:spcPts val="1000"/>
              </a:spcAft>
            </a:pPr>
            <a:r>
              <a:rPr lang="ru-RU" dirty="0">
                <a:solidFill>
                  <a:srgbClr val="000000"/>
                </a:solidFill>
                <a:latin typeface="Open Sans"/>
              </a:rPr>
              <a:t>Глотов Михаил Борисович, 1945​, доктор социологических наук (1999)​, профессор (2003), </a:t>
            </a:r>
            <a:r>
              <a:rPr lang="ru-RU" dirty="0" smtClean="0">
                <a:solidFill>
                  <a:srgbClr val="000000"/>
                </a:solidFill>
                <a:latin typeface="Open Sans"/>
              </a:rPr>
              <a:t>Академик РАН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(2007), профессор кафедры социологии.</a:t>
            </a:r>
            <a:endParaRPr lang="ru-RU" b="0" dirty="0" smtClean="0">
              <a:effectLst/>
            </a:endParaRPr>
          </a:p>
          <a:p>
            <a:pPr>
              <a:spcAft>
                <a:spcPts val="120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Основные работы по профилю кафедры: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Институциализация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социологии в России: вторя половина XIX – начало XX века, (2019), [монография]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dirty="0">
                <a:solidFill>
                  <a:srgbClr val="000000"/>
                </a:solidFill>
                <a:latin typeface="Open Sans"/>
              </a:rPr>
              <a:t>Демографические проблемы современной России, (2019), [учебное пособие]​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dirty="0">
                <a:solidFill>
                  <a:srgbClr val="000000"/>
                </a:solidFill>
                <a:latin typeface="Open Sans"/>
              </a:rPr>
              <a:t/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Электронные 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курсы в ЦДПО (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Moodle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):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Основы социологии​</a:t>
            </a:r>
            <a:endParaRPr lang="ru-RU" b="0" dirty="0" smtClean="0">
              <a:effectLst/>
            </a:endParaRPr>
          </a:p>
          <a:p>
            <a:pPr>
              <a:spcBef>
                <a:spcPts val="1200"/>
              </a:spcBef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Научное руководство: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1</a:t>
            </a:r>
            <a:endParaRPr lang="ru-RU" b="0" dirty="0" smtClean="0">
              <a:effectLst/>
            </a:endParaRPr>
          </a:p>
          <a:p>
            <a:pPr>
              <a:spcBef>
                <a:spcPts val="1000"/>
              </a:spcBef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Участие в выполнении НИР за 2014-2019: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​нет</a:t>
            </a:r>
            <a:endParaRPr lang="ru-RU" b="0" dirty="0" smtClean="0">
              <a:effectLst/>
            </a:endParaRPr>
          </a:p>
          <a:p>
            <a:pPr>
              <a:spcBef>
                <a:spcPts val="1000"/>
              </a:spcBef>
              <a:spcAft>
                <a:spcPts val="120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Заявки на выполнение НИР за 2014-2019: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​нет</a:t>
            </a:r>
            <a:endParaRPr lang="ru-RU" b="0" dirty="0" smtClean="0">
              <a:effectLst/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4220719"/>
              </p:ext>
            </p:extLst>
          </p:nvPr>
        </p:nvGraphicFramePr>
        <p:xfrm>
          <a:off x="0" y="4381984"/>
          <a:ext cx="6572250" cy="2194560"/>
        </p:xfrm>
        <a:graphic>
          <a:graphicData uri="http://schemas.openxmlformats.org/drawingml/2006/table">
            <a:tbl>
              <a:tblPr/>
              <a:tblGrid>
                <a:gridCol w="1714500">
                  <a:extLst>
                    <a:ext uri="{9D8B030D-6E8A-4147-A177-3AD203B41FA5}">
                      <a16:colId xmlns:a16="http://schemas.microsoft.com/office/drawing/2014/main" val="2525828094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val="751528357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val="1869431480"/>
                    </a:ext>
                  </a:extLst>
                </a:gridCol>
                <a:gridCol w="1743075">
                  <a:extLst>
                    <a:ext uri="{9D8B030D-6E8A-4147-A177-3AD203B41FA5}">
                      <a16:colId xmlns:a16="http://schemas.microsoft.com/office/drawing/2014/main" val="3242510754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34275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162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582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8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777499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14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52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97851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7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09567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717276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12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9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5510760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438150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885943" y="6488668"/>
            <a:ext cx="23905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("за" 49; "против" нет)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32564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4257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Кафедра  всеобщей истории </a:t>
            </a:r>
            <a:endParaRPr lang="ru-RU" b="0" dirty="0" smtClean="0">
              <a:effectLst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Профессор (неполная занятость – 0,4)</a:t>
            </a:r>
            <a:endParaRPr lang="ru-RU" b="0" dirty="0" smtClean="0">
              <a:effectLst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Подано заявлений  – 1 </a:t>
            </a:r>
            <a:endParaRPr lang="ru-RU" b="0" dirty="0" smtClean="0">
              <a:effectLst/>
            </a:endParaRPr>
          </a:p>
          <a:p>
            <a:pPr>
              <a:spcAft>
                <a:spcPts val="1000"/>
              </a:spcAft>
            </a:pPr>
            <a:r>
              <a:rPr lang="ru-RU" dirty="0" err="1">
                <a:solidFill>
                  <a:srgbClr val="000000"/>
                </a:solidFill>
                <a:latin typeface="Open Sans"/>
              </a:rPr>
              <a:t>Пленков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Олег Юрьевич, 1953​, доктор исторических наук (2000)​, профессор (2002), профессор кафедры истории </a:t>
            </a:r>
            <a:r>
              <a:rPr lang="ru-RU" dirty="0" smtClean="0">
                <a:solidFill>
                  <a:srgbClr val="000000"/>
                </a:solidFill>
                <a:latin typeface="Open Sans"/>
              </a:rPr>
              <a:t>нового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и новейшего времени института истории Санкт-Петербургского государственного университета, профессор кафедры всеобщей истории по совместительству.</a:t>
            </a:r>
            <a:endParaRPr lang="ru-RU" b="0" dirty="0" smtClean="0">
              <a:effectLst/>
            </a:endParaRPr>
          </a:p>
          <a:p>
            <a:pPr>
              <a:spcAft>
                <a:spcPts val="120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Основные работы по профилю кафедры: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Что осталось от Гитлера? Историческая вина и политическое покаяние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Германи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, (2019), [статья]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dirty="0">
                <a:solidFill>
                  <a:srgbClr val="000000"/>
                </a:solidFill>
                <a:latin typeface="Open Sans"/>
              </a:rPr>
              <a:t>Государство и общество в Третьем рейхе. Реальность диктатуры, (2017), [статья]​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Электронные 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курсы в ЦДПО (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Moodle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):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​нет</a:t>
            </a:r>
            <a:endParaRPr lang="ru-RU" b="0" dirty="0" smtClean="0">
              <a:effectLst/>
            </a:endParaRPr>
          </a:p>
          <a:p>
            <a:pPr>
              <a:spcBef>
                <a:spcPts val="1200"/>
              </a:spcBef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Научное руководство (РГПУ):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нет</a:t>
            </a:r>
            <a:endParaRPr lang="ru-RU" b="0" dirty="0" smtClean="0">
              <a:effectLst/>
            </a:endParaRPr>
          </a:p>
          <a:p>
            <a:pPr>
              <a:spcBef>
                <a:spcPts val="1000"/>
              </a:spcBef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Участие в выполнении НИР за 2014-2019 (РГПУ):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​нет</a:t>
            </a:r>
            <a:endParaRPr lang="ru-RU" b="0" dirty="0" smtClean="0">
              <a:effectLst/>
            </a:endParaRPr>
          </a:p>
          <a:p>
            <a:r>
              <a:rPr lang="ru-RU" b="1" dirty="0">
                <a:solidFill>
                  <a:srgbClr val="000000"/>
                </a:solidFill>
                <a:latin typeface="Open Sans"/>
              </a:rPr>
              <a:t>Заявки на выполнение НИР за 2014-2019 (РГПУ):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​нет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3775416"/>
              </p:ext>
            </p:extLst>
          </p:nvPr>
        </p:nvGraphicFramePr>
        <p:xfrm>
          <a:off x="0" y="4257576"/>
          <a:ext cx="6572250" cy="2194560"/>
        </p:xfrm>
        <a:graphic>
          <a:graphicData uri="http://schemas.openxmlformats.org/drawingml/2006/table">
            <a:tbl>
              <a:tblPr/>
              <a:tblGrid>
                <a:gridCol w="1714500">
                  <a:extLst>
                    <a:ext uri="{9D8B030D-6E8A-4147-A177-3AD203B41FA5}">
                      <a16:colId xmlns:a16="http://schemas.microsoft.com/office/drawing/2014/main" val="2702061992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val="790460835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val="2150400816"/>
                    </a:ext>
                  </a:extLst>
                </a:gridCol>
                <a:gridCol w="1743075">
                  <a:extLst>
                    <a:ext uri="{9D8B030D-6E8A-4147-A177-3AD203B41FA5}">
                      <a16:colId xmlns:a16="http://schemas.microsoft.com/office/drawing/2014/main" val="875936697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814406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49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437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321170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6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176264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26592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934402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0696215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42571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814597" y="6452136"/>
            <a:ext cx="23905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("за" 49; "против" нет)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31627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Кафедра политологии </a:t>
            </a:r>
            <a:endParaRPr lang="ru-RU" b="0" dirty="0" smtClean="0">
              <a:effectLst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Профессор</a:t>
            </a:r>
            <a:endParaRPr lang="ru-RU" b="0" dirty="0" smtClean="0">
              <a:effectLst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Подано  </a:t>
            </a: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заявлений – 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1 </a:t>
            </a:r>
            <a:endParaRPr lang="ru-RU" b="0" dirty="0" smtClean="0">
              <a:effectLst/>
            </a:endParaRPr>
          </a:p>
          <a:p>
            <a:r>
              <a:rPr lang="ru-RU" dirty="0">
                <a:solidFill>
                  <a:srgbClr val="000000"/>
                </a:solidFill>
                <a:latin typeface="Open Sans"/>
              </a:rPr>
              <a:t>Рябова Татьяна Борисовна, 1965​, доктор социологических наук (2010)​, профессор (2013), профессор кафедры политологии.</a:t>
            </a:r>
            <a:endParaRPr lang="ru-RU" b="0" dirty="0" smtClean="0">
              <a:effectLst/>
            </a:endParaRPr>
          </a:p>
          <a:p>
            <a:r>
              <a:rPr lang="ru-RU" b="1" dirty="0">
                <a:solidFill>
                  <a:srgbClr val="000000"/>
                </a:solidFill>
                <a:latin typeface="Open Sans"/>
              </a:rPr>
              <a:t>Основные работы по профилю кафедры: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«Белое солнце Пальмиры»: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Маскулинность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киногероев Холодной войны в современной символической политике. (2018), [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cтатья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], ( ВАК, SCOPUS). 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dirty="0" err="1">
                <a:solidFill>
                  <a:srgbClr val="000000"/>
                </a:solidFill>
                <a:latin typeface="Open Sans"/>
              </a:rPr>
              <a:t>The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“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Rape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of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Europe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”: 2016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New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Year’s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Eve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sexual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assaults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in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Cologne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in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hegemonic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discourse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of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Russian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media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, (2019), [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cтатья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], ( Scopus,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WoS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)​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dirty="0">
                <a:solidFill>
                  <a:srgbClr val="000000"/>
                </a:solidFill>
                <a:latin typeface="Open Sans"/>
              </a:rPr>
              <a:t/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Электронные 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курсы в ЦДПО (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Moodle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):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Политическая социализация, Политическая психология​</a:t>
            </a:r>
            <a:endParaRPr lang="ru-RU" b="0" dirty="0" smtClean="0">
              <a:effectLst/>
            </a:endParaRPr>
          </a:p>
          <a:p>
            <a:r>
              <a:rPr lang="ru-RU" b="1" dirty="0">
                <a:solidFill>
                  <a:srgbClr val="000000"/>
                </a:solidFill>
                <a:latin typeface="Open Sans"/>
              </a:rPr>
              <a:t>Научное руководство: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нет</a:t>
            </a:r>
            <a:endParaRPr lang="ru-RU" b="0" dirty="0" smtClean="0">
              <a:effectLst/>
            </a:endParaRPr>
          </a:p>
          <a:p>
            <a:r>
              <a:rPr lang="ru-RU" b="1" dirty="0">
                <a:solidFill>
                  <a:srgbClr val="000000"/>
                </a:solidFill>
                <a:latin typeface="Open Sans"/>
              </a:rPr>
              <a:t>Участие в выполнении НИР за 2014-2019: </a:t>
            </a:r>
            <a:r>
              <a:rPr lang="ru-RU" dirty="0" smtClean="0">
                <a:solidFill>
                  <a:srgbClr val="000000"/>
                </a:solidFill>
                <a:latin typeface="Open Sans"/>
              </a:rPr>
              <a:t>1 РРФИ Символ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детства в политической мобилизации в современной России, 2019​</a:t>
            </a:r>
            <a:endParaRPr lang="ru-RU" b="0" dirty="0" smtClean="0">
              <a:effectLst/>
            </a:endParaRPr>
          </a:p>
          <a:p>
            <a:r>
              <a:rPr lang="ru-RU" b="1" dirty="0">
                <a:solidFill>
                  <a:srgbClr val="000000"/>
                </a:solidFill>
                <a:latin typeface="Open Sans"/>
              </a:rPr>
              <a:t>Заявки на выполнение НИР за 2014-2019: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5(РФФИ)​</a:t>
            </a:r>
            <a:endParaRPr lang="ru-RU" b="0" dirty="0" smtClean="0">
              <a:effectLst/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0" y="4250201"/>
          <a:ext cx="6572250" cy="2194560"/>
        </p:xfrm>
        <a:graphic>
          <a:graphicData uri="http://schemas.openxmlformats.org/drawingml/2006/table">
            <a:tbl>
              <a:tblPr/>
              <a:tblGrid>
                <a:gridCol w="1714500">
                  <a:extLst>
                    <a:ext uri="{9D8B030D-6E8A-4147-A177-3AD203B41FA5}">
                      <a16:colId xmlns:a16="http://schemas.microsoft.com/office/drawing/2014/main" val="1072929670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val="1399775748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val="1413085061"/>
                    </a:ext>
                  </a:extLst>
                </a:gridCol>
                <a:gridCol w="1743075">
                  <a:extLst>
                    <a:ext uri="{9D8B030D-6E8A-4147-A177-3AD203B41FA5}">
                      <a16:colId xmlns:a16="http://schemas.microsoft.com/office/drawing/2014/main" val="246223705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368527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104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1308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18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103163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28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315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7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778792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5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37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526969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873381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13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3796591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37004" y="466296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801409" y="6444761"/>
            <a:ext cx="23905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("за" 49; "против" нет)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22321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Кафедра методики обучения математике и информатике </a:t>
            </a:r>
            <a:endParaRPr lang="ru-RU" b="0" dirty="0" smtClean="0">
              <a:effectLst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Профессор</a:t>
            </a:r>
            <a:endParaRPr lang="ru-RU" b="0" dirty="0" smtClean="0">
              <a:effectLst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Подано  </a:t>
            </a: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заявлений – 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1 </a:t>
            </a:r>
            <a:endParaRPr lang="ru-RU" b="0" dirty="0" smtClean="0">
              <a:effectLst/>
            </a:endParaRPr>
          </a:p>
          <a:p>
            <a:r>
              <a:rPr lang="ru-RU" dirty="0" err="1">
                <a:solidFill>
                  <a:srgbClr val="000000"/>
                </a:solidFill>
                <a:latin typeface="Open Sans"/>
              </a:rPr>
              <a:t>Подходова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Наталья Семеновна, 1957​, доктор педагогических наук (1999)​, профессор (2003), профессор кафедры методики обучения математике и информатике.</a:t>
            </a:r>
            <a:endParaRPr lang="ru-RU" b="0" dirty="0" smtClean="0">
              <a:effectLst/>
            </a:endParaRPr>
          </a:p>
          <a:p>
            <a:r>
              <a:rPr lang="ru-RU" b="1" dirty="0">
                <a:solidFill>
                  <a:srgbClr val="000000"/>
                </a:solidFill>
                <a:latin typeface="Open Sans"/>
              </a:rPr>
              <a:t>Основные работы по профилю кафедры: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Концептуальные основы построения курса математики (в логике стандартов общего образования), (2019), [статья];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dirty="0">
                <a:solidFill>
                  <a:srgbClr val="000000"/>
                </a:solidFill>
                <a:latin typeface="Open Sans"/>
              </a:rPr>
              <a:t>Методика обучения математике в 2 ч. Часть 1, (2019), [учебник для академического бакалавриата].​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b="1" dirty="0">
                <a:solidFill>
                  <a:srgbClr val="000000"/>
                </a:solidFill>
                <a:latin typeface="Open Sans"/>
              </a:rPr>
              <a:t>Электронные курсы в ЦДПО (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Moodle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):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3 курса, Научные основы математического образования в профильной </a:t>
            </a:r>
            <a:r>
              <a:rPr lang="ru-RU" dirty="0" smtClean="0">
                <a:solidFill>
                  <a:srgbClr val="000000"/>
                </a:solidFill>
                <a:latin typeface="Open Sans"/>
              </a:rPr>
              <a:t>школе,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Практикум по решению методических и профессиональных </a:t>
            </a:r>
            <a:r>
              <a:rPr lang="ru-RU" dirty="0" smtClean="0">
                <a:solidFill>
                  <a:srgbClr val="000000"/>
                </a:solidFill>
                <a:latin typeface="Open Sans"/>
              </a:rPr>
              <a:t>задач.​</a:t>
            </a:r>
            <a:endParaRPr lang="ru-RU" b="0" dirty="0" smtClean="0">
              <a:effectLst/>
            </a:endParaRPr>
          </a:p>
          <a:p>
            <a:r>
              <a:rPr lang="ru-RU" b="1" dirty="0">
                <a:solidFill>
                  <a:srgbClr val="000000"/>
                </a:solidFill>
                <a:latin typeface="Open Sans"/>
              </a:rPr>
              <a:t>Научное руководство: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1.</a:t>
            </a:r>
            <a:endParaRPr lang="ru-RU" b="0" dirty="0" smtClean="0">
              <a:effectLst/>
            </a:endParaRPr>
          </a:p>
          <a:p>
            <a:r>
              <a:rPr lang="ru-RU" b="1" dirty="0">
                <a:solidFill>
                  <a:srgbClr val="000000"/>
                </a:solidFill>
                <a:latin typeface="Open Sans"/>
              </a:rPr>
              <a:t>Участие в выполнении НИР за 2014-2019: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9 НИР; Педагогические стратегии обеспечения преемственности методических систем обучения на разных ступенях общего образования в контексте ФГОС ОО. 2017,2018, 2019; Систематизация научно-методического обеспечения развития общего и профессионального образования на основе проводимых в университете исследований различных аспектов непрерывного образования, 2016.​</a:t>
            </a:r>
            <a:endParaRPr lang="ru-RU" b="0" dirty="0" smtClean="0">
              <a:effectLst/>
            </a:endParaRPr>
          </a:p>
          <a:p>
            <a:r>
              <a:rPr lang="ru-RU" b="1" dirty="0">
                <a:solidFill>
                  <a:srgbClr val="000000"/>
                </a:solidFill>
                <a:latin typeface="Open Sans"/>
              </a:rPr>
              <a:t>Заявки на выполнение НИР за 2014-2019: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2(РФФИ)​</a:t>
            </a:r>
            <a:endParaRPr lang="ru-RU" b="0" dirty="0" smtClean="0">
              <a:effectLst/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4391378"/>
              </p:ext>
            </p:extLst>
          </p:nvPr>
        </p:nvGraphicFramePr>
        <p:xfrm>
          <a:off x="0" y="4663440"/>
          <a:ext cx="6572250" cy="2194560"/>
        </p:xfrm>
        <a:graphic>
          <a:graphicData uri="http://schemas.openxmlformats.org/drawingml/2006/table">
            <a:tbl>
              <a:tblPr/>
              <a:tblGrid>
                <a:gridCol w="1714500">
                  <a:extLst>
                    <a:ext uri="{9D8B030D-6E8A-4147-A177-3AD203B41FA5}">
                      <a16:colId xmlns:a16="http://schemas.microsoft.com/office/drawing/2014/main" val="4285758994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val="696406292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val="1436383686"/>
                    </a:ext>
                  </a:extLst>
                </a:gridCol>
                <a:gridCol w="1743075">
                  <a:extLst>
                    <a:ext uri="{9D8B030D-6E8A-4147-A177-3AD203B41FA5}">
                      <a16:colId xmlns:a16="http://schemas.microsoft.com/office/drawing/2014/main" val="2195910565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60183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229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502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8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360469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15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347327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663576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055034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11967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466296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955297" y="6488668"/>
            <a:ext cx="22367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("за" 48; "против" 1)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55952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53707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Кафедра методики обучения математике и информатике </a:t>
            </a:r>
            <a:endParaRPr lang="ru-RU" b="0" dirty="0" smtClean="0">
              <a:effectLst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Профессор</a:t>
            </a:r>
            <a:endParaRPr lang="ru-RU" b="0" dirty="0" smtClean="0">
              <a:effectLst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Подано  </a:t>
            </a: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заявлений – 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1 </a:t>
            </a:r>
            <a:endParaRPr lang="ru-RU" b="0" dirty="0" smtClean="0">
              <a:effectLst/>
            </a:endParaRPr>
          </a:p>
          <a:p>
            <a:pPr>
              <a:spcAft>
                <a:spcPts val="1000"/>
              </a:spcAft>
            </a:pPr>
            <a:r>
              <a:rPr lang="ru-RU" dirty="0" err="1">
                <a:solidFill>
                  <a:srgbClr val="000000"/>
                </a:solidFill>
                <a:latin typeface="Open Sans"/>
              </a:rPr>
              <a:t>Стефанова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Наталия Леонидовна, 1950​, доктор педагогических наук (1997)​, профессор (1998), </a:t>
            </a:r>
            <a:r>
              <a:rPr lang="ru-RU" dirty="0" smtClean="0">
                <a:solidFill>
                  <a:srgbClr val="000000"/>
                </a:solidFill>
                <a:latin typeface="Open Sans"/>
              </a:rPr>
              <a:t>Заслуженный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работник высшей школы РФ, профессор кафедры методики обучения математике и информатике.</a:t>
            </a:r>
            <a:endParaRPr lang="ru-RU" b="0" dirty="0" smtClean="0">
              <a:effectLst/>
            </a:endParaRPr>
          </a:p>
          <a:p>
            <a:pPr>
              <a:spcAft>
                <a:spcPts val="120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Основные работы по профилю кафедры: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Open Sans"/>
              </a:rPr>
              <a:t>современные подходы к определению содержания методики обучения математике, (2018), [статья];</a:t>
            </a:r>
            <a:br>
              <a:rPr lang="ru-RU" dirty="0" smtClean="0">
                <a:solidFill>
                  <a:srgbClr val="000000"/>
                </a:solidFill>
                <a:latin typeface="Open Sans"/>
              </a:rPr>
            </a:br>
            <a:r>
              <a:rPr lang="ru-RU" dirty="0" smtClean="0">
                <a:solidFill>
                  <a:srgbClr val="000000"/>
                </a:solidFill>
                <a:latin typeface="Open Sans"/>
              </a:rPr>
              <a:t>предметно-методическая составляющая готовности бакалавров к профессиональной деятельности учителя математики, (2019), [статья];​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/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dirty="0">
                <a:solidFill>
                  <a:srgbClr val="000000"/>
                </a:solidFill>
                <a:latin typeface="Open Sans"/>
              </a:rPr>
              <a:t/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Электронные 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курсы в ЦДПО (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Moodle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):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​нет</a:t>
            </a:r>
            <a:endParaRPr lang="ru-RU" b="0" dirty="0" smtClean="0">
              <a:effectLst/>
            </a:endParaRPr>
          </a:p>
          <a:p>
            <a:pPr>
              <a:spcBef>
                <a:spcPts val="1200"/>
              </a:spcBef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Научное руководство: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нет.</a:t>
            </a:r>
            <a:endParaRPr lang="ru-RU" b="0" dirty="0" smtClean="0">
              <a:effectLst/>
            </a:endParaRPr>
          </a:p>
          <a:p>
            <a:pPr>
              <a:spcBef>
                <a:spcPts val="1000"/>
              </a:spcBef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Участие в выполнении НИР за 2014-2019: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​нет</a:t>
            </a:r>
            <a:endParaRPr lang="ru-RU" b="0" dirty="0" smtClean="0">
              <a:effectLst/>
            </a:endParaRPr>
          </a:p>
          <a:p>
            <a:pPr>
              <a:spcBef>
                <a:spcPts val="1000"/>
              </a:spcBef>
              <a:spcAft>
                <a:spcPts val="120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Заявки на выполнение НИР за 2014-2019: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​нет</a:t>
            </a:r>
            <a:endParaRPr lang="ru-RU" b="0" dirty="0" smtClean="0">
              <a:effectLst/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6098355"/>
              </p:ext>
            </p:extLst>
          </p:nvPr>
        </p:nvGraphicFramePr>
        <p:xfrm>
          <a:off x="0" y="4635519"/>
          <a:ext cx="6572250" cy="2194560"/>
        </p:xfrm>
        <a:graphic>
          <a:graphicData uri="http://schemas.openxmlformats.org/drawingml/2006/table">
            <a:tbl>
              <a:tblPr/>
              <a:tblGrid>
                <a:gridCol w="1714500">
                  <a:extLst>
                    <a:ext uri="{9D8B030D-6E8A-4147-A177-3AD203B41FA5}">
                      <a16:colId xmlns:a16="http://schemas.microsoft.com/office/drawing/2014/main" val="4161752449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val="2605740153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val="2753479149"/>
                    </a:ext>
                  </a:extLst>
                </a:gridCol>
                <a:gridCol w="1743075">
                  <a:extLst>
                    <a:ext uri="{9D8B030D-6E8A-4147-A177-3AD203B41FA5}">
                      <a16:colId xmlns:a16="http://schemas.microsoft.com/office/drawing/2014/main" val="2182673947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815234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149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305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8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582395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379014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073684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43498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0740653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809875" y="29035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801409" y="6460747"/>
            <a:ext cx="23905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("за" 49; "против" нет)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60438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Кафедра методики обучения математике и информатике </a:t>
            </a:r>
            <a:endParaRPr lang="ru-RU" b="0" dirty="0" smtClean="0">
              <a:effectLst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Профессор</a:t>
            </a:r>
            <a:endParaRPr lang="ru-RU" b="0" dirty="0" smtClean="0">
              <a:effectLst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Подано  </a:t>
            </a: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заявлений – 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1 </a:t>
            </a:r>
            <a:endParaRPr lang="ru-RU" b="0" dirty="0" smtClean="0">
              <a:effectLst/>
            </a:endParaRPr>
          </a:p>
          <a:p>
            <a:r>
              <a:rPr lang="ru-RU" dirty="0">
                <a:solidFill>
                  <a:srgbClr val="000000"/>
                </a:solidFill>
                <a:latin typeface="Open Sans"/>
              </a:rPr>
              <a:t>Пиотровская Ксения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Раймондовна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, 1962​, доктор педагогических наук (2008)​, доцент (2015</a:t>
            </a:r>
            <a:r>
              <a:rPr lang="ru-RU" dirty="0" smtClean="0">
                <a:solidFill>
                  <a:srgbClr val="000000"/>
                </a:solidFill>
                <a:latin typeface="Open Sans"/>
              </a:rPr>
              <a:t>),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профессор кафедры методики обучения математике и информатике.</a:t>
            </a:r>
            <a:endParaRPr lang="ru-RU" b="0" dirty="0" smtClean="0">
              <a:effectLst/>
            </a:endParaRPr>
          </a:p>
          <a:p>
            <a:r>
              <a:rPr lang="ru-RU" b="1" dirty="0">
                <a:solidFill>
                  <a:srgbClr val="000000"/>
                </a:solidFill>
                <a:latin typeface="Open Sans"/>
              </a:rPr>
              <a:t>Основные работы по профилю кафедры: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ОСНОВЫ МАТЕМАТИЧЕСКОЙ ОБРАБОТКИ ИНФОРМАЦИИ, (2016), [практикум по решению задач]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dirty="0" err="1">
                <a:solidFill>
                  <a:srgbClr val="000000"/>
                </a:solidFill>
                <a:latin typeface="Open Sans"/>
              </a:rPr>
              <a:t>Educational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data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mining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for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future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educational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employees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, (2019), [статья];​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b="1" dirty="0">
                <a:solidFill>
                  <a:srgbClr val="000000"/>
                </a:solidFill>
                <a:latin typeface="Open Sans"/>
              </a:rPr>
              <a:t>Электронные курсы в ЦДПО (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Moodle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):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AContent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: Методика подготовки и проведения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вебинаров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в процессе обучения математике в средней школе, Проектирование дистанционных курсов по математике для средней школы​</a:t>
            </a:r>
            <a:endParaRPr lang="ru-RU" b="0" dirty="0" smtClean="0">
              <a:effectLst/>
            </a:endParaRPr>
          </a:p>
          <a:p>
            <a:r>
              <a:rPr lang="ru-RU" b="1" dirty="0">
                <a:solidFill>
                  <a:srgbClr val="000000"/>
                </a:solidFill>
                <a:latin typeface="Open Sans"/>
              </a:rPr>
              <a:t>Научное руководство: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1.</a:t>
            </a:r>
            <a:endParaRPr lang="ru-RU" b="0" dirty="0" smtClean="0">
              <a:effectLst/>
            </a:endParaRPr>
          </a:p>
          <a:p>
            <a:r>
              <a:rPr lang="ru-RU" b="1" dirty="0">
                <a:solidFill>
                  <a:srgbClr val="000000"/>
                </a:solidFill>
                <a:latin typeface="Open Sans"/>
              </a:rPr>
              <a:t>Участие в выполнении НИР за 2014-2019: </a:t>
            </a:r>
            <a:r>
              <a:rPr lang="ru-RU" dirty="0" smtClean="0">
                <a:solidFill>
                  <a:srgbClr val="000000"/>
                </a:solidFill>
                <a:latin typeface="Open Sans"/>
              </a:rPr>
              <a:t>РНФ</a:t>
            </a: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Open Sans"/>
              </a:rPr>
              <a:t>Цифровизация</a:t>
            </a:r>
            <a:r>
              <a:rPr lang="ru-RU" dirty="0" smtClean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профессиональной подготовки в высшей школе в контексте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форсайта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образования 2035, 2019; </a:t>
            </a:r>
            <a:r>
              <a:rPr lang="ru-RU" dirty="0" smtClean="0">
                <a:solidFill>
                  <a:srgbClr val="000000"/>
                </a:solidFill>
                <a:latin typeface="Open Sans"/>
              </a:rPr>
              <a:t>РГНФ Высокотехнологичная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информационная образовательная среда, 2015;​</a:t>
            </a:r>
            <a:endParaRPr lang="ru-RU" b="0" dirty="0" smtClean="0">
              <a:effectLst/>
            </a:endParaRPr>
          </a:p>
          <a:p>
            <a:r>
              <a:rPr lang="ru-RU" b="1" dirty="0">
                <a:solidFill>
                  <a:srgbClr val="000000"/>
                </a:solidFill>
                <a:latin typeface="Open Sans"/>
              </a:rPr>
              <a:t>Заявки на выполнение НИР за 2014-2019: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​нет</a:t>
            </a:r>
            <a:endParaRPr lang="ru-RU" b="0" dirty="0" smtClean="0">
              <a:effectLst/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8303584"/>
              </p:ext>
            </p:extLst>
          </p:nvPr>
        </p:nvGraphicFramePr>
        <p:xfrm>
          <a:off x="0" y="4457252"/>
          <a:ext cx="6572250" cy="2194560"/>
        </p:xfrm>
        <a:graphic>
          <a:graphicData uri="http://schemas.openxmlformats.org/drawingml/2006/table">
            <a:tbl>
              <a:tblPr/>
              <a:tblGrid>
                <a:gridCol w="1714500">
                  <a:extLst>
                    <a:ext uri="{9D8B030D-6E8A-4147-A177-3AD203B41FA5}">
                      <a16:colId xmlns:a16="http://schemas.microsoft.com/office/drawing/2014/main" val="3832083192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val="2238692686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val="3512714182"/>
                    </a:ext>
                  </a:extLst>
                </a:gridCol>
                <a:gridCol w="1743075">
                  <a:extLst>
                    <a:ext uri="{9D8B030D-6E8A-4147-A177-3AD203B41FA5}">
                      <a16:colId xmlns:a16="http://schemas.microsoft.com/office/drawing/2014/main" val="1938405974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57389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104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106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68745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14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18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41836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7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5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401432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158812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6221374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486853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801409" y="6467146"/>
            <a:ext cx="23905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("за" 49; "против" нет)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6693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Кафедра педагогики начального образования и художественного развития ребенка </a:t>
            </a:r>
            <a:endParaRPr lang="ru-RU" b="1" dirty="0" smtClean="0">
              <a:solidFill>
                <a:srgbClr val="000000"/>
              </a:solidFill>
              <a:latin typeface="Open Sans"/>
            </a:endParaRPr>
          </a:p>
          <a:p>
            <a:pPr algn="ctr"/>
            <a:r>
              <a:rPr lang="ru-RU" b="1" dirty="0" smtClean="0">
                <a:solidFill>
                  <a:srgbClr val="000000"/>
                </a:solidFill>
                <a:latin typeface="Open Sans"/>
              </a:rPr>
              <a:t>Профессор</a:t>
            </a:r>
            <a:endParaRPr lang="ru-RU" b="0" dirty="0" smtClean="0">
              <a:effectLst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Подано заявлений – 1 </a:t>
            </a:r>
            <a:endParaRPr lang="ru-RU" b="0" dirty="0" smtClean="0">
              <a:effectLst/>
            </a:endParaRPr>
          </a:p>
          <a:p>
            <a:pPr>
              <a:spcAft>
                <a:spcPts val="1000"/>
              </a:spcAft>
            </a:pPr>
            <a:r>
              <a:rPr lang="ru-RU" dirty="0" err="1">
                <a:solidFill>
                  <a:srgbClr val="000000"/>
                </a:solidFill>
                <a:latin typeface="Open Sans"/>
              </a:rPr>
              <a:t>Барышева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Тамара Александровна, 1947​, доктор психологических наук (2005)​, профессор (2007), профессор кафедры педагогики начального образования и художественного развития ребёнка.</a:t>
            </a:r>
            <a:endParaRPr lang="ru-RU" b="0" dirty="0" smtClean="0">
              <a:effectLst/>
            </a:endParaRPr>
          </a:p>
          <a:p>
            <a:pPr>
              <a:spcAft>
                <a:spcPts val="120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Основные работы по профилю кафедры: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Психология развития креативности: теория, диагностика, технологии, (2016),[монография]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dirty="0" err="1">
                <a:solidFill>
                  <a:srgbClr val="000000"/>
                </a:solidFill>
                <a:latin typeface="Open Sans"/>
              </a:rPr>
              <a:t>The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development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of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kreativivy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of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studens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in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e-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learnins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, (2014),[материалы конференции]​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dirty="0">
                <a:solidFill>
                  <a:srgbClr val="000000"/>
                </a:solidFill>
                <a:latin typeface="Open Sans"/>
              </a:rPr>
              <a:t/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Электронные 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курсы в ЦДПО (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Moodle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):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Психология креативности​</a:t>
            </a:r>
            <a:endParaRPr lang="ru-RU" b="0" dirty="0" smtClean="0">
              <a:effectLst/>
            </a:endParaRPr>
          </a:p>
          <a:p>
            <a:pPr>
              <a:spcBef>
                <a:spcPts val="1200"/>
              </a:spcBef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Научное руководство: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2.</a:t>
            </a:r>
            <a:endParaRPr lang="ru-RU" b="0" dirty="0" smtClean="0">
              <a:effectLst/>
            </a:endParaRPr>
          </a:p>
          <a:p>
            <a:pPr>
              <a:spcBef>
                <a:spcPts val="1000"/>
              </a:spcBef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Участие в выполнении НИР за 2014-2019: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​нет</a:t>
            </a:r>
            <a:endParaRPr lang="ru-RU" b="0" dirty="0" smtClean="0">
              <a:effectLst/>
            </a:endParaRPr>
          </a:p>
          <a:p>
            <a:pPr>
              <a:spcBef>
                <a:spcPts val="1000"/>
              </a:spcBef>
              <a:spcAft>
                <a:spcPts val="120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Заявки на выполнение НИР за 2014-2019: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​нет</a:t>
            </a:r>
            <a:endParaRPr lang="ru-RU" b="0" dirty="0" smtClean="0">
              <a:effectLst/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4748309"/>
              </p:ext>
            </p:extLst>
          </p:nvPr>
        </p:nvGraphicFramePr>
        <p:xfrm>
          <a:off x="0" y="4377886"/>
          <a:ext cx="6572250" cy="2194560"/>
        </p:xfrm>
        <a:graphic>
          <a:graphicData uri="http://schemas.openxmlformats.org/drawingml/2006/table">
            <a:tbl>
              <a:tblPr/>
              <a:tblGrid>
                <a:gridCol w="1714500">
                  <a:extLst>
                    <a:ext uri="{9D8B030D-6E8A-4147-A177-3AD203B41FA5}">
                      <a16:colId xmlns:a16="http://schemas.microsoft.com/office/drawing/2014/main" val="3511897696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val="1169380190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val="3038122297"/>
                    </a:ext>
                  </a:extLst>
                </a:gridCol>
                <a:gridCol w="1743075">
                  <a:extLst>
                    <a:ext uri="{9D8B030D-6E8A-4147-A177-3AD203B41FA5}">
                      <a16:colId xmlns:a16="http://schemas.microsoft.com/office/drawing/2014/main" val="4159240904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010829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149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537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9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74229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18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469917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932774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15433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6951496"/>
                  </a:ext>
                </a:extLst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414928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868358" y="6488668"/>
            <a:ext cx="23905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("за" 49; "против" нет)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05242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53707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Кафедра методики обучения математике и информатике </a:t>
            </a:r>
            <a:endParaRPr lang="ru-RU" b="0" dirty="0" smtClean="0">
              <a:effectLst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Профессор</a:t>
            </a:r>
            <a:endParaRPr lang="ru-RU" b="0" dirty="0" smtClean="0">
              <a:effectLst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Подано  </a:t>
            </a: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заявлений  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– 1 </a:t>
            </a:r>
            <a:endParaRPr lang="ru-RU" b="0" dirty="0" smtClean="0">
              <a:effectLst/>
            </a:endParaRPr>
          </a:p>
          <a:p>
            <a:pPr>
              <a:spcAft>
                <a:spcPts val="1000"/>
              </a:spcAft>
            </a:pPr>
            <a:r>
              <a:rPr lang="ru-RU" dirty="0">
                <a:solidFill>
                  <a:srgbClr val="000000"/>
                </a:solidFill>
                <a:latin typeface="Open Sans"/>
              </a:rPr>
              <a:t>Орлов Владимир Викторович, 1956​, доктор педагогических наук (2001)​, профессор (2008), профессор кафедры методики обучения математике и информатике.</a:t>
            </a:r>
            <a:endParaRPr lang="ru-RU" b="0" dirty="0" smtClean="0">
              <a:effectLst/>
            </a:endParaRPr>
          </a:p>
          <a:p>
            <a:pPr>
              <a:spcAft>
                <a:spcPts val="120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Основные работы по профилю кафедры: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Концептуальные основы построения курса математики (в логике стандартов общего образования), (2019), [статья];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dirty="0">
                <a:solidFill>
                  <a:srgbClr val="000000"/>
                </a:solidFill>
                <a:latin typeface="Open Sans"/>
              </a:rPr>
              <a:t>ОСОБЕННОСТИ ОТБОРА И РЕАЛИЗАЦИИ СОДЕРЖАНИЯ ШКОЛЬНОГО КУРСА МАТЕМАТИКИ, (2018), [статья];​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dirty="0">
                <a:solidFill>
                  <a:srgbClr val="000000"/>
                </a:solidFill>
                <a:latin typeface="Open Sans"/>
              </a:rPr>
              <a:t/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Электронные 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курсы в ЦДПО (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Moodle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):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​нет</a:t>
            </a:r>
            <a:endParaRPr lang="ru-RU" b="0" dirty="0" smtClean="0">
              <a:effectLst/>
            </a:endParaRPr>
          </a:p>
          <a:p>
            <a:pPr>
              <a:spcBef>
                <a:spcPts val="1200"/>
              </a:spcBef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Научное руководство: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1.</a:t>
            </a:r>
            <a:endParaRPr lang="ru-RU" b="0" dirty="0" smtClean="0">
              <a:effectLst/>
            </a:endParaRPr>
          </a:p>
          <a:p>
            <a:pPr>
              <a:spcBef>
                <a:spcPts val="1000"/>
              </a:spcBef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Участие в выполнении НИР за 2014-2019: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​нет</a:t>
            </a:r>
            <a:endParaRPr lang="ru-RU" b="0" dirty="0" smtClean="0">
              <a:effectLst/>
            </a:endParaRPr>
          </a:p>
          <a:p>
            <a:pPr>
              <a:spcBef>
                <a:spcPts val="1000"/>
              </a:spcBef>
              <a:spcAft>
                <a:spcPts val="120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Заявки на выполнение НИР за 2014-2019: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1(РФФИ)​</a:t>
            </a:r>
            <a:endParaRPr lang="ru-RU" b="0" dirty="0" smtClean="0">
              <a:effectLst/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4841810"/>
              </p:ext>
            </p:extLst>
          </p:nvPr>
        </p:nvGraphicFramePr>
        <p:xfrm>
          <a:off x="0" y="4584309"/>
          <a:ext cx="6572250" cy="2194560"/>
        </p:xfrm>
        <a:graphic>
          <a:graphicData uri="http://schemas.openxmlformats.org/drawingml/2006/table">
            <a:tbl>
              <a:tblPr/>
              <a:tblGrid>
                <a:gridCol w="1714500">
                  <a:extLst>
                    <a:ext uri="{9D8B030D-6E8A-4147-A177-3AD203B41FA5}">
                      <a16:colId xmlns:a16="http://schemas.microsoft.com/office/drawing/2014/main" val="3339125737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val="2718762949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val="829223838"/>
                    </a:ext>
                  </a:extLst>
                </a:gridCol>
                <a:gridCol w="1743075">
                  <a:extLst>
                    <a:ext uri="{9D8B030D-6E8A-4147-A177-3AD203B41FA5}">
                      <a16:colId xmlns:a16="http://schemas.microsoft.com/office/drawing/2014/main" val="954733804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204312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75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168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329369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5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527579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927902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17391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5794068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458383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801409" y="6409537"/>
            <a:ext cx="23905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("за" 49; "против" нет)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80944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53707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Кафедра алгебры </a:t>
            </a:r>
            <a:endParaRPr lang="ru-RU" b="0" dirty="0" smtClean="0">
              <a:effectLst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Профессор 0,25</a:t>
            </a:r>
            <a:endParaRPr lang="ru-RU" b="0" dirty="0" smtClean="0">
              <a:effectLst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Подано  </a:t>
            </a: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заявлений – 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1 </a:t>
            </a:r>
            <a:endParaRPr lang="ru-RU" b="0" dirty="0" smtClean="0">
              <a:effectLst/>
            </a:endParaRPr>
          </a:p>
          <a:p>
            <a:pPr>
              <a:spcAft>
                <a:spcPts val="1000"/>
              </a:spcAft>
            </a:pPr>
            <a:r>
              <a:rPr lang="ru-RU" dirty="0">
                <a:solidFill>
                  <a:srgbClr val="000000"/>
                </a:solidFill>
                <a:latin typeface="Open Sans"/>
              </a:rPr>
              <a:t>Хамов Геннадий Григорьевич, 1944​, доктор педагогических наук (1995)​, профессор (1995), Почетный работник высшего профессионального образования РФ(2006), </a:t>
            </a:r>
            <a:r>
              <a:rPr lang="ru-RU" dirty="0" smtClean="0">
                <a:solidFill>
                  <a:srgbClr val="000000"/>
                </a:solidFill>
                <a:latin typeface="Open Sans"/>
              </a:rPr>
              <a:t>Почётный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профессор РГПУ им.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А.И.Герцена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(2009), профессор кафедры алгебры.</a:t>
            </a:r>
            <a:endParaRPr lang="ru-RU" b="0" dirty="0" smtClean="0">
              <a:effectLst/>
            </a:endParaRPr>
          </a:p>
          <a:p>
            <a:pPr>
              <a:spcAft>
                <a:spcPts val="120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Основные работы по профилю кафедры: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О методах составления некоторых типов задач и их использование как средства организации исследовательской деятельности студентов, (2014), [статья];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dirty="0" err="1">
                <a:solidFill>
                  <a:srgbClr val="000000"/>
                </a:solidFill>
                <a:latin typeface="Open Sans"/>
              </a:rPr>
              <a:t>Диофантовы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уравнения как средство формирования практико-ориентированной деятельности будущего учителя математики, (2018), [статья];​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b="1" dirty="0">
                <a:solidFill>
                  <a:srgbClr val="000000"/>
                </a:solidFill>
                <a:latin typeface="Open Sans"/>
              </a:rPr>
              <a:t>Электронные курсы в ЦДПО (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Moodle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):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​нет</a:t>
            </a:r>
            <a:endParaRPr lang="ru-RU" b="0" dirty="0" smtClean="0">
              <a:effectLst/>
            </a:endParaRPr>
          </a:p>
          <a:p>
            <a:pPr>
              <a:spcBef>
                <a:spcPts val="1200"/>
              </a:spcBef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Научное руководство: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нет.</a:t>
            </a:r>
            <a:endParaRPr lang="ru-RU" b="0" dirty="0" smtClean="0">
              <a:effectLst/>
            </a:endParaRPr>
          </a:p>
          <a:p>
            <a:pPr>
              <a:spcBef>
                <a:spcPts val="1000"/>
              </a:spcBef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Участие в выполнении НИР за 2014-2019: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​нет</a:t>
            </a:r>
            <a:endParaRPr lang="ru-RU" b="0" dirty="0" smtClean="0">
              <a:effectLst/>
            </a:endParaRPr>
          </a:p>
          <a:p>
            <a:pPr>
              <a:spcBef>
                <a:spcPts val="1000"/>
              </a:spcBef>
              <a:spcAft>
                <a:spcPts val="120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Заявки на выполнение НИР за 2014-2019: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​нет</a:t>
            </a:r>
            <a:endParaRPr lang="ru-RU" b="0" dirty="0" smtClean="0">
              <a:effectLst/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4421448"/>
              </p:ext>
            </p:extLst>
          </p:nvPr>
        </p:nvGraphicFramePr>
        <p:xfrm>
          <a:off x="0" y="4663440"/>
          <a:ext cx="6572250" cy="2194560"/>
        </p:xfrm>
        <a:graphic>
          <a:graphicData uri="http://schemas.openxmlformats.org/drawingml/2006/table">
            <a:tbl>
              <a:tblPr/>
              <a:tblGrid>
                <a:gridCol w="1714500">
                  <a:extLst>
                    <a:ext uri="{9D8B030D-6E8A-4147-A177-3AD203B41FA5}">
                      <a16:colId xmlns:a16="http://schemas.microsoft.com/office/drawing/2014/main" val="775611802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val="3178147310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val="789491104"/>
                    </a:ext>
                  </a:extLst>
                </a:gridCol>
                <a:gridCol w="1743075">
                  <a:extLst>
                    <a:ext uri="{9D8B030D-6E8A-4147-A177-3AD203B41FA5}">
                      <a16:colId xmlns:a16="http://schemas.microsoft.com/office/drawing/2014/main" val="1536755919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57996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83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162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5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279551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131975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182231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745486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4528510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466296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868358" y="6488668"/>
            <a:ext cx="23905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("за" 49; "против" нет)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57585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4257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Кафедра органической химии </a:t>
            </a:r>
            <a:endParaRPr lang="ru-RU" b="0" dirty="0" smtClean="0">
              <a:effectLst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Профессор 0,25</a:t>
            </a:r>
            <a:endParaRPr lang="ru-RU" b="0" dirty="0" smtClean="0">
              <a:effectLst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Подано  </a:t>
            </a: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заявлений – 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1 </a:t>
            </a:r>
            <a:endParaRPr lang="ru-RU" b="0" dirty="0" smtClean="0">
              <a:effectLst/>
            </a:endParaRPr>
          </a:p>
          <a:p>
            <a:pPr>
              <a:spcAft>
                <a:spcPts val="1000"/>
              </a:spcAft>
            </a:pPr>
            <a:r>
              <a:rPr lang="ru-RU" dirty="0">
                <a:solidFill>
                  <a:srgbClr val="000000"/>
                </a:solidFill>
                <a:latin typeface="Open Sans"/>
              </a:rPr>
              <a:t>Липина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Энгелина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Семеновна, 1932​, доктор химических наук (1986)​, профессор (1988), </a:t>
            </a:r>
            <a:r>
              <a:rPr lang="ru-RU" sz="1200" b="0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Почётный профессор РГПУ им. А</a:t>
            </a:r>
            <a:r>
              <a:rPr lang="ru-RU" dirty="0" smtClean="0">
                <a:solidFill>
                  <a:srgbClr val="000000"/>
                </a:solidFill>
                <a:latin typeface="Open Sans"/>
              </a:rPr>
              <a:t>. И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. Герцена (2002)</a:t>
            </a:r>
            <a:r>
              <a:rPr lang="ru-RU" sz="1200" b="0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профессор кафедры органической химии.</a:t>
            </a:r>
            <a:endParaRPr lang="ru-RU" b="0" dirty="0" smtClean="0">
              <a:effectLst/>
            </a:endParaRPr>
          </a:p>
          <a:p>
            <a:pPr>
              <a:spcAft>
                <a:spcPts val="120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Основные работы по профилю кафедры: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Гидразиды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4-арил(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гетарил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)-2-пирролидон-3-карбоновых кислот: синтез и строение, (2016), [статья];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dirty="0">
                <a:solidFill>
                  <a:srgbClr val="000000"/>
                </a:solidFill>
                <a:latin typeface="Open Sans"/>
              </a:rPr>
              <a:t>Химия гетероциклических соединений, (2019), [учебное пособие];​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dirty="0">
                <a:solidFill>
                  <a:srgbClr val="000000"/>
                </a:solidFill>
                <a:latin typeface="Open Sans"/>
              </a:rPr>
              <a:t/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Электронные 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курсы в ЦДПО (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Moodle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):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​нет</a:t>
            </a:r>
            <a:endParaRPr lang="ru-RU" b="0" dirty="0" smtClean="0">
              <a:effectLst/>
            </a:endParaRPr>
          </a:p>
          <a:p>
            <a:pPr>
              <a:spcBef>
                <a:spcPts val="1200"/>
              </a:spcBef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Научное руководство: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нет.</a:t>
            </a:r>
            <a:endParaRPr lang="ru-RU" b="0" dirty="0" smtClean="0">
              <a:effectLst/>
            </a:endParaRPr>
          </a:p>
          <a:p>
            <a:pPr>
              <a:spcBef>
                <a:spcPts val="1000"/>
              </a:spcBef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Участие в выполнении НИР за 2014-2019: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​нет</a:t>
            </a:r>
            <a:endParaRPr lang="ru-RU" b="0" dirty="0" smtClean="0">
              <a:effectLst/>
            </a:endParaRPr>
          </a:p>
          <a:p>
            <a:r>
              <a:rPr lang="ru-RU" b="1" dirty="0">
                <a:solidFill>
                  <a:srgbClr val="000000"/>
                </a:solidFill>
                <a:latin typeface="Open Sans"/>
              </a:rPr>
              <a:t>Заявки на выполнение НИР за 2014-2019: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​нет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2971572"/>
              </p:ext>
            </p:extLst>
          </p:nvPr>
        </p:nvGraphicFramePr>
        <p:xfrm>
          <a:off x="0" y="4336707"/>
          <a:ext cx="6572250" cy="2194560"/>
        </p:xfrm>
        <a:graphic>
          <a:graphicData uri="http://schemas.openxmlformats.org/drawingml/2006/table">
            <a:tbl>
              <a:tblPr/>
              <a:tblGrid>
                <a:gridCol w="1714500">
                  <a:extLst>
                    <a:ext uri="{9D8B030D-6E8A-4147-A177-3AD203B41FA5}">
                      <a16:colId xmlns:a16="http://schemas.microsoft.com/office/drawing/2014/main" val="1236938929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val="1327092352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val="3664697657"/>
                    </a:ext>
                  </a:extLst>
                </a:gridCol>
                <a:gridCol w="1743075">
                  <a:extLst>
                    <a:ext uri="{9D8B030D-6E8A-4147-A177-3AD203B41FA5}">
                      <a16:colId xmlns:a16="http://schemas.microsoft.com/office/drawing/2014/main" val="2361237235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02882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83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408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6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555471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47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357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102782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17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33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604752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34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88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6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519480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39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95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6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824648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433623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801409" y="6488668"/>
            <a:ext cx="23905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("за" 49; "против" нет)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95801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50" b="1" dirty="0">
                <a:solidFill>
                  <a:srgbClr val="000000"/>
                </a:solidFill>
                <a:latin typeface="Open Sans"/>
              </a:rPr>
              <a:t>Кафедра международного права  </a:t>
            </a:r>
            <a:endParaRPr lang="ru-RU" sz="1650" b="0" dirty="0" smtClean="0">
              <a:effectLst/>
            </a:endParaRPr>
          </a:p>
          <a:p>
            <a:pPr algn="ctr"/>
            <a:r>
              <a:rPr lang="ru-RU" sz="1650" b="1" dirty="0">
                <a:solidFill>
                  <a:srgbClr val="000000"/>
                </a:solidFill>
                <a:latin typeface="Open Sans"/>
              </a:rPr>
              <a:t>Профессор 0,5</a:t>
            </a:r>
            <a:endParaRPr lang="ru-RU" sz="1650" b="0" dirty="0" smtClean="0">
              <a:effectLst/>
            </a:endParaRPr>
          </a:p>
          <a:p>
            <a:pPr algn="ctr"/>
            <a:r>
              <a:rPr lang="ru-RU" sz="1650" b="1" dirty="0">
                <a:solidFill>
                  <a:srgbClr val="000000"/>
                </a:solidFill>
                <a:latin typeface="Open Sans"/>
              </a:rPr>
              <a:t>Подано  </a:t>
            </a:r>
            <a:r>
              <a:rPr lang="ru-RU" sz="1650" b="1" dirty="0" smtClean="0">
                <a:solidFill>
                  <a:srgbClr val="000000"/>
                </a:solidFill>
                <a:latin typeface="Open Sans"/>
              </a:rPr>
              <a:t>заявлений – </a:t>
            </a:r>
            <a:r>
              <a:rPr lang="ru-RU" sz="1650" b="1" dirty="0">
                <a:solidFill>
                  <a:srgbClr val="000000"/>
                </a:solidFill>
                <a:latin typeface="Open Sans"/>
              </a:rPr>
              <a:t>1 </a:t>
            </a:r>
            <a:endParaRPr lang="ru-RU" sz="1650" b="0" dirty="0" smtClean="0">
              <a:effectLst/>
            </a:endParaRPr>
          </a:p>
          <a:p>
            <a:r>
              <a:rPr lang="ru-RU" sz="1650" dirty="0" err="1">
                <a:solidFill>
                  <a:srgbClr val="000000"/>
                </a:solidFill>
                <a:latin typeface="Open Sans"/>
              </a:rPr>
              <a:t>Дорская</a:t>
            </a:r>
            <a:r>
              <a:rPr lang="ru-RU" sz="1650" dirty="0">
                <a:solidFill>
                  <a:srgbClr val="000000"/>
                </a:solidFill>
                <a:latin typeface="Open Sans"/>
              </a:rPr>
              <a:t> Александра Андреевна, 1971​, доктор юридических наук (2008)​, профессор (2012), заместитель директора по научной работе Северо-Западный филиала Федерального государственного бюджетного образовательного учреждения высшего образования «Российский государственный университет правосудия</a:t>
            </a:r>
            <a:r>
              <a:rPr lang="ru-RU" sz="1650" dirty="0" smtClean="0">
                <a:solidFill>
                  <a:srgbClr val="000000"/>
                </a:solidFill>
                <a:latin typeface="Open Sans"/>
              </a:rPr>
              <a:t>», профессор кафедры международного права по совместительству.</a:t>
            </a:r>
            <a:endParaRPr lang="ru-RU" sz="1650" b="0" dirty="0" smtClean="0">
              <a:effectLst/>
            </a:endParaRPr>
          </a:p>
          <a:p>
            <a:r>
              <a:rPr lang="ru-RU" sz="1650" b="1" dirty="0">
                <a:solidFill>
                  <a:srgbClr val="000000"/>
                </a:solidFill>
                <a:latin typeface="Open Sans"/>
              </a:rPr>
              <a:t>Основные работы по профилю кафедры:</a:t>
            </a:r>
            <a:r>
              <a:rPr lang="ru-RU" sz="1650" dirty="0">
                <a:solidFill>
                  <a:srgbClr val="000000"/>
                </a:solidFill>
                <a:latin typeface="Open Sans"/>
              </a:rPr>
              <a:t> Правовые традиции России и развитие права международных организаций, (2016), [монография]</a:t>
            </a:r>
            <a:br>
              <a:rPr lang="ru-RU" sz="1650" dirty="0">
                <a:solidFill>
                  <a:srgbClr val="000000"/>
                </a:solidFill>
                <a:latin typeface="Open Sans"/>
              </a:rPr>
            </a:br>
            <a:r>
              <a:rPr lang="ru-RU" sz="1650" dirty="0">
                <a:solidFill>
                  <a:srgbClr val="000000"/>
                </a:solidFill>
                <a:latin typeface="Open Sans"/>
              </a:rPr>
              <a:t>К вопросу о юридическом определении понятия "социальная травма" в контексте изучения коллективной памяти, ( 2019), [статья]​</a:t>
            </a:r>
            <a:br>
              <a:rPr lang="ru-RU" sz="1650" dirty="0">
                <a:solidFill>
                  <a:srgbClr val="000000"/>
                </a:solidFill>
                <a:latin typeface="Open Sans"/>
              </a:rPr>
            </a:br>
            <a:r>
              <a:rPr lang="ru-RU" sz="1650" b="1" dirty="0">
                <a:solidFill>
                  <a:srgbClr val="000000"/>
                </a:solidFill>
                <a:latin typeface="Open Sans"/>
              </a:rPr>
              <a:t>Электронные курсы в ЦДПО (</a:t>
            </a:r>
            <a:r>
              <a:rPr lang="ru-RU" sz="1650" b="1" dirty="0" err="1">
                <a:solidFill>
                  <a:srgbClr val="000000"/>
                </a:solidFill>
                <a:latin typeface="Open Sans"/>
              </a:rPr>
              <a:t>Moodle</a:t>
            </a:r>
            <a:r>
              <a:rPr lang="ru-RU" sz="1650" b="1" dirty="0">
                <a:solidFill>
                  <a:srgbClr val="000000"/>
                </a:solidFill>
                <a:latin typeface="Open Sans"/>
              </a:rPr>
              <a:t>): </a:t>
            </a:r>
            <a:r>
              <a:rPr lang="ru-RU" sz="1650" dirty="0">
                <a:solidFill>
                  <a:srgbClr val="000000"/>
                </a:solidFill>
                <a:latin typeface="Open Sans"/>
              </a:rPr>
              <a:t>Конституционное (государственное) право зарубежных стран, Международное право​</a:t>
            </a:r>
            <a:endParaRPr lang="ru-RU" sz="1650" b="0" dirty="0" smtClean="0">
              <a:effectLst/>
            </a:endParaRPr>
          </a:p>
          <a:p>
            <a:r>
              <a:rPr lang="ru-RU" sz="1650" b="1" dirty="0">
                <a:solidFill>
                  <a:srgbClr val="000000"/>
                </a:solidFill>
                <a:latin typeface="Open Sans"/>
              </a:rPr>
              <a:t>Научное руководство: </a:t>
            </a:r>
            <a:r>
              <a:rPr lang="ru-RU" sz="1650" dirty="0">
                <a:solidFill>
                  <a:srgbClr val="000000"/>
                </a:solidFill>
                <a:latin typeface="Open Sans"/>
              </a:rPr>
              <a:t>нет.</a:t>
            </a:r>
            <a:endParaRPr lang="ru-RU" sz="1650" b="0" dirty="0" smtClean="0">
              <a:effectLst/>
            </a:endParaRPr>
          </a:p>
          <a:p>
            <a:r>
              <a:rPr lang="ru-RU" sz="1650" b="1" dirty="0">
                <a:solidFill>
                  <a:srgbClr val="000000"/>
                </a:solidFill>
                <a:latin typeface="Open Sans"/>
              </a:rPr>
              <a:t>Участие в выполнении НИР за 2014-2019: </a:t>
            </a:r>
            <a:r>
              <a:rPr lang="ru-RU" sz="1650" dirty="0">
                <a:solidFill>
                  <a:srgbClr val="000000"/>
                </a:solidFill>
                <a:latin typeface="Open Sans"/>
              </a:rPr>
              <a:t>8 НИР; Правовой фактор в динамике социальной травмы: российский опыт, 2018,2019; Проект организации международной научно-практической конференции "Правотворчество как индикатор правовых ценностей: внутригосударственное, наднациональное и международное измерения", 2018​</a:t>
            </a:r>
            <a:endParaRPr lang="ru-RU" sz="1650" b="0" dirty="0" smtClean="0">
              <a:effectLst/>
            </a:endParaRPr>
          </a:p>
          <a:p>
            <a:r>
              <a:rPr lang="ru-RU" sz="1650" b="1" dirty="0">
                <a:solidFill>
                  <a:srgbClr val="000000"/>
                </a:solidFill>
                <a:latin typeface="Open Sans"/>
              </a:rPr>
              <a:t>Заявки на выполнение НИР за 2014-2019:</a:t>
            </a:r>
            <a:r>
              <a:rPr lang="ru-RU" sz="1650" dirty="0">
                <a:solidFill>
                  <a:srgbClr val="000000"/>
                </a:solidFill>
                <a:latin typeface="Open Sans"/>
              </a:rPr>
              <a:t> 6(РФФИ); 1(РНФ); 2(ИНЫЕ)​</a:t>
            </a:r>
            <a:endParaRPr lang="ru-RU" sz="1650" b="0" dirty="0" smtClean="0">
              <a:effectLst/>
            </a:endParaRPr>
          </a:p>
          <a:p>
            <a:r>
              <a:rPr lang="ru-RU" sz="1650" dirty="0" smtClean="0"/>
              <a:t/>
            </a:r>
            <a:br>
              <a:rPr lang="ru-RU" sz="1650" dirty="0" smtClean="0"/>
            </a:br>
            <a:endParaRPr lang="ru-RU" sz="165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281669"/>
              </p:ext>
            </p:extLst>
          </p:nvPr>
        </p:nvGraphicFramePr>
        <p:xfrm>
          <a:off x="98612" y="4550244"/>
          <a:ext cx="6572250" cy="2194560"/>
        </p:xfrm>
        <a:graphic>
          <a:graphicData uri="http://schemas.openxmlformats.org/drawingml/2006/table">
            <a:tbl>
              <a:tblPr/>
              <a:tblGrid>
                <a:gridCol w="1714500">
                  <a:extLst>
                    <a:ext uri="{9D8B030D-6E8A-4147-A177-3AD203B41FA5}">
                      <a16:colId xmlns:a16="http://schemas.microsoft.com/office/drawing/2014/main" val="3740978108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val="2116015373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val="307654896"/>
                    </a:ext>
                  </a:extLst>
                </a:gridCol>
                <a:gridCol w="1743075">
                  <a:extLst>
                    <a:ext uri="{9D8B030D-6E8A-4147-A177-3AD203B41FA5}">
                      <a16:colId xmlns:a16="http://schemas.microsoft.com/office/drawing/2014/main" val="3215381529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Хирша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717605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422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1097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16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809991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22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71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554256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6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893602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672326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366996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50164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801409" y="6488668"/>
            <a:ext cx="23905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("за" 49; "против" нет)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586658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5188" y="692151"/>
            <a:ext cx="8229600" cy="5534025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ru-RU" altLang="ru-RU" sz="4800" b="1" i="1" dirty="0"/>
          </a:p>
          <a:p>
            <a:pPr algn="ctr" eaLnBrk="1" hangingPunct="1">
              <a:buFontTx/>
              <a:buNone/>
            </a:pPr>
            <a:endParaRPr lang="ru-RU" altLang="ru-RU" sz="4800" b="1" i="1" dirty="0"/>
          </a:p>
          <a:p>
            <a:pPr algn="ctr" eaLnBrk="1" hangingPunct="1">
              <a:buFontTx/>
              <a:buNone/>
            </a:pPr>
            <a:r>
              <a:rPr lang="ru-RU" altLang="ru-RU" sz="4700" b="1" dirty="0"/>
              <a:t>ПРЕДСТАВЛЕНИЕ К УЧЕНОМУ ЗВАНИЮ</a:t>
            </a:r>
          </a:p>
          <a:p>
            <a:pPr algn="ctr" eaLnBrk="1" hangingPunct="1">
              <a:buFontTx/>
              <a:buNone/>
            </a:pPr>
            <a:endParaRPr lang="ru-RU" altLang="ru-RU" sz="4700" b="1" i="1" dirty="0"/>
          </a:p>
        </p:txBody>
      </p:sp>
    </p:spTree>
    <p:extLst>
      <p:ext uri="{BB962C8B-B14F-4D97-AF65-F5344CB8AC3E}">
        <p14:creationId xmlns:p14="http://schemas.microsoft.com/office/powerpoint/2010/main" val="136218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1999" cy="685800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  <a:defRPr/>
            </a:pPr>
            <a:r>
              <a:rPr lang="ru-RU" altLang="ru-RU" sz="2000" b="1" dirty="0">
                <a:solidFill>
                  <a:srgbClr val="000000"/>
                </a:solidFill>
              </a:rPr>
              <a:t>	Ученое звание доцента </a:t>
            </a:r>
            <a:r>
              <a:rPr lang="ru-RU" altLang="ru-RU" sz="2000" dirty="0">
                <a:solidFill>
                  <a:srgbClr val="000000"/>
                </a:solidFill>
              </a:rPr>
              <a:t>по научной специальности 19.00.05 Социальная психология.</a:t>
            </a:r>
            <a:endParaRPr lang="ru-RU" altLang="ru-RU" sz="2000" dirty="0" smtClean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ru-RU" altLang="ru-RU" sz="1800" b="1" dirty="0">
                <a:solidFill>
                  <a:srgbClr val="000000"/>
                </a:solidFill>
              </a:rPr>
              <a:t>	</a:t>
            </a:r>
            <a:endParaRPr lang="ru-RU" altLang="ru-RU" sz="1800" b="1" dirty="0" smtClean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ru-RU" altLang="ru-RU" sz="1800" b="1" dirty="0">
                <a:solidFill>
                  <a:srgbClr val="000000"/>
                </a:solidFill>
              </a:rPr>
              <a:t>	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ГОРОХОВ АЛЕКСЕЙ ЮРЬЕВИЧ, </a:t>
            </a:r>
            <a:r>
              <a:rPr lang="ru-RU" altLang="ru-RU" sz="1800" dirty="0" smtClean="0">
                <a:solidFill>
                  <a:srgbClr val="000000"/>
                </a:solidFill>
              </a:rPr>
              <a:t>1971, </a:t>
            </a:r>
            <a:r>
              <a:rPr lang="ru-RU" altLang="ru-RU" sz="1800" dirty="0">
                <a:solidFill>
                  <a:srgbClr val="000000"/>
                </a:solidFill>
              </a:rPr>
              <a:t>доцент кафедры психологии профессиональной деятельности.  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ru-RU" altLang="ru-RU" sz="1800" dirty="0">
                <a:solidFill>
                  <a:srgbClr val="000000"/>
                </a:solidFill>
              </a:rPr>
              <a:t>	</a:t>
            </a:r>
            <a:r>
              <a:rPr lang="ru-RU" altLang="ru-RU" sz="1800" b="1" dirty="0">
                <a:solidFill>
                  <a:srgbClr val="000000"/>
                </a:solidFill>
              </a:rPr>
              <a:t>Ученая степень кандидата психологических наук </a:t>
            </a:r>
            <a:r>
              <a:rPr lang="ru-RU" altLang="ru-RU" sz="1800" dirty="0">
                <a:solidFill>
                  <a:srgbClr val="000000"/>
                </a:solidFill>
              </a:rPr>
              <a:t>присуждена решением диссертационного совета Д 212.199.25 на базе Российского государственного педагогического университета имени А</a:t>
            </a:r>
            <a:r>
              <a:rPr lang="ru-RU" altLang="ru-RU" sz="1800" dirty="0" smtClean="0">
                <a:solidFill>
                  <a:srgbClr val="000000"/>
                </a:solidFill>
              </a:rPr>
              <a:t>. И</a:t>
            </a:r>
            <a:r>
              <a:rPr lang="ru-RU" altLang="ru-RU" sz="1800" dirty="0">
                <a:solidFill>
                  <a:srgbClr val="000000"/>
                </a:solidFill>
              </a:rPr>
              <a:t>. Герцена от 22 мая 2008 г. № 14 и выдан диплом Высшей аттестационной комиссией Министерства образования и науки Российской Федерации от 18 июля 2008 № 29к/110, серия ДКН № 065540</a:t>
            </a:r>
            <a:r>
              <a:rPr lang="ru-RU" altLang="ru-RU" sz="1800" b="1" dirty="0">
                <a:solidFill>
                  <a:srgbClr val="000000"/>
                </a:solidFill>
              </a:rPr>
              <a:t>. 	</a:t>
            </a:r>
            <a:endParaRPr lang="ru-RU" altLang="ru-RU" sz="1800" b="1" dirty="0" smtClean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ru-RU" altLang="ru-RU" sz="1800" b="1" dirty="0">
                <a:solidFill>
                  <a:srgbClr val="000000"/>
                </a:solidFill>
              </a:rPr>
              <a:t>	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Стаж</a:t>
            </a:r>
            <a:r>
              <a:rPr lang="ru-RU" altLang="ru-RU" sz="1800" dirty="0" smtClean="0">
                <a:solidFill>
                  <a:srgbClr val="000000"/>
                </a:solidFill>
              </a:rPr>
              <a:t> </a:t>
            </a:r>
            <a:r>
              <a:rPr lang="ru-RU" altLang="ru-RU" sz="1800" dirty="0">
                <a:solidFill>
                  <a:srgbClr val="000000"/>
                </a:solidFill>
              </a:rPr>
              <a:t>педагогической работы </a:t>
            </a:r>
            <a:r>
              <a:rPr lang="ru-RU" altLang="ru-RU" sz="1800" dirty="0" smtClean="0">
                <a:solidFill>
                  <a:srgbClr val="000000"/>
                </a:solidFill>
              </a:rPr>
              <a:t>Горохова Алексея Юрьевича </a:t>
            </a:r>
            <a:r>
              <a:rPr lang="ru-RU" altLang="ru-RU" sz="1800" dirty="0">
                <a:solidFill>
                  <a:srgbClr val="000000"/>
                </a:solidFill>
              </a:rPr>
              <a:t>составляет </a:t>
            </a:r>
            <a:r>
              <a:rPr lang="ru-RU" altLang="ru-RU" sz="1800" dirty="0" smtClean="0">
                <a:solidFill>
                  <a:srgbClr val="000000"/>
                </a:solidFill>
              </a:rPr>
              <a:t>23 года 3 месяца, </a:t>
            </a:r>
            <a:r>
              <a:rPr lang="ru-RU" altLang="ru-RU" sz="1800" dirty="0">
                <a:solidFill>
                  <a:srgbClr val="000000"/>
                </a:solidFill>
              </a:rPr>
              <a:t>из них </a:t>
            </a:r>
            <a:r>
              <a:rPr lang="ru-RU" altLang="ru-RU" sz="1800" dirty="0" smtClean="0">
                <a:solidFill>
                  <a:srgbClr val="000000"/>
                </a:solidFill>
              </a:rPr>
              <a:t>23 года 3 месяца </a:t>
            </a:r>
            <a:r>
              <a:rPr lang="ru-RU" altLang="ru-RU" sz="1800" dirty="0">
                <a:solidFill>
                  <a:srgbClr val="000000"/>
                </a:solidFill>
              </a:rPr>
              <a:t>по научной специальности 19.00.05 Социальная психология.</a:t>
            </a:r>
            <a:r>
              <a:rPr lang="ru-RU" sz="1800" dirty="0">
                <a:solidFill>
                  <a:srgbClr val="000000"/>
                </a:solidFill>
              </a:rPr>
              <a:t>	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ru-RU" altLang="ru-RU" sz="1800" b="1" dirty="0">
                <a:solidFill>
                  <a:srgbClr val="000000"/>
                </a:solidFill>
              </a:rPr>
              <a:t>	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Имеет 39 </a:t>
            </a:r>
            <a:r>
              <a:rPr lang="ru-RU" altLang="ru-RU" sz="1800" b="1" dirty="0">
                <a:solidFill>
                  <a:srgbClr val="000000"/>
                </a:solidFill>
              </a:rPr>
              <a:t>публикаций, </a:t>
            </a:r>
            <a:r>
              <a:rPr lang="ru-RU" altLang="ru-RU" sz="1800" dirty="0">
                <a:solidFill>
                  <a:srgbClr val="000000"/>
                </a:solidFill>
              </a:rPr>
              <a:t>из них </a:t>
            </a:r>
            <a:r>
              <a:rPr lang="ru-RU" altLang="ru-RU" sz="1800" dirty="0" smtClean="0">
                <a:solidFill>
                  <a:srgbClr val="000000"/>
                </a:solidFill>
              </a:rPr>
              <a:t>7 </a:t>
            </a:r>
            <a:r>
              <a:rPr lang="ru-RU" altLang="ru-RU" sz="1800" dirty="0">
                <a:solidFill>
                  <a:srgbClr val="000000"/>
                </a:solidFill>
              </a:rPr>
              <a:t>учебных изданий и </a:t>
            </a:r>
            <a:r>
              <a:rPr lang="ru-RU" altLang="ru-RU" sz="1800" dirty="0" smtClean="0">
                <a:solidFill>
                  <a:srgbClr val="000000"/>
                </a:solidFill>
              </a:rPr>
              <a:t>32 научных труда, </a:t>
            </a:r>
            <a:r>
              <a:rPr lang="ru-RU" altLang="ru-RU" sz="1800" dirty="0">
                <a:solidFill>
                  <a:srgbClr val="000000"/>
                </a:solidFill>
              </a:rPr>
              <a:t>используемых в образовательном </a:t>
            </a:r>
            <a:r>
              <a:rPr lang="ru-RU" altLang="ru-RU" sz="1800" dirty="0" smtClean="0">
                <a:solidFill>
                  <a:srgbClr val="000000"/>
                </a:solidFill>
              </a:rPr>
              <a:t>процессе, по научной </a:t>
            </a:r>
            <a:r>
              <a:rPr lang="ru-RU" altLang="ru-RU" sz="1800" dirty="0">
                <a:solidFill>
                  <a:srgbClr val="000000"/>
                </a:solidFill>
              </a:rPr>
              <a:t>специальности 19.00.05 Социальная </a:t>
            </a:r>
            <a:r>
              <a:rPr lang="ru-RU" altLang="ru-RU" sz="1800" dirty="0" smtClean="0">
                <a:solidFill>
                  <a:srgbClr val="000000"/>
                </a:solidFill>
              </a:rPr>
              <a:t>психология.	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ru-RU" altLang="ru-RU" sz="1800" dirty="0">
                <a:solidFill>
                  <a:srgbClr val="000000"/>
                </a:solidFill>
              </a:rPr>
              <a:t>	За последние 3 года опубликовал по научной специальности, указанной в аттестационном деле 8 научных трудов, опубликованных в рецензируемых научных изданиях и 2 учебных издания. </a:t>
            </a:r>
            <a:endParaRPr lang="ru-RU" altLang="ru-RU" sz="1800" dirty="0" smtClean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ru-RU" altLang="ru-RU" sz="1800" b="1" dirty="0">
                <a:solidFill>
                  <a:srgbClr val="000000"/>
                </a:solidFill>
              </a:rPr>
              <a:t>	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Читаемые </a:t>
            </a:r>
            <a:r>
              <a:rPr lang="ru-RU" altLang="ru-RU" sz="1800" b="1" dirty="0">
                <a:solidFill>
                  <a:srgbClr val="000000"/>
                </a:solidFill>
              </a:rPr>
              <a:t>курсы: 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ru-RU" sz="1800" dirty="0"/>
              <a:t>«Психология труда», «Психология профессиональной деятельности», «Экономическая психология», «Методы психологического воздействия на личность в особых условиях», «Психология толпы и массовых беспорядков».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	</a:t>
            </a:r>
            <a:r>
              <a:rPr lang="ru-RU" sz="1800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Наукометрические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  показатели</a:t>
            </a:r>
          </a:p>
          <a:p>
            <a:pPr marL="0" indent="0" algn="just">
              <a:buNone/>
              <a:defRPr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None/>
              <a:defRPr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None/>
              <a:defRPr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None/>
              <a:defRPr/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None/>
              <a:defRPr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None/>
              <a:defRPr/>
            </a:pPr>
            <a:r>
              <a:rPr lang="ru-RU" dirty="0"/>
              <a:t>("за" 49; "против" нет)</a:t>
            </a: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None/>
              <a:defRPr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None/>
              <a:defRPr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None/>
              <a:defRPr/>
            </a:pPr>
            <a:endParaRPr lang="ru-RU" sz="1800" dirty="0"/>
          </a:p>
          <a:p>
            <a:pPr marL="0" indent="0" algn="just">
              <a:buNone/>
              <a:defRPr/>
            </a:pPr>
            <a:endParaRPr lang="ru-RU" sz="1800" dirty="0"/>
          </a:p>
          <a:p>
            <a:pPr>
              <a:defRPr/>
            </a:pPr>
            <a:endParaRPr lang="ru-RU" sz="1800" dirty="0"/>
          </a:p>
          <a:p>
            <a:pPr>
              <a:defRPr/>
            </a:pPr>
            <a:endParaRPr lang="ru-RU" sz="1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8430756"/>
              </p:ext>
            </p:extLst>
          </p:nvPr>
        </p:nvGraphicFramePr>
        <p:xfrm>
          <a:off x="123693" y="4334607"/>
          <a:ext cx="8928100" cy="12795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025">
                  <a:extLst>
                    <a:ext uri="{9D8B030D-6E8A-4147-A177-3AD203B41FA5}">
                      <a16:colId xmlns:a16="http://schemas.microsoft.com/office/drawing/2014/main" val="983674398"/>
                    </a:ext>
                  </a:extLst>
                </a:gridCol>
                <a:gridCol w="2232025">
                  <a:extLst>
                    <a:ext uri="{9D8B030D-6E8A-4147-A177-3AD203B41FA5}">
                      <a16:colId xmlns:a16="http://schemas.microsoft.com/office/drawing/2014/main" val="1646017405"/>
                    </a:ext>
                  </a:extLst>
                </a:gridCol>
                <a:gridCol w="2232025">
                  <a:extLst>
                    <a:ext uri="{9D8B030D-6E8A-4147-A177-3AD203B41FA5}">
                      <a16:colId xmlns:a16="http://schemas.microsoft.com/office/drawing/2014/main" val="2092449432"/>
                    </a:ext>
                  </a:extLst>
                </a:gridCol>
                <a:gridCol w="2232025">
                  <a:extLst>
                    <a:ext uri="{9D8B030D-6E8A-4147-A177-3AD203B41FA5}">
                      <a16:colId xmlns:a16="http://schemas.microsoft.com/office/drawing/2014/main" val="3063276440"/>
                    </a:ext>
                  </a:extLst>
                </a:gridCol>
              </a:tblGrid>
              <a:tr h="2687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базы данных</a:t>
                      </a: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цитир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extLst>
                  <a:ext uri="{0D108BD9-81ED-4DB2-BD59-A6C34878D82A}">
                    <a16:rowId xmlns:a16="http://schemas.microsoft.com/office/drawing/2014/main" val="3940419033"/>
                  </a:ext>
                </a:extLst>
              </a:tr>
              <a:tr h="3418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extLst>
                  <a:ext uri="{0D108BD9-81ED-4DB2-BD59-A6C34878D82A}">
                    <a16:rowId xmlns:a16="http://schemas.microsoft.com/office/drawing/2014/main" val="282059159"/>
                  </a:ext>
                </a:extLst>
              </a:tr>
              <a:tr h="3418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extLst>
                  <a:ext uri="{0D108BD9-81ED-4DB2-BD59-A6C34878D82A}">
                    <a16:rowId xmlns:a16="http://schemas.microsoft.com/office/drawing/2014/main" val="1202398491"/>
                  </a:ext>
                </a:extLst>
              </a:tr>
              <a:tr h="3154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extLst>
                  <a:ext uri="{0D108BD9-81ED-4DB2-BD59-A6C34878D82A}">
                    <a16:rowId xmlns:a16="http://schemas.microsoft.com/office/drawing/2014/main" val="15043461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608661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1999" cy="685800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  <a:defRPr/>
            </a:pPr>
            <a:r>
              <a:rPr lang="ru-RU" altLang="ru-RU" sz="2000" b="1" dirty="0">
                <a:solidFill>
                  <a:srgbClr val="000000"/>
                </a:solidFill>
              </a:rPr>
              <a:t>	Ученое звание доцента </a:t>
            </a:r>
            <a:r>
              <a:rPr lang="ru-RU" altLang="ru-RU" sz="2000" dirty="0">
                <a:solidFill>
                  <a:srgbClr val="000000"/>
                </a:solidFill>
              </a:rPr>
              <a:t>по научной специальности 17.00.02 Музыкальное </a:t>
            </a:r>
            <a:r>
              <a:rPr lang="ru-RU" altLang="ru-RU" sz="2000" dirty="0" smtClean="0">
                <a:solidFill>
                  <a:srgbClr val="000000"/>
                </a:solidFill>
              </a:rPr>
              <a:t>искусство.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endParaRPr lang="ru-RU" altLang="ru-RU" sz="2000" dirty="0" smtClean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ru-RU" altLang="ru-RU" sz="1800" b="1" dirty="0">
                <a:solidFill>
                  <a:srgbClr val="000000"/>
                </a:solidFill>
              </a:rPr>
              <a:t>	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ПОРТНАЯ ИРИНА ВИКТОРОВНА, </a:t>
            </a:r>
            <a:r>
              <a:rPr lang="ru-RU" altLang="ru-RU" sz="1800" dirty="0" smtClean="0">
                <a:solidFill>
                  <a:srgbClr val="000000"/>
                </a:solidFill>
              </a:rPr>
              <a:t>1974, </a:t>
            </a:r>
            <a:r>
              <a:rPr lang="ru-RU" altLang="ru-RU" sz="1800" dirty="0">
                <a:solidFill>
                  <a:srgbClr val="000000"/>
                </a:solidFill>
              </a:rPr>
              <a:t>доцент кафедры музыкально-инструментальной подготовки. 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ru-RU" altLang="ru-RU" sz="1800" dirty="0">
                <a:solidFill>
                  <a:srgbClr val="000000"/>
                </a:solidFill>
              </a:rPr>
              <a:t>	</a:t>
            </a:r>
            <a:r>
              <a:rPr lang="ru-RU" altLang="ru-RU" sz="1800" b="1" dirty="0">
                <a:solidFill>
                  <a:srgbClr val="000000"/>
                </a:solidFill>
              </a:rPr>
              <a:t>Ученая степень кандидата искусствоведения </a:t>
            </a:r>
            <a:r>
              <a:rPr lang="ru-RU" altLang="ru-RU" sz="1800" dirty="0">
                <a:solidFill>
                  <a:srgbClr val="000000"/>
                </a:solidFill>
              </a:rPr>
              <a:t>присуждена решением диссертационного совета </a:t>
            </a:r>
            <a:r>
              <a:rPr lang="ru-RU" altLang="ru-RU" sz="1800" dirty="0" smtClean="0">
                <a:solidFill>
                  <a:srgbClr val="000000"/>
                </a:solidFill>
              </a:rPr>
              <a:t>при Российском государственном педагогическом университете </a:t>
            </a:r>
            <a:r>
              <a:rPr lang="ru-RU" altLang="ru-RU" sz="1800" dirty="0">
                <a:solidFill>
                  <a:srgbClr val="000000"/>
                </a:solidFill>
              </a:rPr>
              <a:t>имени А. И. Герцена от 7 февраля </a:t>
            </a:r>
            <a:r>
              <a:rPr lang="ru-RU" altLang="ru-RU" sz="1800" dirty="0" smtClean="0">
                <a:solidFill>
                  <a:srgbClr val="000000"/>
                </a:solidFill>
              </a:rPr>
              <a:t>2012 г. № </a:t>
            </a:r>
            <a:r>
              <a:rPr lang="ru-RU" altLang="ru-RU" sz="1800" dirty="0">
                <a:solidFill>
                  <a:srgbClr val="000000"/>
                </a:solidFill>
              </a:rPr>
              <a:t>12 и выдан диплом Высшей аттестационной комиссией Министерства образования и науки Российской Федерации от 19 ноября 2012 № №729/нк-1, серия ДКН № 170124. </a:t>
            </a:r>
            <a:r>
              <a:rPr lang="ru-RU" altLang="ru-RU" sz="1800" b="1" dirty="0">
                <a:solidFill>
                  <a:srgbClr val="000000"/>
                </a:solidFill>
              </a:rPr>
              <a:t>	</a:t>
            </a:r>
            <a:endParaRPr lang="ru-RU" altLang="ru-RU" sz="1800" b="1" dirty="0" smtClean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ru-RU" altLang="ru-RU" sz="1800" b="1" dirty="0">
                <a:solidFill>
                  <a:srgbClr val="000000"/>
                </a:solidFill>
              </a:rPr>
              <a:t>	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Является </a:t>
            </a:r>
            <a:r>
              <a:rPr lang="ru-RU" altLang="ru-RU" sz="1800" b="1" dirty="0">
                <a:solidFill>
                  <a:srgbClr val="000000"/>
                </a:solidFill>
              </a:rPr>
              <a:t>лауреатом Международных конкурсов и фестивалей: </a:t>
            </a:r>
            <a:r>
              <a:rPr lang="ru-RU" altLang="ru-RU" sz="1800" dirty="0" smtClean="0">
                <a:solidFill>
                  <a:srgbClr val="000000"/>
                </a:solidFill>
              </a:rPr>
              <a:t>VI </a:t>
            </a:r>
            <a:r>
              <a:rPr lang="ru-RU" altLang="ru-RU" sz="1800" dirty="0">
                <a:solidFill>
                  <a:srgbClr val="000000"/>
                </a:solidFill>
              </a:rPr>
              <a:t>Международный молодёжный  музыкальный фестиваль «Надежды, таланты, мастера» </a:t>
            </a:r>
            <a:r>
              <a:rPr lang="ru-RU" altLang="ru-RU" sz="1800" dirty="0" err="1">
                <a:solidFill>
                  <a:srgbClr val="000000"/>
                </a:solidFill>
              </a:rPr>
              <a:t>Албена</a:t>
            </a:r>
            <a:r>
              <a:rPr lang="ru-RU" altLang="ru-RU" sz="1800" dirty="0">
                <a:solidFill>
                  <a:srgbClr val="000000"/>
                </a:solidFill>
              </a:rPr>
              <a:t>–</a:t>
            </a:r>
            <a:r>
              <a:rPr lang="ru-RU" altLang="ru-RU" sz="1800" dirty="0" err="1">
                <a:solidFill>
                  <a:srgbClr val="000000"/>
                </a:solidFill>
              </a:rPr>
              <a:t>Добрич</a:t>
            </a:r>
            <a:r>
              <a:rPr lang="ru-RU" altLang="ru-RU" sz="1800" dirty="0">
                <a:solidFill>
                  <a:srgbClr val="000000"/>
                </a:solidFill>
              </a:rPr>
              <a:t> (Болгария, 2001, </a:t>
            </a:r>
            <a:r>
              <a:rPr lang="ru-RU" altLang="ru-RU" sz="1800" dirty="0" smtClean="0">
                <a:solidFill>
                  <a:srgbClr val="000000"/>
                </a:solidFill>
              </a:rPr>
              <a:t>лауреат); </a:t>
            </a:r>
            <a:r>
              <a:rPr lang="ru-RU" altLang="ru-RU" sz="1800" dirty="0">
                <a:solidFill>
                  <a:srgbClr val="000000"/>
                </a:solidFill>
              </a:rPr>
              <a:t>Международного фестиваля </a:t>
            </a:r>
            <a:r>
              <a:rPr lang="ru-RU" altLang="ru-RU" sz="1800" dirty="0" err="1">
                <a:solidFill>
                  <a:srgbClr val="000000"/>
                </a:solidFill>
              </a:rPr>
              <a:t>Piano</a:t>
            </a:r>
            <a:r>
              <a:rPr lang="ru-RU" altLang="ru-RU" sz="1800" dirty="0">
                <a:solidFill>
                  <a:srgbClr val="000000"/>
                </a:solidFill>
              </a:rPr>
              <a:t> </a:t>
            </a:r>
            <a:r>
              <a:rPr lang="ru-RU" altLang="ru-RU" sz="1800" dirty="0" err="1">
                <a:solidFill>
                  <a:srgbClr val="000000"/>
                </a:solidFill>
              </a:rPr>
              <a:t>Duo</a:t>
            </a:r>
            <a:r>
              <a:rPr lang="ru-RU" altLang="ru-RU" sz="1800" dirty="0">
                <a:solidFill>
                  <a:srgbClr val="000000"/>
                </a:solidFill>
              </a:rPr>
              <a:t> XVI (Петрозаводск, 2018, лауреат).</a:t>
            </a:r>
            <a:endParaRPr lang="ru-RU" altLang="ru-RU" sz="1800" dirty="0" smtClean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ru-RU" altLang="ru-RU" sz="1800" b="1" dirty="0" smtClean="0">
                <a:solidFill>
                  <a:srgbClr val="000000"/>
                </a:solidFill>
              </a:rPr>
              <a:t>	Стаж</a:t>
            </a:r>
            <a:r>
              <a:rPr lang="ru-RU" altLang="ru-RU" sz="1800" dirty="0" smtClean="0">
                <a:solidFill>
                  <a:srgbClr val="000000"/>
                </a:solidFill>
              </a:rPr>
              <a:t> </a:t>
            </a:r>
            <a:r>
              <a:rPr lang="ru-RU" altLang="ru-RU" sz="1800" dirty="0">
                <a:solidFill>
                  <a:srgbClr val="000000"/>
                </a:solidFill>
              </a:rPr>
              <a:t>педагогической работы </a:t>
            </a:r>
            <a:r>
              <a:rPr lang="ru-RU" altLang="ru-RU" sz="1800" dirty="0" smtClean="0">
                <a:solidFill>
                  <a:srgbClr val="000000"/>
                </a:solidFill>
              </a:rPr>
              <a:t>Портной Ирины Викторовны </a:t>
            </a:r>
            <a:r>
              <a:rPr lang="ru-RU" altLang="ru-RU" sz="1800" dirty="0">
                <a:solidFill>
                  <a:srgbClr val="000000"/>
                </a:solidFill>
              </a:rPr>
              <a:t>составляет </a:t>
            </a:r>
            <a:r>
              <a:rPr lang="ru-RU" altLang="ru-RU" sz="1800" dirty="0" smtClean="0">
                <a:solidFill>
                  <a:srgbClr val="000000"/>
                </a:solidFill>
              </a:rPr>
              <a:t>16 лет, </a:t>
            </a:r>
            <a:r>
              <a:rPr lang="ru-RU" altLang="ru-RU" sz="1800" dirty="0">
                <a:solidFill>
                  <a:srgbClr val="000000"/>
                </a:solidFill>
              </a:rPr>
              <a:t>из них </a:t>
            </a:r>
            <a:r>
              <a:rPr lang="ru-RU" altLang="ru-RU" sz="1800" dirty="0" smtClean="0">
                <a:solidFill>
                  <a:srgbClr val="000000"/>
                </a:solidFill>
              </a:rPr>
              <a:t>16 </a:t>
            </a:r>
            <a:r>
              <a:rPr lang="ru-RU" altLang="ru-RU" sz="1800" dirty="0">
                <a:solidFill>
                  <a:srgbClr val="000000"/>
                </a:solidFill>
              </a:rPr>
              <a:t>лет </a:t>
            </a:r>
            <a:r>
              <a:rPr lang="ru-RU" altLang="ru-RU" sz="1800" dirty="0" smtClean="0">
                <a:solidFill>
                  <a:srgbClr val="000000"/>
                </a:solidFill>
              </a:rPr>
              <a:t>по </a:t>
            </a:r>
            <a:r>
              <a:rPr lang="ru-RU" altLang="ru-RU" sz="1800" dirty="0">
                <a:solidFill>
                  <a:srgbClr val="000000"/>
                </a:solidFill>
              </a:rPr>
              <a:t>научной специальности 17.00.02 Музыкальное искусство.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ru-RU" sz="1800" dirty="0">
                <a:solidFill>
                  <a:srgbClr val="000000"/>
                </a:solidFill>
              </a:rPr>
              <a:t>	</a:t>
            </a:r>
            <a:r>
              <a:rPr lang="ru-RU" altLang="ru-RU" sz="1800" dirty="0" smtClean="0">
                <a:solidFill>
                  <a:srgbClr val="000000"/>
                </a:solidFill>
              </a:rPr>
              <a:t>Подготовила </a:t>
            </a:r>
            <a:r>
              <a:rPr lang="ru-RU" altLang="ru-RU" sz="1800" b="1" dirty="0">
                <a:solidFill>
                  <a:srgbClr val="000000"/>
                </a:solidFill>
              </a:rPr>
              <a:t>2-х</a:t>
            </a:r>
            <a:r>
              <a:rPr lang="ru-RU" altLang="ru-RU" sz="1800" dirty="0">
                <a:solidFill>
                  <a:srgbClr val="000000"/>
                </a:solidFill>
              </a:rPr>
              <a:t> лауреатов международных фестивалей (два фортепианных дуэта) по </a:t>
            </a:r>
            <a:r>
              <a:rPr lang="ru-RU" altLang="ru-RU" sz="1800" dirty="0" smtClean="0">
                <a:solidFill>
                  <a:srgbClr val="000000"/>
                </a:solidFill>
              </a:rPr>
              <a:t>научной специальности </a:t>
            </a:r>
            <a:r>
              <a:rPr lang="ru-RU" altLang="ru-RU" sz="1800" dirty="0">
                <a:solidFill>
                  <a:srgbClr val="000000"/>
                </a:solidFill>
              </a:rPr>
              <a:t>17.00.02 Музыкальное искусство.</a:t>
            </a:r>
            <a:r>
              <a:rPr lang="ru-RU" altLang="ru-RU" sz="1800" b="1" dirty="0">
                <a:solidFill>
                  <a:srgbClr val="000000"/>
                </a:solidFill>
              </a:rPr>
              <a:t>	</a:t>
            </a:r>
            <a:endParaRPr lang="ru-RU" altLang="ru-RU" sz="1800" b="1" dirty="0" smtClean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ru-RU" altLang="ru-RU" sz="1800" b="1" dirty="0" smtClean="0">
                <a:solidFill>
                  <a:srgbClr val="000000"/>
                </a:solidFill>
              </a:rPr>
              <a:t>	Читаемые </a:t>
            </a:r>
            <a:r>
              <a:rPr lang="ru-RU" altLang="ru-RU" sz="1800" b="1" dirty="0">
                <a:solidFill>
                  <a:srgbClr val="000000"/>
                </a:solidFill>
              </a:rPr>
              <a:t>курсы: 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ru-RU" sz="1800" dirty="0"/>
              <a:t>«Фортепиано», «Камерный ансамбль», «Ансамбль», «Фортепианный ансамбль», «Музыкально-инструментальное исполнительство» (фортепиано), «Музыкально-инструментальное исполнительство. Основной музыкальный инструмент» (фортепиано), «Исполнительское мастерство</a:t>
            </a:r>
            <a:r>
              <a:rPr lang="ru-RU" sz="1800" dirty="0" smtClean="0"/>
              <a:t>».</a:t>
            </a:r>
          </a:p>
          <a:p>
            <a:pPr marL="0" indent="0" algn="just">
              <a:buNone/>
              <a:defRPr/>
            </a:pP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	</a:t>
            </a:r>
            <a:r>
              <a:rPr lang="ru-RU" sz="1800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Наукометрические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  показатели</a:t>
            </a:r>
          </a:p>
          <a:p>
            <a:pPr marL="0" indent="0" algn="just">
              <a:buNone/>
              <a:defRPr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None/>
              <a:defRPr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None/>
              <a:defRPr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None/>
              <a:defRPr/>
            </a:pPr>
            <a:r>
              <a:rPr lang="ru-RU" dirty="0" smtClean="0"/>
              <a:t>("</a:t>
            </a:r>
            <a:r>
              <a:rPr lang="ru-RU" dirty="0"/>
              <a:t>за" 49; "против" нет)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None/>
              <a:defRPr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None/>
              <a:defRPr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None/>
              <a:defRPr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None/>
              <a:defRPr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None/>
              <a:defRPr/>
            </a:pPr>
            <a:endParaRPr lang="ru-RU" sz="1800" dirty="0"/>
          </a:p>
          <a:p>
            <a:pPr marL="0" indent="0" algn="just">
              <a:buNone/>
              <a:defRPr/>
            </a:pPr>
            <a:endParaRPr lang="ru-RU" sz="1800" dirty="0"/>
          </a:p>
          <a:p>
            <a:pPr>
              <a:defRPr/>
            </a:pPr>
            <a:endParaRPr lang="ru-RU" sz="1800" dirty="0"/>
          </a:p>
          <a:p>
            <a:pPr>
              <a:defRPr/>
            </a:pPr>
            <a:endParaRPr lang="ru-RU" sz="1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156284"/>
              </p:ext>
            </p:extLst>
          </p:nvPr>
        </p:nvGraphicFramePr>
        <p:xfrm>
          <a:off x="0" y="4920854"/>
          <a:ext cx="8928100" cy="12795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025">
                  <a:extLst>
                    <a:ext uri="{9D8B030D-6E8A-4147-A177-3AD203B41FA5}">
                      <a16:colId xmlns:a16="http://schemas.microsoft.com/office/drawing/2014/main" val="983674398"/>
                    </a:ext>
                  </a:extLst>
                </a:gridCol>
                <a:gridCol w="2232025">
                  <a:extLst>
                    <a:ext uri="{9D8B030D-6E8A-4147-A177-3AD203B41FA5}">
                      <a16:colId xmlns:a16="http://schemas.microsoft.com/office/drawing/2014/main" val="1646017405"/>
                    </a:ext>
                  </a:extLst>
                </a:gridCol>
                <a:gridCol w="2232025">
                  <a:extLst>
                    <a:ext uri="{9D8B030D-6E8A-4147-A177-3AD203B41FA5}">
                      <a16:colId xmlns:a16="http://schemas.microsoft.com/office/drawing/2014/main" val="2092449432"/>
                    </a:ext>
                  </a:extLst>
                </a:gridCol>
                <a:gridCol w="2232025">
                  <a:extLst>
                    <a:ext uri="{9D8B030D-6E8A-4147-A177-3AD203B41FA5}">
                      <a16:colId xmlns:a16="http://schemas.microsoft.com/office/drawing/2014/main" val="3063276440"/>
                    </a:ext>
                  </a:extLst>
                </a:gridCol>
              </a:tblGrid>
              <a:tr h="2804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базы данных</a:t>
                      </a: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цитир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extLst>
                  <a:ext uri="{0D108BD9-81ED-4DB2-BD59-A6C34878D82A}">
                    <a16:rowId xmlns:a16="http://schemas.microsoft.com/office/drawing/2014/main" val="3940419033"/>
                  </a:ext>
                </a:extLst>
              </a:tr>
              <a:tr h="3418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extLst>
                  <a:ext uri="{0D108BD9-81ED-4DB2-BD59-A6C34878D82A}">
                    <a16:rowId xmlns:a16="http://schemas.microsoft.com/office/drawing/2014/main" val="282059159"/>
                  </a:ext>
                </a:extLst>
              </a:tr>
              <a:tr h="3418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extLst>
                  <a:ext uri="{0D108BD9-81ED-4DB2-BD59-A6C34878D82A}">
                    <a16:rowId xmlns:a16="http://schemas.microsoft.com/office/drawing/2014/main" val="1202398491"/>
                  </a:ext>
                </a:extLst>
              </a:tr>
              <a:tr h="3154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extLst>
                  <a:ext uri="{0D108BD9-81ED-4DB2-BD59-A6C34878D82A}">
                    <a16:rowId xmlns:a16="http://schemas.microsoft.com/office/drawing/2014/main" val="15043461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8721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1999" cy="685800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  <a:defRPr/>
            </a:pPr>
            <a:r>
              <a:rPr lang="ru-RU" altLang="ru-RU" sz="2000" b="1" dirty="0">
                <a:solidFill>
                  <a:srgbClr val="000000"/>
                </a:solidFill>
              </a:rPr>
              <a:t>	Ученое звание доцента </a:t>
            </a:r>
            <a:r>
              <a:rPr lang="ru-RU" altLang="ru-RU" sz="2000" dirty="0">
                <a:solidFill>
                  <a:srgbClr val="000000"/>
                </a:solidFill>
              </a:rPr>
              <a:t>по научной специальности 01.04.02 Теоретическая физика.</a:t>
            </a:r>
            <a:endParaRPr lang="ru-RU" altLang="ru-RU" sz="2000" dirty="0" smtClean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endParaRPr lang="ru-RU" altLang="ru-RU" sz="2000" dirty="0" smtClean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ru-RU" altLang="ru-RU" sz="1800" b="1" dirty="0">
                <a:solidFill>
                  <a:srgbClr val="000000"/>
                </a:solidFill>
              </a:rPr>
              <a:t>	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РЫЖОВ Игорь Викторович, </a:t>
            </a:r>
            <a:r>
              <a:rPr lang="ru-RU" altLang="ru-RU" sz="1800" dirty="0" smtClean="0">
                <a:solidFill>
                  <a:srgbClr val="000000"/>
                </a:solidFill>
              </a:rPr>
              <a:t>1968, </a:t>
            </a:r>
            <a:r>
              <a:rPr lang="ru-RU" altLang="ru-RU" sz="1800" dirty="0">
                <a:solidFill>
                  <a:srgbClr val="000000"/>
                </a:solidFill>
              </a:rPr>
              <a:t>доцент кафедры теоретической физики и астрономии. 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ru-RU" altLang="ru-RU" sz="1800" dirty="0">
                <a:solidFill>
                  <a:srgbClr val="000000"/>
                </a:solidFill>
              </a:rPr>
              <a:t>	</a:t>
            </a:r>
            <a:r>
              <a:rPr lang="ru-RU" altLang="ru-RU" sz="1800" b="1" dirty="0">
                <a:solidFill>
                  <a:srgbClr val="000000"/>
                </a:solidFill>
              </a:rPr>
              <a:t>Ученая степень кандидата физико-математических наук </a:t>
            </a:r>
            <a:r>
              <a:rPr lang="ru-RU" altLang="ru-RU" sz="1800" dirty="0">
                <a:solidFill>
                  <a:srgbClr val="000000"/>
                </a:solidFill>
              </a:rPr>
              <a:t>присуждена решением диссертационного совета К 063.57.17 Санкт-Петербургского государственного университета от 10 июня 1999 г. № 4 и выдан диплом Высшей аттестационной комиссией Министерства образования и науки Российской Федерации от 08 октября 1999, КТ №008516.</a:t>
            </a:r>
            <a:r>
              <a:rPr lang="ru-RU" altLang="ru-RU" sz="1800" b="1" dirty="0">
                <a:solidFill>
                  <a:srgbClr val="000000"/>
                </a:solidFill>
              </a:rPr>
              <a:t>	</a:t>
            </a:r>
            <a:endParaRPr lang="ru-RU" altLang="ru-RU" sz="1800" b="1" dirty="0" smtClean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ru-RU" altLang="ru-RU" sz="1800" b="1" dirty="0">
                <a:solidFill>
                  <a:srgbClr val="000000"/>
                </a:solidFill>
              </a:rPr>
              <a:t>	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Стаж</a:t>
            </a:r>
            <a:r>
              <a:rPr lang="ru-RU" altLang="ru-RU" sz="1800" dirty="0" smtClean="0">
                <a:solidFill>
                  <a:srgbClr val="000000"/>
                </a:solidFill>
              </a:rPr>
              <a:t> </a:t>
            </a:r>
            <a:r>
              <a:rPr lang="ru-RU" altLang="ru-RU" sz="1800" dirty="0">
                <a:solidFill>
                  <a:srgbClr val="000000"/>
                </a:solidFill>
              </a:rPr>
              <a:t>педагогической работы </a:t>
            </a:r>
            <a:r>
              <a:rPr lang="ru-RU" altLang="ru-RU" sz="1800" dirty="0" smtClean="0">
                <a:solidFill>
                  <a:srgbClr val="000000"/>
                </a:solidFill>
              </a:rPr>
              <a:t>Рыжова Игоря Викторовича </a:t>
            </a:r>
            <a:r>
              <a:rPr lang="ru-RU" altLang="ru-RU" sz="1800" dirty="0">
                <a:solidFill>
                  <a:srgbClr val="000000"/>
                </a:solidFill>
              </a:rPr>
              <a:t>составляет </a:t>
            </a:r>
            <a:r>
              <a:rPr lang="ru-RU" altLang="ru-RU" sz="1800" dirty="0" smtClean="0">
                <a:solidFill>
                  <a:srgbClr val="000000"/>
                </a:solidFill>
              </a:rPr>
              <a:t>16 лет, </a:t>
            </a:r>
            <a:r>
              <a:rPr lang="ru-RU" altLang="ru-RU" sz="1800" dirty="0">
                <a:solidFill>
                  <a:srgbClr val="000000"/>
                </a:solidFill>
              </a:rPr>
              <a:t>из них </a:t>
            </a:r>
            <a:r>
              <a:rPr lang="ru-RU" altLang="ru-RU" sz="1800" dirty="0" smtClean="0">
                <a:solidFill>
                  <a:srgbClr val="000000"/>
                </a:solidFill>
              </a:rPr>
              <a:t>16 </a:t>
            </a:r>
            <a:r>
              <a:rPr lang="ru-RU" altLang="ru-RU" sz="1800" dirty="0">
                <a:solidFill>
                  <a:srgbClr val="000000"/>
                </a:solidFill>
              </a:rPr>
              <a:t>лет </a:t>
            </a:r>
            <a:r>
              <a:rPr lang="ru-RU" altLang="ru-RU" sz="1800" dirty="0" smtClean="0">
                <a:solidFill>
                  <a:srgbClr val="000000"/>
                </a:solidFill>
              </a:rPr>
              <a:t>по </a:t>
            </a:r>
            <a:r>
              <a:rPr lang="ru-RU" altLang="ru-RU" sz="1800" dirty="0">
                <a:solidFill>
                  <a:srgbClr val="000000"/>
                </a:solidFill>
              </a:rPr>
              <a:t>научной специальности 01.04.02 Теоретическая физика.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ru-RU" sz="1800" dirty="0">
                <a:solidFill>
                  <a:srgbClr val="000000"/>
                </a:solidFill>
              </a:rPr>
              <a:t>	Имеет 66 публикаций, из них 2 учебных издания и 64 научных труда, используемых в образовательном </a:t>
            </a:r>
            <a:r>
              <a:rPr lang="ru-RU" sz="1800" dirty="0" smtClean="0">
                <a:solidFill>
                  <a:srgbClr val="000000"/>
                </a:solidFill>
              </a:rPr>
              <a:t>процессе, </a:t>
            </a:r>
            <a:r>
              <a:rPr lang="ru-RU" altLang="ru-RU" sz="1800" dirty="0">
                <a:solidFill>
                  <a:srgbClr val="000000"/>
                </a:solidFill>
              </a:rPr>
              <a:t>, по научной специальности 01.04.02 Теоретическая физика.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ru-RU" altLang="ru-RU" sz="1800" b="1" dirty="0" smtClean="0">
                <a:solidFill>
                  <a:srgbClr val="000000"/>
                </a:solidFill>
              </a:rPr>
              <a:t>	Читаемые </a:t>
            </a:r>
            <a:r>
              <a:rPr lang="ru-RU" altLang="ru-RU" sz="1800" b="1" dirty="0">
                <a:solidFill>
                  <a:srgbClr val="000000"/>
                </a:solidFill>
              </a:rPr>
              <a:t>курсы: 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ru-RU" sz="1800" dirty="0"/>
              <a:t>«Физика конденсированного состояния», «Линейные и нелинейные уравнения физики», «Методы математической физики», «Компьютерное моделирование и вычислительный эксперимент», «Основы математической и вычислительной физики», «Основы теории колебательных процессов и нелинейной динамики</a:t>
            </a:r>
            <a:r>
              <a:rPr lang="ru-RU" sz="1800" dirty="0" smtClean="0"/>
              <a:t>».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	</a:t>
            </a:r>
            <a:endParaRPr lang="ru-RU" sz="1800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	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Наукометрические 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показатели</a:t>
            </a:r>
          </a:p>
          <a:p>
            <a:pPr marL="0" indent="0" algn="just">
              <a:buNone/>
              <a:defRPr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None/>
              <a:defRPr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None/>
              <a:defRPr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None/>
              <a:defRPr/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None/>
              <a:defRPr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None/>
              <a:defRPr/>
            </a:pPr>
            <a:r>
              <a:rPr lang="ru-RU" dirty="0"/>
              <a:t>("за" 49; "против" нет)</a:t>
            </a: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None/>
              <a:defRPr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None/>
              <a:defRPr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None/>
              <a:defRPr/>
            </a:pPr>
            <a:endParaRPr lang="ru-RU" sz="1800" dirty="0"/>
          </a:p>
          <a:p>
            <a:pPr marL="0" indent="0" algn="just">
              <a:buNone/>
              <a:defRPr/>
            </a:pPr>
            <a:endParaRPr lang="ru-RU" sz="1800" dirty="0"/>
          </a:p>
          <a:p>
            <a:pPr>
              <a:defRPr/>
            </a:pPr>
            <a:endParaRPr lang="ru-RU" sz="1800" dirty="0"/>
          </a:p>
          <a:p>
            <a:pPr>
              <a:defRPr/>
            </a:pPr>
            <a:endParaRPr lang="ru-RU" sz="1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793517"/>
              </p:ext>
            </p:extLst>
          </p:nvPr>
        </p:nvGraphicFramePr>
        <p:xfrm>
          <a:off x="123693" y="4199885"/>
          <a:ext cx="8928100" cy="12795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025">
                  <a:extLst>
                    <a:ext uri="{9D8B030D-6E8A-4147-A177-3AD203B41FA5}">
                      <a16:colId xmlns:a16="http://schemas.microsoft.com/office/drawing/2014/main" val="983674398"/>
                    </a:ext>
                  </a:extLst>
                </a:gridCol>
                <a:gridCol w="2232025">
                  <a:extLst>
                    <a:ext uri="{9D8B030D-6E8A-4147-A177-3AD203B41FA5}">
                      <a16:colId xmlns:a16="http://schemas.microsoft.com/office/drawing/2014/main" val="1646017405"/>
                    </a:ext>
                  </a:extLst>
                </a:gridCol>
                <a:gridCol w="2232025">
                  <a:extLst>
                    <a:ext uri="{9D8B030D-6E8A-4147-A177-3AD203B41FA5}">
                      <a16:colId xmlns:a16="http://schemas.microsoft.com/office/drawing/2014/main" val="2092449432"/>
                    </a:ext>
                  </a:extLst>
                </a:gridCol>
                <a:gridCol w="2232025">
                  <a:extLst>
                    <a:ext uri="{9D8B030D-6E8A-4147-A177-3AD203B41FA5}">
                      <a16:colId xmlns:a16="http://schemas.microsoft.com/office/drawing/2014/main" val="3063276440"/>
                    </a:ext>
                  </a:extLst>
                </a:gridCol>
              </a:tblGrid>
              <a:tr h="2804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базы данных</a:t>
                      </a: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цитир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extLst>
                  <a:ext uri="{0D108BD9-81ED-4DB2-BD59-A6C34878D82A}">
                    <a16:rowId xmlns:a16="http://schemas.microsoft.com/office/drawing/2014/main" val="3940419033"/>
                  </a:ext>
                </a:extLst>
              </a:tr>
              <a:tr h="3418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68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218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extLst>
                  <a:ext uri="{0D108BD9-81ED-4DB2-BD59-A6C34878D82A}">
                    <a16:rowId xmlns:a16="http://schemas.microsoft.com/office/drawing/2014/main" val="282059159"/>
                  </a:ext>
                </a:extLst>
              </a:tr>
              <a:tr h="3418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126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extLst>
                  <a:ext uri="{0D108BD9-81ED-4DB2-BD59-A6C34878D82A}">
                    <a16:rowId xmlns:a16="http://schemas.microsoft.com/office/drawing/2014/main" val="1202398491"/>
                  </a:ext>
                </a:extLst>
              </a:tr>
              <a:tr h="3154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35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extLst>
                  <a:ext uri="{0D108BD9-81ED-4DB2-BD59-A6C34878D82A}">
                    <a16:rowId xmlns:a16="http://schemas.microsoft.com/office/drawing/2014/main" val="15043461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49321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1999" cy="685800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  <a:defRPr/>
            </a:pPr>
            <a:r>
              <a:rPr lang="ru-RU" altLang="ru-RU" sz="2000" b="1" dirty="0">
                <a:solidFill>
                  <a:srgbClr val="000000"/>
                </a:solidFill>
              </a:rPr>
              <a:t>	Ученое звание доцента </a:t>
            </a:r>
            <a:r>
              <a:rPr lang="ru-RU" altLang="ru-RU" sz="2000" dirty="0">
                <a:solidFill>
                  <a:srgbClr val="000000"/>
                </a:solidFill>
              </a:rPr>
              <a:t>по научной специальности 13.00.04 Теория и методика физического воспитания, спортивной тренировки, оздоровительной и адаптивной физической культуры.</a:t>
            </a:r>
            <a:endParaRPr lang="ru-RU" altLang="ru-RU" sz="2000" dirty="0" smtClean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ru-RU" altLang="ru-RU" sz="1800" b="1" dirty="0">
                <a:solidFill>
                  <a:srgbClr val="000000"/>
                </a:solidFill>
              </a:rPr>
              <a:t>	</a:t>
            </a:r>
            <a:endParaRPr lang="ru-RU" altLang="ru-RU" sz="1800" b="1" dirty="0" smtClean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ru-RU" altLang="ru-RU" sz="1800" b="1" dirty="0">
                <a:solidFill>
                  <a:srgbClr val="000000"/>
                </a:solidFill>
              </a:rPr>
              <a:t>	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ФОКИН АЛЕКСАНДР МИХАЙЛОВИЧ, </a:t>
            </a:r>
            <a:r>
              <a:rPr lang="ru-RU" altLang="ru-RU" sz="1800" dirty="0" smtClean="0">
                <a:solidFill>
                  <a:srgbClr val="000000"/>
                </a:solidFill>
              </a:rPr>
              <a:t>1977, </a:t>
            </a:r>
            <a:r>
              <a:rPr lang="ru-RU" altLang="ru-RU" sz="1800" dirty="0">
                <a:solidFill>
                  <a:srgbClr val="000000"/>
                </a:solidFill>
              </a:rPr>
              <a:t>доцент кафедры физического воспитания и спортивно-массовой работы. </a:t>
            </a:r>
            <a:r>
              <a:rPr lang="ru-RU" altLang="ru-RU" sz="1800" dirty="0" smtClean="0">
                <a:solidFill>
                  <a:srgbClr val="000000"/>
                </a:solidFill>
              </a:rPr>
              <a:t> 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ru-RU" altLang="ru-RU" sz="1800" dirty="0">
                <a:solidFill>
                  <a:srgbClr val="000000"/>
                </a:solidFill>
              </a:rPr>
              <a:t>	</a:t>
            </a:r>
            <a:r>
              <a:rPr lang="ru-RU" altLang="ru-RU" sz="1800" b="1" dirty="0">
                <a:solidFill>
                  <a:srgbClr val="000000"/>
                </a:solidFill>
              </a:rPr>
              <a:t>Ученая степень кандидата педагогических наук </a:t>
            </a:r>
            <a:r>
              <a:rPr lang="ru-RU" altLang="ru-RU" sz="1800" dirty="0">
                <a:solidFill>
                  <a:srgbClr val="000000"/>
                </a:solidFill>
              </a:rPr>
              <a:t>присуждена решением диссертационного совета Военного института физической культуры от 29 декабря 2003 г. № 11 и выдан диплом Высшей аттестационной комиссией Министерства образования Российской Федерации от 27 февраля 2004 КТ № 115948. </a:t>
            </a:r>
            <a:r>
              <a:rPr lang="ru-RU" altLang="ru-RU" sz="1800" b="1" dirty="0">
                <a:solidFill>
                  <a:srgbClr val="000000"/>
                </a:solidFill>
              </a:rPr>
              <a:t>	</a:t>
            </a:r>
            <a:endParaRPr lang="ru-RU" altLang="ru-RU" sz="1800" b="1" dirty="0" smtClean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ru-RU" altLang="ru-RU" sz="1800" b="1" dirty="0">
                <a:solidFill>
                  <a:srgbClr val="000000"/>
                </a:solidFill>
              </a:rPr>
              <a:t>	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Стаж</a:t>
            </a:r>
            <a:r>
              <a:rPr lang="ru-RU" altLang="ru-RU" sz="1800" dirty="0" smtClean="0">
                <a:solidFill>
                  <a:srgbClr val="000000"/>
                </a:solidFill>
              </a:rPr>
              <a:t> </a:t>
            </a:r>
            <a:r>
              <a:rPr lang="ru-RU" altLang="ru-RU" sz="1800" dirty="0">
                <a:solidFill>
                  <a:srgbClr val="000000"/>
                </a:solidFill>
              </a:rPr>
              <a:t>педагогической работы </a:t>
            </a:r>
            <a:r>
              <a:rPr lang="ru-RU" altLang="ru-RU" sz="1800" dirty="0" smtClean="0">
                <a:solidFill>
                  <a:srgbClr val="000000"/>
                </a:solidFill>
              </a:rPr>
              <a:t>Фокина Александра Михайловича </a:t>
            </a:r>
            <a:r>
              <a:rPr lang="ru-RU" altLang="ru-RU" sz="1800" dirty="0">
                <a:solidFill>
                  <a:srgbClr val="000000"/>
                </a:solidFill>
              </a:rPr>
              <a:t>составляет </a:t>
            </a:r>
            <a:r>
              <a:rPr lang="ru-RU" altLang="ru-RU" sz="1800" dirty="0" smtClean="0">
                <a:solidFill>
                  <a:srgbClr val="000000"/>
                </a:solidFill>
              </a:rPr>
              <a:t>7 </a:t>
            </a:r>
            <a:r>
              <a:rPr lang="ru-RU" altLang="ru-RU" sz="1800" dirty="0">
                <a:solidFill>
                  <a:srgbClr val="000000"/>
                </a:solidFill>
              </a:rPr>
              <a:t>лет </a:t>
            </a:r>
            <a:r>
              <a:rPr lang="ru-RU" altLang="ru-RU" sz="1800" dirty="0" smtClean="0">
                <a:solidFill>
                  <a:srgbClr val="000000"/>
                </a:solidFill>
              </a:rPr>
              <a:t>3 месяца, </a:t>
            </a:r>
            <a:r>
              <a:rPr lang="ru-RU" altLang="ru-RU" sz="1800" dirty="0">
                <a:solidFill>
                  <a:srgbClr val="000000"/>
                </a:solidFill>
              </a:rPr>
              <a:t>из них </a:t>
            </a:r>
            <a:r>
              <a:rPr lang="ru-RU" altLang="ru-RU" sz="1800" dirty="0" smtClean="0">
                <a:solidFill>
                  <a:srgbClr val="000000"/>
                </a:solidFill>
              </a:rPr>
              <a:t>7 </a:t>
            </a:r>
            <a:r>
              <a:rPr lang="ru-RU" altLang="ru-RU" sz="1800" dirty="0">
                <a:solidFill>
                  <a:srgbClr val="000000"/>
                </a:solidFill>
              </a:rPr>
              <a:t>лет </a:t>
            </a:r>
            <a:r>
              <a:rPr lang="ru-RU" altLang="ru-RU" sz="1800" dirty="0" smtClean="0">
                <a:solidFill>
                  <a:srgbClr val="000000"/>
                </a:solidFill>
              </a:rPr>
              <a:t>3 месяца </a:t>
            </a:r>
            <a:r>
              <a:rPr lang="ru-RU" altLang="ru-RU" sz="1800" dirty="0">
                <a:solidFill>
                  <a:srgbClr val="000000"/>
                </a:solidFill>
              </a:rPr>
              <a:t>по научной специальности 13.00.04 Теория и методика физического воспитания, спортивной тренировки, оздоровительной и адаптивной физической </a:t>
            </a:r>
            <a:r>
              <a:rPr lang="ru-RU" altLang="ru-RU" sz="1800" dirty="0" smtClean="0">
                <a:solidFill>
                  <a:srgbClr val="000000"/>
                </a:solidFill>
              </a:rPr>
              <a:t>культуры.</a:t>
            </a:r>
            <a:r>
              <a:rPr lang="ru-RU" sz="1800" dirty="0">
                <a:solidFill>
                  <a:srgbClr val="000000"/>
                </a:solidFill>
              </a:rPr>
              <a:t>	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ru-RU" altLang="ru-RU" sz="1800" b="1" dirty="0">
                <a:solidFill>
                  <a:srgbClr val="000000"/>
                </a:solidFill>
              </a:rPr>
              <a:t>	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Имеет </a:t>
            </a:r>
            <a:r>
              <a:rPr lang="ru-RU" altLang="ru-RU" sz="1800" b="1" dirty="0">
                <a:solidFill>
                  <a:srgbClr val="000000"/>
                </a:solidFill>
              </a:rPr>
              <a:t>79 публикаций, </a:t>
            </a:r>
            <a:r>
              <a:rPr lang="ru-RU" altLang="ru-RU" sz="1800" dirty="0">
                <a:solidFill>
                  <a:srgbClr val="000000"/>
                </a:solidFill>
              </a:rPr>
              <a:t>из них 8 учебных изданий и 71 научный труд, используемых в образовательном </a:t>
            </a:r>
            <a:r>
              <a:rPr lang="ru-RU" altLang="ru-RU" sz="1800" dirty="0" smtClean="0">
                <a:solidFill>
                  <a:srgbClr val="000000"/>
                </a:solidFill>
              </a:rPr>
              <a:t>процессе, по научной специальности 13.00.04 </a:t>
            </a:r>
            <a:r>
              <a:rPr lang="ru-RU" altLang="ru-RU" sz="1800" dirty="0">
                <a:solidFill>
                  <a:srgbClr val="000000"/>
                </a:solidFill>
              </a:rPr>
              <a:t>Теория и методика физического воспитания, спортивной тренировки, </a:t>
            </a:r>
            <a:r>
              <a:rPr lang="ru-RU" altLang="ru-RU" sz="1800" dirty="0" smtClean="0">
                <a:solidFill>
                  <a:srgbClr val="000000"/>
                </a:solidFill>
              </a:rPr>
              <a:t>оздоровительной </a:t>
            </a:r>
            <a:r>
              <a:rPr lang="ru-RU" altLang="ru-RU" sz="1800" dirty="0">
                <a:solidFill>
                  <a:srgbClr val="000000"/>
                </a:solidFill>
              </a:rPr>
              <a:t>и адаптивной физической культуры.</a:t>
            </a:r>
            <a:r>
              <a:rPr lang="ru-RU" altLang="ru-RU" sz="1800" dirty="0" smtClean="0">
                <a:solidFill>
                  <a:srgbClr val="000000"/>
                </a:solidFill>
              </a:rPr>
              <a:t>	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ru-RU" altLang="ru-RU" sz="1800" dirty="0">
                <a:solidFill>
                  <a:srgbClr val="000000"/>
                </a:solidFill>
              </a:rPr>
              <a:t>	За последние 3 года опубликовал по научной специальности, указанной в аттестационном деле 26 научных трудов, опубликованных в рецензируемых научных изданиях и 3 учебных издания. </a:t>
            </a:r>
            <a:endParaRPr lang="ru-RU" altLang="ru-RU" sz="1800" dirty="0" smtClean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ru-RU" altLang="ru-RU" sz="1800" b="1" dirty="0">
                <a:solidFill>
                  <a:srgbClr val="000000"/>
                </a:solidFill>
              </a:rPr>
              <a:t>	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Читаемые </a:t>
            </a:r>
            <a:r>
              <a:rPr lang="ru-RU" altLang="ru-RU" sz="1800" b="1" dirty="0">
                <a:solidFill>
                  <a:srgbClr val="000000"/>
                </a:solidFill>
              </a:rPr>
              <a:t>курсы: 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ru-RU" sz="1800" dirty="0"/>
              <a:t>«Спортивные и подвижные игры», «Физическая культура и спорт</a:t>
            </a:r>
            <a:r>
              <a:rPr lang="ru-RU" sz="1800" dirty="0" smtClean="0"/>
              <a:t>».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	</a:t>
            </a:r>
            <a:r>
              <a:rPr lang="ru-RU" sz="1800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Наукометрические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  показатели</a:t>
            </a:r>
          </a:p>
          <a:p>
            <a:pPr marL="0" indent="0" algn="just">
              <a:buNone/>
              <a:defRPr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None/>
              <a:defRPr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None/>
              <a:defRPr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None/>
              <a:defRPr/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None/>
              <a:defRPr/>
            </a:pPr>
            <a:r>
              <a:rPr lang="ru-RU" dirty="0"/>
              <a:t>("за" </a:t>
            </a:r>
            <a:r>
              <a:rPr lang="ru-RU" dirty="0" smtClean="0"/>
              <a:t>48; </a:t>
            </a:r>
            <a:r>
              <a:rPr lang="ru-RU" dirty="0"/>
              <a:t>"против</a:t>
            </a:r>
            <a:r>
              <a:rPr lang="ru-RU"/>
              <a:t>" </a:t>
            </a:r>
            <a:r>
              <a:rPr lang="ru-RU" smtClean="0"/>
              <a:t>1)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None/>
              <a:defRPr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None/>
              <a:defRPr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None/>
              <a:defRPr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None/>
              <a:defRPr/>
            </a:pPr>
            <a:endParaRPr lang="ru-RU" sz="1800" dirty="0"/>
          </a:p>
          <a:p>
            <a:pPr marL="0" indent="0" algn="just">
              <a:buNone/>
              <a:defRPr/>
            </a:pPr>
            <a:endParaRPr lang="ru-RU" sz="1800" dirty="0"/>
          </a:p>
          <a:p>
            <a:pPr>
              <a:defRPr/>
            </a:pPr>
            <a:endParaRPr lang="ru-RU" sz="1800" dirty="0"/>
          </a:p>
          <a:p>
            <a:pPr>
              <a:defRPr/>
            </a:pPr>
            <a:endParaRPr lang="ru-RU" sz="1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565889"/>
              </p:ext>
            </p:extLst>
          </p:nvPr>
        </p:nvGraphicFramePr>
        <p:xfrm>
          <a:off x="88523" y="4791807"/>
          <a:ext cx="8928100" cy="12795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025">
                  <a:extLst>
                    <a:ext uri="{9D8B030D-6E8A-4147-A177-3AD203B41FA5}">
                      <a16:colId xmlns:a16="http://schemas.microsoft.com/office/drawing/2014/main" val="983674398"/>
                    </a:ext>
                  </a:extLst>
                </a:gridCol>
                <a:gridCol w="2232025">
                  <a:extLst>
                    <a:ext uri="{9D8B030D-6E8A-4147-A177-3AD203B41FA5}">
                      <a16:colId xmlns:a16="http://schemas.microsoft.com/office/drawing/2014/main" val="1646017405"/>
                    </a:ext>
                  </a:extLst>
                </a:gridCol>
                <a:gridCol w="2232025">
                  <a:extLst>
                    <a:ext uri="{9D8B030D-6E8A-4147-A177-3AD203B41FA5}">
                      <a16:colId xmlns:a16="http://schemas.microsoft.com/office/drawing/2014/main" val="2092449432"/>
                    </a:ext>
                  </a:extLst>
                </a:gridCol>
                <a:gridCol w="2232025">
                  <a:extLst>
                    <a:ext uri="{9D8B030D-6E8A-4147-A177-3AD203B41FA5}">
                      <a16:colId xmlns:a16="http://schemas.microsoft.com/office/drawing/2014/main" val="3063276440"/>
                    </a:ext>
                  </a:extLst>
                </a:gridCol>
              </a:tblGrid>
              <a:tr h="2687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базы данных</a:t>
                      </a: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цитир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extLst>
                  <a:ext uri="{0D108BD9-81ED-4DB2-BD59-A6C34878D82A}">
                    <a16:rowId xmlns:a16="http://schemas.microsoft.com/office/drawing/2014/main" val="3940419033"/>
                  </a:ext>
                </a:extLst>
              </a:tr>
              <a:tr h="3418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23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extLst>
                  <a:ext uri="{0D108BD9-81ED-4DB2-BD59-A6C34878D82A}">
                    <a16:rowId xmlns:a16="http://schemas.microsoft.com/office/drawing/2014/main" val="282059159"/>
                  </a:ext>
                </a:extLst>
              </a:tr>
              <a:tr h="3418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extLst>
                  <a:ext uri="{0D108BD9-81ED-4DB2-BD59-A6C34878D82A}">
                    <a16:rowId xmlns:a16="http://schemas.microsoft.com/office/drawing/2014/main" val="1202398491"/>
                  </a:ext>
                </a:extLst>
              </a:tr>
              <a:tr h="3154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extLst>
                  <a:ext uri="{0D108BD9-81ED-4DB2-BD59-A6C34878D82A}">
                    <a16:rowId xmlns:a16="http://schemas.microsoft.com/office/drawing/2014/main" val="15043461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1249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Кафедра педагогики начального образования и художественного развития ребенка </a:t>
            </a:r>
            <a:endParaRPr lang="ru-RU" b="1" dirty="0" smtClean="0">
              <a:solidFill>
                <a:srgbClr val="000000"/>
              </a:solidFill>
              <a:latin typeface="Open Sans"/>
            </a:endParaRPr>
          </a:p>
          <a:p>
            <a:pPr algn="ctr"/>
            <a:r>
              <a:rPr lang="ru-RU" b="1" dirty="0" smtClean="0">
                <a:solidFill>
                  <a:srgbClr val="000000"/>
                </a:solidFill>
                <a:latin typeface="Open Sans"/>
              </a:rPr>
              <a:t>Профессор 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0,25</a:t>
            </a:r>
            <a:endParaRPr lang="ru-RU" b="0" dirty="0" smtClean="0">
              <a:effectLst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Подано заявлений  – 1 </a:t>
            </a:r>
            <a:endParaRPr lang="ru-RU" b="0" dirty="0" smtClean="0">
              <a:effectLst/>
            </a:endParaRPr>
          </a:p>
          <a:p>
            <a:pPr algn="just"/>
            <a:r>
              <a:rPr lang="ru-RU" dirty="0" err="1" smtClean="0">
                <a:solidFill>
                  <a:srgbClr val="000000"/>
                </a:solidFill>
                <a:latin typeface="Open Sans"/>
              </a:rPr>
              <a:t>Вергелес</a:t>
            </a:r>
            <a:r>
              <a:rPr lang="ru-RU" dirty="0" smtClean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Галина Ивановна, 1940​, доктор педагогических наук (1991)​, профессор (1992), </a:t>
            </a:r>
            <a:r>
              <a:rPr lang="ru-RU" dirty="0" smtClean="0">
                <a:solidFill>
                  <a:srgbClr val="000000"/>
                </a:solidFill>
                <a:latin typeface="Open Sans"/>
              </a:rPr>
              <a:t>Почетный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профессор РГПУ им. А. И. Герцена, профессор кафедры педагогики начального образования и художественного развития ребёнка.</a:t>
            </a:r>
            <a:endParaRPr lang="ru-RU" b="0" dirty="0" smtClean="0">
              <a:effectLst/>
            </a:endParaRPr>
          </a:p>
          <a:p>
            <a:r>
              <a:rPr lang="ru-RU" b="1" dirty="0" smtClean="0">
                <a:solidFill>
                  <a:srgbClr val="000000"/>
                </a:solidFill>
                <a:latin typeface="Open Sans"/>
              </a:rPr>
              <a:t>Основные 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работы по профилю кафедры: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Технология формирования универсальной учебной деятельности(Развитие ребенка дошкольного и младшего школьного возраста как субъекта деятельности, (2019), [коллективная монография];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dirty="0">
                <a:solidFill>
                  <a:srgbClr val="000000"/>
                </a:solidFill>
                <a:latin typeface="Open Sans"/>
              </a:rPr>
              <a:t>Вклад А. И.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Раева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в развитие педагогической психологии и практики начального образования, (2018), [статья];​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Электронные 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курсы в ЦДПО (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Moodle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):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Методика обучения, Методика обучения и воспитания (начальное образование) Технологии обучения​</a:t>
            </a:r>
            <a:endParaRPr lang="ru-RU" b="0" dirty="0" smtClean="0">
              <a:effectLst/>
            </a:endParaRPr>
          </a:p>
          <a:p>
            <a:pPr algn="just"/>
            <a:r>
              <a:rPr lang="ru-RU" b="1" dirty="0">
                <a:solidFill>
                  <a:srgbClr val="000000"/>
                </a:solidFill>
                <a:latin typeface="Open Sans"/>
              </a:rPr>
              <a:t>Научное руководство: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нет.</a:t>
            </a:r>
            <a:endParaRPr lang="ru-RU" b="0" dirty="0" smtClean="0">
              <a:effectLst/>
            </a:endParaRPr>
          </a:p>
          <a:p>
            <a:pPr algn="just"/>
            <a:r>
              <a:rPr lang="ru-RU" b="1" dirty="0">
                <a:solidFill>
                  <a:srgbClr val="000000"/>
                </a:solidFill>
                <a:latin typeface="Open Sans"/>
              </a:rPr>
              <a:t>Участие в выполнении НИР за 2014-2019: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​нет</a:t>
            </a:r>
            <a:endParaRPr lang="ru-RU" b="0" dirty="0" smtClean="0">
              <a:effectLst/>
            </a:endParaRPr>
          </a:p>
          <a:p>
            <a:pPr algn="just"/>
            <a:r>
              <a:rPr lang="ru-RU" b="1" dirty="0">
                <a:solidFill>
                  <a:srgbClr val="000000"/>
                </a:solidFill>
                <a:latin typeface="Open Sans"/>
              </a:rPr>
              <a:t>Заявки на выполнение НИР за 2014-2019: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​нет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9430298"/>
              </p:ext>
            </p:extLst>
          </p:nvPr>
        </p:nvGraphicFramePr>
        <p:xfrm>
          <a:off x="0" y="4247317"/>
          <a:ext cx="6572250" cy="2194560"/>
        </p:xfrm>
        <a:graphic>
          <a:graphicData uri="http://schemas.openxmlformats.org/drawingml/2006/table">
            <a:tbl>
              <a:tblPr/>
              <a:tblGrid>
                <a:gridCol w="1801906">
                  <a:extLst>
                    <a:ext uri="{9D8B030D-6E8A-4147-A177-3AD203B41FA5}">
                      <a16:colId xmlns:a16="http://schemas.microsoft.com/office/drawing/2014/main" val="3938674255"/>
                    </a:ext>
                  </a:extLst>
                </a:gridCol>
                <a:gridCol w="1388969">
                  <a:extLst>
                    <a:ext uri="{9D8B030D-6E8A-4147-A177-3AD203B41FA5}">
                      <a16:colId xmlns:a16="http://schemas.microsoft.com/office/drawing/2014/main" val="1300083732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val="4111293789"/>
                    </a:ext>
                  </a:extLst>
                </a:gridCol>
                <a:gridCol w="1743075">
                  <a:extLst>
                    <a:ext uri="{9D8B030D-6E8A-4147-A177-3AD203B41FA5}">
                      <a16:colId xmlns:a16="http://schemas.microsoft.com/office/drawing/2014/main" val="1721616400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Хирша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587384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181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547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12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7692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6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38167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349569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430294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29456"/>
                  </a:ext>
                </a:extLst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809875" y="29035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801409" y="6488668"/>
            <a:ext cx="23905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("за" 49; "против" нет)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7581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53707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Кафедра педагогики начального образования и художественного развития ребенка </a:t>
            </a:r>
            <a:endParaRPr lang="ru-RU" b="1" dirty="0" smtClean="0">
              <a:solidFill>
                <a:srgbClr val="000000"/>
              </a:solidFill>
              <a:latin typeface="Open Sans"/>
            </a:endParaRPr>
          </a:p>
          <a:p>
            <a:pPr algn="ctr"/>
            <a:r>
              <a:rPr lang="ru-RU" b="1" dirty="0" smtClean="0">
                <a:solidFill>
                  <a:srgbClr val="000000"/>
                </a:solidFill>
                <a:latin typeface="Open Sans"/>
              </a:rPr>
              <a:t>Профессор</a:t>
            </a:r>
            <a:endParaRPr lang="ru-RU" b="0" dirty="0" smtClean="0">
              <a:effectLst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Подано заявлений  – 1 </a:t>
            </a:r>
            <a:endParaRPr lang="ru-RU" b="0" dirty="0" smtClean="0">
              <a:effectLst/>
            </a:endParaRPr>
          </a:p>
          <a:p>
            <a:pPr>
              <a:spcAft>
                <a:spcPts val="1000"/>
              </a:spcAft>
            </a:pPr>
            <a:r>
              <a:rPr lang="ru-RU" dirty="0">
                <a:solidFill>
                  <a:srgbClr val="000000"/>
                </a:solidFill>
                <a:latin typeface="Open Sans"/>
              </a:rPr>
              <a:t>Онищенко Элеонора Васильевна, 1966​, доктор педагогических наук (2003)​, доцент (2014), профессор кафедры педагогики начального образования и художественного развития ребёнка.</a:t>
            </a:r>
            <a:endParaRPr lang="ru-RU" b="0" dirty="0" smtClean="0">
              <a:effectLst/>
            </a:endParaRPr>
          </a:p>
          <a:p>
            <a:pPr>
              <a:spcAft>
                <a:spcPts val="120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Основные работы по профилю кафедры: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Институт детства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Герценовского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университета, (2017), [коллективная монография]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dirty="0">
                <a:solidFill>
                  <a:srgbClr val="000000"/>
                </a:solidFill>
                <a:latin typeface="Open Sans"/>
              </a:rPr>
              <a:t>Оформление университетского образовательного пространства Санкт-Петербурга в XVIII веке: историческая динамика, (2019), [статья]​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Электронные 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курсы в ЦДПО (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Moodle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):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Профессиональная культура педагога​</a:t>
            </a:r>
            <a:endParaRPr lang="ru-RU" b="0" dirty="0" smtClean="0">
              <a:effectLst/>
            </a:endParaRPr>
          </a:p>
          <a:p>
            <a:pPr>
              <a:spcBef>
                <a:spcPts val="1200"/>
              </a:spcBef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Научное руководство: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нет</a:t>
            </a:r>
            <a:endParaRPr lang="ru-RU" b="0" dirty="0" smtClean="0">
              <a:effectLst/>
            </a:endParaRPr>
          </a:p>
          <a:p>
            <a:pPr>
              <a:spcBef>
                <a:spcPts val="1000"/>
              </a:spcBef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Участие в выполнении НИР за 2014-2019: 1 НИР РГНФ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Мультимедийная информационная система «Мир детства: история, культура, образование»,2014​</a:t>
            </a:r>
            <a:endParaRPr lang="ru-RU" b="0" dirty="0" smtClean="0">
              <a:effectLst/>
            </a:endParaRPr>
          </a:p>
          <a:p>
            <a:pPr>
              <a:spcBef>
                <a:spcPts val="1000"/>
              </a:spcBef>
              <a:spcAft>
                <a:spcPts val="120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Заявки на выполнение НИР за 2014-2019: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1(КНВШ)​</a:t>
            </a:r>
            <a:endParaRPr lang="ru-RU" b="0" dirty="0" smtClean="0">
              <a:effectLst/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1535519"/>
              </p:ext>
            </p:extLst>
          </p:nvPr>
        </p:nvGraphicFramePr>
        <p:xfrm>
          <a:off x="80683" y="4567484"/>
          <a:ext cx="6805247" cy="2194560"/>
        </p:xfrm>
        <a:graphic>
          <a:graphicData uri="http://schemas.openxmlformats.org/drawingml/2006/table">
            <a:tbl>
              <a:tblPr/>
              <a:tblGrid>
                <a:gridCol w="1775282">
                  <a:extLst>
                    <a:ext uri="{9D8B030D-6E8A-4147-A177-3AD203B41FA5}">
                      <a16:colId xmlns:a16="http://schemas.microsoft.com/office/drawing/2014/main" val="3983990581"/>
                    </a:ext>
                  </a:extLst>
                </a:gridCol>
                <a:gridCol w="1528715">
                  <a:extLst>
                    <a:ext uri="{9D8B030D-6E8A-4147-A177-3AD203B41FA5}">
                      <a16:colId xmlns:a16="http://schemas.microsoft.com/office/drawing/2014/main" val="1192448998"/>
                    </a:ext>
                  </a:extLst>
                </a:gridCol>
                <a:gridCol w="1696380">
                  <a:extLst>
                    <a:ext uri="{9D8B030D-6E8A-4147-A177-3AD203B41FA5}">
                      <a16:colId xmlns:a16="http://schemas.microsoft.com/office/drawing/2014/main" val="3271620965"/>
                    </a:ext>
                  </a:extLst>
                </a:gridCol>
                <a:gridCol w="1804870">
                  <a:extLst>
                    <a:ext uri="{9D8B030D-6E8A-4147-A177-3AD203B41FA5}">
                      <a16:colId xmlns:a16="http://schemas.microsoft.com/office/drawing/2014/main" val="726293355"/>
                    </a:ext>
                  </a:extLst>
                </a:gridCol>
              </a:tblGrid>
              <a:tr h="233523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869757"/>
                  </a:ext>
                </a:extLst>
              </a:tr>
              <a:tr h="233523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153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205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7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7500865"/>
                  </a:ext>
                </a:extLst>
              </a:tr>
              <a:tr h="233523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3719137"/>
                  </a:ext>
                </a:extLst>
              </a:tr>
              <a:tr h="233523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6608340"/>
                  </a:ext>
                </a:extLst>
              </a:tr>
              <a:tr h="3609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0722359"/>
                  </a:ext>
                </a:extLst>
              </a:tr>
              <a:tr h="233523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0840625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4824341"/>
            <a:ext cx="1262422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801409" y="6488668"/>
            <a:ext cx="23905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("за" 49; "против" нет)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0842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5647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Кафедра 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этнокультурологии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  </a:t>
            </a:r>
            <a:endParaRPr lang="ru-RU" dirty="0"/>
          </a:p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Профессор (неполная занятость – 0,5)</a:t>
            </a:r>
            <a:endParaRPr lang="ru-RU" dirty="0"/>
          </a:p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Подано заявлений   – 1 </a:t>
            </a:r>
            <a:endParaRPr lang="ru-RU" dirty="0"/>
          </a:p>
          <a:p>
            <a:pPr>
              <a:spcAft>
                <a:spcPts val="1000"/>
              </a:spcAft>
            </a:pPr>
            <a:r>
              <a:rPr lang="ru-RU" dirty="0" err="1">
                <a:solidFill>
                  <a:srgbClr val="000000"/>
                </a:solidFill>
                <a:latin typeface="Open Sans"/>
              </a:rPr>
              <a:t>Березницкий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Сергей Васильевич, 1959​, доктор исторических наук (2006)​, профессор (2007), заведующий отделом этнографии Сибири музея антропологии и этнографии имени Петра Великого РАН, профессор кафедры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этнокультурологии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по совместительству.</a:t>
            </a:r>
            <a:endParaRPr lang="ru-RU" dirty="0"/>
          </a:p>
          <a:p>
            <a:pPr>
              <a:spcAft>
                <a:spcPts val="120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Основные работы по профилю кафедры: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 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About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the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Places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in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which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before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the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Russian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People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does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not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Happen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, (2019), [статья];SCOPUS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dirty="0">
                <a:solidFill>
                  <a:srgbClr val="000000"/>
                </a:solidFill>
                <a:latin typeface="Open Sans"/>
              </a:rPr>
              <a:t>Роль японских военнопленных в формировании историко-культурного ландшафта в бассейне реки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Тумнин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в середине XX века (по воспоминаниям современных орочей), (2019), [статья];​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dirty="0">
                <a:solidFill>
                  <a:srgbClr val="000000"/>
                </a:solidFill>
                <a:latin typeface="Open Sans"/>
              </a:rPr>
              <a:t/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Электронные 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курсы в ЦДПО (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Moodle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):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​нет</a:t>
            </a:r>
            <a:endParaRPr lang="ru-RU" dirty="0"/>
          </a:p>
          <a:p>
            <a:pPr>
              <a:spcBef>
                <a:spcPts val="1200"/>
              </a:spcBef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Научное руководство (РГПУ):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нет.</a:t>
            </a:r>
            <a:endParaRPr lang="ru-RU" dirty="0"/>
          </a:p>
          <a:p>
            <a:pPr>
              <a:spcBef>
                <a:spcPts val="1000"/>
              </a:spcBef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Участие в выполнении НИР за 2014-2019 (РГПУ):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​нет</a:t>
            </a:r>
            <a:endParaRPr lang="ru-RU" dirty="0"/>
          </a:p>
          <a:p>
            <a:pPr>
              <a:spcBef>
                <a:spcPts val="1000"/>
              </a:spcBef>
              <a:spcAft>
                <a:spcPts val="120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Заявки на выполнение НИР за 2014-2019 (РГПУ):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​нет</a:t>
            </a:r>
            <a:endParaRPr lang="ru-RU" dirty="0"/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2009328"/>
              </p:ext>
            </p:extLst>
          </p:nvPr>
        </p:nvGraphicFramePr>
        <p:xfrm>
          <a:off x="0" y="4927176"/>
          <a:ext cx="6572250" cy="1859280"/>
        </p:xfrm>
        <a:graphic>
          <a:graphicData uri="http://schemas.openxmlformats.org/drawingml/2006/table">
            <a:tbl>
              <a:tblPr/>
              <a:tblGrid>
                <a:gridCol w="1714500">
                  <a:extLst>
                    <a:ext uri="{9D8B030D-6E8A-4147-A177-3AD203B41FA5}">
                      <a16:colId xmlns:a16="http://schemas.microsoft.com/office/drawing/2014/main" val="2606821975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val="4102001945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val="592753012"/>
                    </a:ext>
                  </a:extLst>
                </a:gridCol>
                <a:gridCol w="1743075">
                  <a:extLst>
                    <a:ext uri="{9D8B030D-6E8A-4147-A177-3AD203B41FA5}">
                      <a16:colId xmlns:a16="http://schemas.microsoft.com/office/drawing/2014/main" val="736967984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877573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151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1368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13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986779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95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501094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19729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7806590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492733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894735" y="6488668"/>
            <a:ext cx="23905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("за" 49; "против" нет)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2038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49295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Кафедра оздоровительной физической культуры и адаптивного спорта </a:t>
            </a:r>
            <a:endParaRPr lang="ru-RU" dirty="0"/>
          </a:p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Профессор (неполная занятость – 0,5)</a:t>
            </a:r>
            <a:endParaRPr lang="ru-RU" dirty="0"/>
          </a:p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Подано заявлений  – 1 </a:t>
            </a:r>
            <a:endParaRPr lang="ru-RU" dirty="0"/>
          </a:p>
          <a:p>
            <a:pPr>
              <a:spcAft>
                <a:spcPts val="1000"/>
              </a:spcAft>
            </a:pPr>
            <a:r>
              <a:rPr lang="ru-RU" dirty="0">
                <a:solidFill>
                  <a:srgbClr val="000000"/>
                </a:solidFill>
                <a:latin typeface="Open Sans"/>
              </a:rPr>
              <a:t>Митин Евгений Анатольевич, 1948​, кандидат педагогических наук (1987)​, профессор (1996), Почетный работник высшего профессионального образования РФ(2005), Заслуженный работник физической культуры РФ(2008), профессор кафедры оздоровительной физической культуры и адаптивного спорта.</a:t>
            </a:r>
            <a:endParaRPr lang="ru-RU" dirty="0"/>
          </a:p>
          <a:p>
            <a:r>
              <a:rPr lang="ru-RU" b="1" dirty="0">
                <a:solidFill>
                  <a:srgbClr val="000000"/>
                </a:solidFill>
                <a:latin typeface="Open Sans"/>
              </a:rPr>
              <a:t>Основные работы по профилю кафедры: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Безопасность физкультурно-образовательной среды вуза, (2014), [статья] 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dirty="0">
                <a:solidFill>
                  <a:srgbClr val="000000"/>
                </a:solidFill>
                <a:latin typeface="Open Sans"/>
              </a:rPr>
              <a:t>Инклюзивная физическая рекреация студентов: методические рекомендации, 2017, [статья]​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b="1" dirty="0">
                <a:solidFill>
                  <a:srgbClr val="000000"/>
                </a:solidFill>
                <a:latin typeface="Open Sans"/>
              </a:rPr>
              <a:t>Электронные курсы в ЦДПО (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Moodle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):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​нет</a:t>
            </a:r>
            <a:endParaRPr lang="ru-RU" dirty="0"/>
          </a:p>
          <a:p>
            <a:r>
              <a:rPr lang="ru-RU" b="1" dirty="0">
                <a:solidFill>
                  <a:srgbClr val="000000"/>
                </a:solidFill>
                <a:latin typeface="Open Sans"/>
              </a:rPr>
              <a:t>Научное руководство: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нет.</a:t>
            </a:r>
            <a:endParaRPr lang="ru-RU" dirty="0"/>
          </a:p>
          <a:p>
            <a:r>
              <a:rPr lang="ru-RU" b="1" dirty="0">
                <a:solidFill>
                  <a:srgbClr val="000000"/>
                </a:solidFill>
                <a:latin typeface="Open Sans"/>
              </a:rPr>
              <a:t>Участие в выполнении НИР за 2014-2019: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3 НИР, Разработка и апробация на основе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компетентностного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подхода образовательных программ переподготовки профессорско-преподавательского состава образовательных организаций высшего образования для обучения инвалидов и лиц с ОВЗ, (2017,2016) ​</a:t>
            </a:r>
            <a:endParaRPr lang="ru-RU" dirty="0"/>
          </a:p>
          <a:p>
            <a:r>
              <a:rPr lang="ru-RU" b="1" dirty="0">
                <a:solidFill>
                  <a:srgbClr val="000000"/>
                </a:solidFill>
                <a:latin typeface="Open Sans"/>
              </a:rPr>
              <a:t>Заявки на выполнение НИР за 2014-2019: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1 заявка(КНВШ)​</a:t>
            </a:r>
            <a:endParaRPr lang="ru-RU" dirty="0"/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4855540"/>
              </p:ext>
            </p:extLst>
          </p:nvPr>
        </p:nvGraphicFramePr>
        <p:xfrm>
          <a:off x="0" y="4364917"/>
          <a:ext cx="6572250" cy="2194560"/>
        </p:xfrm>
        <a:graphic>
          <a:graphicData uri="http://schemas.openxmlformats.org/drawingml/2006/table">
            <a:tbl>
              <a:tblPr/>
              <a:tblGrid>
                <a:gridCol w="1714500">
                  <a:extLst>
                    <a:ext uri="{9D8B030D-6E8A-4147-A177-3AD203B41FA5}">
                      <a16:colId xmlns:a16="http://schemas.microsoft.com/office/drawing/2014/main" val="3190479444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val="1698472973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val="1711710233"/>
                    </a:ext>
                  </a:extLst>
                </a:gridCol>
                <a:gridCol w="1743075">
                  <a:extLst>
                    <a:ext uri="{9D8B030D-6E8A-4147-A177-3AD203B41FA5}">
                      <a16:colId xmlns:a16="http://schemas.microsoft.com/office/drawing/2014/main" val="4276120680"/>
                    </a:ext>
                  </a:extLst>
                </a:gridCol>
              </a:tblGrid>
              <a:tr h="2540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73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72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244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8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24140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15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4386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60274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76943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8858286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483043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013006" y="6488668"/>
            <a:ext cx="21789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("за" 48; "против" 1)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9773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750" b="1" dirty="0">
                <a:solidFill>
                  <a:srgbClr val="000000"/>
                </a:solidFill>
                <a:latin typeface="Open Sans"/>
              </a:rPr>
              <a:t>Кафедра оздоровительной физической культуры и адаптивного спорта </a:t>
            </a:r>
            <a:endParaRPr lang="ru-RU" sz="1750" dirty="0"/>
          </a:p>
          <a:p>
            <a:pPr algn="ctr"/>
            <a:r>
              <a:rPr lang="ru-RU" sz="1750" b="1" dirty="0">
                <a:solidFill>
                  <a:srgbClr val="000000"/>
                </a:solidFill>
                <a:latin typeface="Open Sans"/>
              </a:rPr>
              <a:t>Профессор (неполная занятость – 0,5)</a:t>
            </a:r>
            <a:endParaRPr lang="ru-RU" sz="1750" dirty="0"/>
          </a:p>
          <a:p>
            <a:pPr algn="ctr"/>
            <a:r>
              <a:rPr lang="ru-RU" sz="1750" b="1" dirty="0">
                <a:solidFill>
                  <a:srgbClr val="000000"/>
                </a:solidFill>
                <a:latin typeface="Open Sans"/>
              </a:rPr>
              <a:t>Подано заявлений  – 1 </a:t>
            </a:r>
            <a:endParaRPr lang="ru-RU" sz="1750" dirty="0"/>
          </a:p>
          <a:p>
            <a:r>
              <a:rPr lang="ru-RU" sz="1700" dirty="0">
                <a:solidFill>
                  <a:srgbClr val="000000"/>
                </a:solidFill>
                <a:latin typeface="Open Sans"/>
              </a:rPr>
              <a:t>Филиппова Светлана </a:t>
            </a:r>
            <a:r>
              <a:rPr lang="ru-RU" sz="1700" dirty="0" err="1">
                <a:solidFill>
                  <a:srgbClr val="000000"/>
                </a:solidFill>
                <a:latin typeface="Open Sans"/>
              </a:rPr>
              <a:t>Октавьевна</a:t>
            </a:r>
            <a:r>
              <a:rPr lang="ru-RU" sz="1700" dirty="0">
                <a:solidFill>
                  <a:srgbClr val="000000"/>
                </a:solidFill>
                <a:latin typeface="Open Sans"/>
              </a:rPr>
              <a:t>, 1962​, доктор педагогических наук (2002)​, профессор (2004), Отличник физической культуры РФ (2001), Премия Правительства Санкт-Петербурга за выдающиеся достижения в области высшего и среднего профессионального образования (2014), заместитель директора по учебно-спортивной работе ГБУ спортивной школы Красногвардейского района, профессор кафедры оздоровительной физической культуры и адаптивного спорта по совместительству.</a:t>
            </a:r>
            <a:endParaRPr lang="ru-RU" sz="1700" dirty="0"/>
          </a:p>
          <a:p>
            <a:r>
              <a:rPr lang="ru-RU" sz="1700" b="1" dirty="0">
                <a:solidFill>
                  <a:srgbClr val="000000"/>
                </a:solidFill>
                <a:latin typeface="Open Sans"/>
              </a:rPr>
              <a:t>Основные работы по профилю кафедры:</a:t>
            </a:r>
            <a:r>
              <a:rPr lang="ru-RU" sz="1700" dirty="0">
                <a:solidFill>
                  <a:srgbClr val="000000"/>
                </a:solidFill>
                <a:latin typeface="Open Sans"/>
              </a:rPr>
              <a:t> Студенты-</a:t>
            </a:r>
            <a:r>
              <a:rPr lang="ru-RU" sz="1700" dirty="0" err="1">
                <a:solidFill>
                  <a:srgbClr val="000000"/>
                </a:solidFill>
                <a:latin typeface="Open Sans"/>
              </a:rPr>
              <a:t>паралимпийцы</a:t>
            </a:r>
            <a:r>
              <a:rPr lang="ru-RU" sz="1700" dirty="0">
                <a:solidFill>
                  <a:srgbClr val="000000"/>
                </a:solidFill>
                <a:latin typeface="Open Sans"/>
              </a:rPr>
              <a:t> в педагогическом университете: к проблеме формирования реабилитационно-образовательной среды, (2013), [статья] </a:t>
            </a:r>
            <a:br>
              <a:rPr lang="ru-RU" sz="1700" dirty="0">
                <a:solidFill>
                  <a:srgbClr val="000000"/>
                </a:solidFill>
                <a:latin typeface="Open Sans"/>
              </a:rPr>
            </a:br>
            <a:r>
              <a:rPr lang="ru-RU" sz="1700" dirty="0">
                <a:solidFill>
                  <a:srgbClr val="000000"/>
                </a:solidFill>
                <a:latin typeface="Open Sans"/>
              </a:rPr>
              <a:t>Виды адаптивного спорта в спортивно-массовой, оздоровительной и инклюзивной работе педагогического вуза, (2014), [учеб. пособие]​</a:t>
            </a:r>
            <a:br>
              <a:rPr lang="ru-RU" sz="1700" dirty="0">
                <a:solidFill>
                  <a:srgbClr val="000000"/>
                </a:solidFill>
                <a:latin typeface="Open Sans"/>
              </a:rPr>
            </a:br>
            <a:r>
              <a:rPr lang="ru-RU" sz="1700" b="1" dirty="0">
                <a:solidFill>
                  <a:srgbClr val="000000"/>
                </a:solidFill>
                <a:latin typeface="Open Sans"/>
              </a:rPr>
              <a:t>Электронные курсы в ЦДПО (</a:t>
            </a:r>
            <a:r>
              <a:rPr lang="ru-RU" sz="1700" b="1" dirty="0" err="1">
                <a:solidFill>
                  <a:srgbClr val="000000"/>
                </a:solidFill>
                <a:latin typeface="Open Sans"/>
              </a:rPr>
              <a:t>Moodle</a:t>
            </a:r>
            <a:r>
              <a:rPr lang="ru-RU" sz="1700" b="1" dirty="0">
                <a:solidFill>
                  <a:srgbClr val="000000"/>
                </a:solidFill>
                <a:latin typeface="Open Sans"/>
              </a:rPr>
              <a:t>): </a:t>
            </a:r>
            <a:r>
              <a:rPr lang="ru-RU" sz="1700" dirty="0">
                <a:solidFill>
                  <a:srgbClr val="000000"/>
                </a:solidFill>
                <a:latin typeface="Open Sans"/>
              </a:rPr>
              <a:t>Преддипломная практика АФК (ФОС)​</a:t>
            </a:r>
            <a:endParaRPr lang="ru-RU" sz="1700" dirty="0"/>
          </a:p>
          <a:p>
            <a:r>
              <a:rPr lang="ru-RU" sz="1700" b="1" dirty="0">
                <a:solidFill>
                  <a:srgbClr val="000000"/>
                </a:solidFill>
                <a:latin typeface="Open Sans"/>
              </a:rPr>
              <a:t>Научное руководство (РГПУ): </a:t>
            </a:r>
            <a:r>
              <a:rPr lang="ru-RU" sz="1700" dirty="0">
                <a:solidFill>
                  <a:srgbClr val="000000"/>
                </a:solidFill>
                <a:latin typeface="Open Sans"/>
              </a:rPr>
              <a:t>нет.</a:t>
            </a:r>
            <a:endParaRPr lang="ru-RU" sz="1700" dirty="0"/>
          </a:p>
          <a:p>
            <a:r>
              <a:rPr lang="ru-RU" sz="1700" b="1" dirty="0">
                <a:solidFill>
                  <a:srgbClr val="000000"/>
                </a:solidFill>
                <a:latin typeface="Open Sans"/>
              </a:rPr>
              <a:t>Участие в выполнении НИР за 2014-2019 (РГПУ): </a:t>
            </a:r>
            <a:r>
              <a:rPr lang="ru-RU" sz="1700" dirty="0">
                <a:solidFill>
                  <a:srgbClr val="000000"/>
                </a:solidFill>
                <a:latin typeface="Open Sans"/>
              </a:rPr>
              <a:t>2 НИР, «Разработка и апробация на основе </a:t>
            </a:r>
            <a:r>
              <a:rPr lang="ru-RU" sz="1700" dirty="0" err="1">
                <a:solidFill>
                  <a:srgbClr val="000000"/>
                </a:solidFill>
                <a:latin typeface="Open Sans"/>
              </a:rPr>
              <a:t>компетентностного</a:t>
            </a:r>
            <a:r>
              <a:rPr lang="ru-RU" sz="1700" dirty="0">
                <a:solidFill>
                  <a:srgbClr val="000000"/>
                </a:solidFill>
                <a:latin typeface="Open Sans"/>
              </a:rPr>
              <a:t> подхода образовательных программ переподготовки профессорско-преподавательского состава образовательных организаций высшего образования для обучения инвалидов и лиц с ОВЗ», исполнитель, 2016.</a:t>
            </a:r>
            <a:endParaRPr lang="ru-RU" sz="1700" dirty="0"/>
          </a:p>
          <a:p>
            <a:r>
              <a:rPr lang="ru-RU" sz="1700" b="1" dirty="0">
                <a:solidFill>
                  <a:srgbClr val="000000"/>
                </a:solidFill>
                <a:latin typeface="Open Sans"/>
              </a:rPr>
              <a:t>Заявки на выполнение НИР за 2014-2019 (РГПУ):</a:t>
            </a:r>
            <a:r>
              <a:rPr lang="ru-RU" sz="1700" dirty="0">
                <a:solidFill>
                  <a:srgbClr val="000000"/>
                </a:solidFill>
                <a:latin typeface="Open Sans"/>
              </a:rPr>
              <a:t> 1 заявка(КНВШ</a:t>
            </a:r>
            <a:endParaRPr lang="ru-RU" sz="17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6568396"/>
              </p:ext>
            </p:extLst>
          </p:nvPr>
        </p:nvGraphicFramePr>
        <p:xfrm>
          <a:off x="0" y="4781076"/>
          <a:ext cx="7359162" cy="2194560"/>
        </p:xfrm>
        <a:graphic>
          <a:graphicData uri="http://schemas.openxmlformats.org/drawingml/2006/table">
            <a:tbl>
              <a:tblPr/>
              <a:tblGrid>
                <a:gridCol w="1919781">
                  <a:extLst>
                    <a:ext uri="{9D8B030D-6E8A-4147-A177-3AD203B41FA5}">
                      <a16:colId xmlns:a16="http://schemas.microsoft.com/office/drawing/2014/main" val="908482065"/>
                    </a:ext>
                  </a:extLst>
                </a:gridCol>
                <a:gridCol w="1653145">
                  <a:extLst>
                    <a:ext uri="{9D8B030D-6E8A-4147-A177-3AD203B41FA5}">
                      <a16:colId xmlns:a16="http://schemas.microsoft.com/office/drawing/2014/main" val="2899376242"/>
                    </a:ext>
                  </a:extLst>
                </a:gridCol>
                <a:gridCol w="1834458">
                  <a:extLst>
                    <a:ext uri="{9D8B030D-6E8A-4147-A177-3AD203B41FA5}">
                      <a16:colId xmlns:a16="http://schemas.microsoft.com/office/drawing/2014/main" val="263543413"/>
                    </a:ext>
                  </a:extLst>
                </a:gridCol>
                <a:gridCol w="1951778">
                  <a:extLst>
                    <a:ext uri="{9D8B030D-6E8A-4147-A177-3AD203B41FA5}">
                      <a16:colId xmlns:a16="http://schemas.microsoft.com/office/drawing/2014/main" val="2874744066"/>
                    </a:ext>
                  </a:extLst>
                </a:gridCol>
              </a:tblGrid>
              <a:tr h="304922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7698586"/>
                  </a:ext>
                </a:extLst>
              </a:tr>
              <a:tr h="304922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247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577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6786195"/>
                  </a:ext>
                </a:extLst>
              </a:tr>
              <a:tr h="304922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7965158"/>
                  </a:ext>
                </a:extLst>
              </a:tr>
              <a:tr h="304922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574389"/>
                  </a:ext>
                </a:extLst>
              </a:tr>
              <a:tr h="471243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074980"/>
                  </a:ext>
                </a:extLst>
              </a:tr>
              <a:tr h="304922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4297869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478107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013006" y="6488668"/>
            <a:ext cx="21789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("за" 48; "против" 1)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59844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45345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Кафедра физического воспитания и спортивно-массовой работы </a:t>
            </a:r>
            <a:endParaRPr lang="ru-RU" dirty="0"/>
          </a:p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Профессор</a:t>
            </a:r>
            <a:endParaRPr lang="ru-RU" dirty="0"/>
          </a:p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   Подано заявлений  – 1 </a:t>
            </a:r>
            <a:endParaRPr lang="ru-RU" dirty="0"/>
          </a:p>
          <a:p>
            <a:pPr>
              <a:spcAft>
                <a:spcPts val="1000"/>
              </a:spcAft>
            </a:pPr>
            <a:r>
              <a:rPr lang="ru-RU" dirty="0" err="1">
                <a:solidFill>
                  <a:srgbClr val="000000"/>
                </a:solidFill>
                <a:latin typeface="Open Sans"/>
              </a:rPr>
              <a:t>Зюкин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Анатолий Васильевич, 1954​, доктор педагогических наук (2000)​, профессор (1997), мастер спорта(1977), Заслуженный работник физической культуры РФ(2003), Заслуженный тренер РФ(2006), профессор кафедры физического воспитания и спортивно-массовой работы.</a:t>
            </a:r>
            <a:endParaRPr lang="ru-RU" dirty="0"/>
          </a:p>
          <a:p>
            <a:pPr>
              <a:spcAft>
                <a:spcPts val="120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Основные работы по профилю кафедры: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Психолого-педагогические технологии формирования высокой психической устойчивости у действующих спортсменов, (2019), [статья]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dirty="0" err="1">
                <a:solidFill>
                  <a:srgbClr val="000000"/>
                </a:solidFill>
                <a:latin typeface="Open Sans"/>
              </a:rPr>
              <a:t>Cпорт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. Индивидуальный выбор видов спорта или систем физических упражнений , (2019), [статья]​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dirty="0">
                <a:solidFill>
                  <a:srgbClr val="000000"/>
                </a:solidFill>
                <a:latin typeface="Open Sans"/>
              </a:rPr>
              <a:t/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Электронные 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курсы в ЦДПО (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Moodle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):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Физическая культура и спорт. Модуль “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Здоровьесберегающий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"​</a:t>
            </a:r>
            <a:endParaRPr lang="ru-RU" dirty="0"/>
          </a:p>
          <a:p>
            <a:pPr>
              <a:spcBef>
                <a:spcPts val="1200"/>
              </a:spcBef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Научное руководство: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нет.</a:t>
            </a:r>
            <a:endParaRPr lang="ru-RU" dirty="0"/>
          </a:p>
          <a:p>
            <a:pPr>
              <a:spcBef>
                <a:spcPts val="1000"/>
              </a:spcBef>
            </a:pPr>
            <a:r>
              <a:rPr lang="ru-RU" b="1" dirty="0">
                <a:solidFill>
                  <a:srgbClr val="000000"/>
                </a:solidFill>
                <a:latin typeface="Open Sans"/>
              </a:rPr>
              <a:t>Участие в выполнении НИР за 2014-2019: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​нет</a:t>
            </a:r>
            <a:endParaRPr lang="ru-RU" dirty="0"/>
          </a:p>
          <a:p>
            <a:r>
              <a:rPr lang="ru-RU" b="1" dirty="0">
                <a:solidFill>
                  <a:srgbClr val="000000"/>
                </a:solidFill>
                <a:latin typeface="Open Sans"/>
              </a:rPr>
              <a:t>Заявки на выполнение НИР за 2014-2019: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​нет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2767583"/>
              </p:ext>
            </p:extLst>
          </p:nvPr>
        </p:nvGraphicFramePr>
        <p:xfrm>
          <a:off x="0" y="4534575"/>
          <a:ext cx="6572250" cy="2194560"/>
        </p:xfrm>
        <a:graphic>
          <a:graphicData uri="http://schemas.openxmlformats.org/drawingml/2006/table">
            <a:tbl>
              <a:tblPr/>
              <a:tblGrid>
                <a:gridCol w="1714500">
                  <a:extLst>
                    <a:ext uri="{9D8B030D-6E8A-4147-A177-3AD203B41FA5}">
                      <a16:colId xmlns:a16="http://schemas.microsoft.com/office/drawing/2014/main" val="1236308393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val="613495716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val="407875317"/>
                    </a:ext>
                  </a:extLst>
                </a:gridCol>
                <a:gridCol w="1743075">
                  <a:extLst>
                    <a:ext uri="{9D8B030D-6E8A-4147-A177-3AD203B41FA5}">
                      <a16:colId xmlns:a16="http://schemas.microsoft.com/office/drawing/2014/main" val="1201410515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224771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104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364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8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380657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12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009180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26640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644905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168168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483888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013006" y="6488668"/>
            <a:ext cx="21789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("за" 46; "против" 3)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83156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1591</Words>
  <Application>Microsoft Office PowerPoint</Application>
  <PresentationFormat>Широкоэкранный</PresentationFormat>
  <Paragraphs>1295</Paragraphs>
  <Slides>38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46" baseType="lpstr">
      <vt:lpstr>Microsoft YaHei</vt:lpstr>
      <vt:lpstr>Arial</vt:lpstr>
      <vt:lpstr>Calibri</vt:lpstr>
      <vt:lpstr>Calibri Light</vt:lpstr>
      <vt:lpstr>DejaVu Sans</vt:lpstr>
      <vt:lpstr>Open Sans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semihina1005@mail.ru</dc:creator>
  <cp:lastModifiedBy>semihina1005@mail.ru</cp:lastModifiedBy>
  <cp:revision>37</cp:revision>
  <cp:lastPrinted>2019-11-28T06:23:49Z</cp:lastPrinted>
  <dcterms:created xsi:type="dcterms:W3CDTF">2019-11-18T09:38:52Z</dcterms:created>
  <dcterms:modified xsi:type="dcterms:W3CDTF">2019-12-02T12:16:23Z</dcterms:modified>
</cp:coreProperties>
</file>