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9E81-6676-4A4C-8EBA-63F1745AEFD5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4D9E-CE19-4E2D-884F-D7AC8A749F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72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9E81-6676-4A4C-8EBA-63F1745AEFD5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4D9E-CE19-4E2D-884F-D7AC8A749F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33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9E81-6676-4A4C-8EBA-63F1745AEFD5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4D9E-CE19-4E2D-884F-D7AC8A749F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487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9E81-6676-4A4C-8EBA-63F1745AEFD5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4D9E-CE19-4E2D-884F-D7AC8A749F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06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9E81-6676-4A4C-8EBA-63F1745AEFD5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4D9E-CE19-4E2D-884F-D7AC8A749F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062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9E81-6676-4A4C-8EBA-63F1745AEFD5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4D9E-CE19-4E2D-884F-D7AC8A749F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025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9E81-6676-4A4C-8EBA-63F1745AEFD5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4D9E-CE19-4E2D-884F-D7AC8A749F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53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9E81-6676-4A4C-8EBA-63F1745AEFD5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4D9E-CE19-4E2D-884F-D7AC8A749F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806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9E81-6676-4A4C-8EBA-63F1745AEFD5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4D9E-CE19-4E2D-884F-D7AC8A749F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84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9E81-6676-4A4C-8EBA-63F1745AEFD5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4D9E-CE19-4E2D-884F-D7AC8A749F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143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9E81-6676-4A4C-8EBA-63F1745AEFD5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A4D9E-CE19-4E2D-884F-D7AC8A749F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96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79E81-6676-4A4C-8EBA-63F1745AEFD5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A4D9E-CE19-4E2D-884F-D7AC8A749F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69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2"/>
          <p:cNvSpPr/>
          <p:nvPr/>
        </p:nvSpPr>
        <p:spPr>
          <a:xfrm>
            <a:off x="2963460" y="1773360"/>
            <a:ext cx="6171120" cy="453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 algn="ctr">
              <a:spcBef>
                <a:spcPts val="879"/>
              </a:spcBef>
            </a:pPr>
            <a:r>
              <a:rPr lang="ru-RU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Конкурс </a:t>
            </a:r>
            <a:endParaRPr lang="ru-RU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spcBef>
                <a:spcPts val="879"/>
              </a:spcBef>
            </a:pPr>
            <a:r>
              <a:rPr lang="ru-RU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 должность </a:t>
            </a:r>
            <a:endParaRPr lang="ru-RU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spcBef>
                <a:spcPts val="879"/>
              </a:spcBef>
            </a:pPr>
            <a:r>
              <a:rPr lang="ru-RU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профессора кафедры</a:t>
            </a:r>
            <a:endParaRPr lang="ru-RU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spcBef>
                <a:spcPts val="879"/>
              </a:spcBef>
            </a:pPr>
            <a:endParaRPr lang="ru-RU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9544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4965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0" u="none" strike="noStrike" dirty="0">
                <a:solidFill>
                  <a:srgbClr val="000000"/>
                </a:solidFill>
                <a:effectLst/>
                <a:latin typeface="Open Sans"/>
              </a:rPr>
              <a:t>Кафедра теории и организации физической культуры</a:t>
            </a:r>
            <a:endParaRPr lang="ru-RU" b="0" dirty="0">
              <a:effectLst/>
            </a:endParaRPr>
          </a:p>
          <a:p>
            <a:pPr algn="ctr"/>
            <a:r>
              <a:rPr lang="ru-RU" b="1" i="0" u="none" strike="noStrike" dirty="0">
                <a:solidFill>
                  <a:srgbClr val="000000"/>
                </a:solidFill>
                <a:effectLst/>
                <a:latin typeface="Open Sans"/>
              </a:rPr>
              <a:t>Профессор (неполная занятость - 0,5)</a:t>
            </a:r>
            <a:endParaRPr lang="ru-RU" b="0" dirty="0">
              <a:effectLst/>
            </a:endParaRPr>
          </a:p>
          <a:p>
            <a:pPr algn="ctr"/>
            <a:r>
              <a:rPr lang="ru-RU" b="1" i="0" u="none" strike="noStrike" dirty="0">
                <a:solidFill>
                  <a:srgbClr val="000000"/>
                </a:solidFill>
                <a:effectLst/>
                <a:latin typeface="Open Sans"/>
              </a:rPr>
              <a:t>Подано заявлений  –    1 </a:t>
            </a:r>
            <a:endParaRPr lang="ru-RU" b="0" dirty="0">
              <a:effectLst/>
            </a:endParaRPr>
          </a:p>
          <a:p>
            <a:pPr>
              <a:spcAft>
                <a:spcPts val="1000"/>
              </a:spcAft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Open Sans"/>
              </a:rPr>
              <a:t>Комиссарова Елена Николаевна, 1959​, доктор биологических наук (2003)​, профессор (2012), профессор Санкт-Петербургского государственного педиатрического медицинского университета, профессор кафедры теории и организации физической культуры по совместительству.</a:t>
            </a:r>
            <a:endParaRPr lang="ru-RU" b="0" dirty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i="0" u="none" strike="noStrike" dirty="0">
                <a:solidFill>
                  <a:srgbClr val="000000"/>
                </a:solidFill>
                <a:effectLst/>
                <a:latin typeface="Open Sans"/>
              </a:rPr>
              <a:t>Основные работы по профилю кафедры: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Open Sans"/>
              </a:rPr>
              <a:t> Конституциональная морфология в практике физической культуры детей, подростков и юношей, (2019), [учебное пособие]​.</a:t>
            </a:r>
            <a:endParaRPr lang="ru-RU" dirty="0"/>
          </a:p>
          <a:p>
            <a:pPr>
              <a:spcAft>
                <a:spcPts val="1200"/>
              </a:spcAft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Open Sans"/>
              </a:rPr>
              <a:t>Проектирование физкультурно-оздоровительных занятий с учетом конституциональных особенностей студенток, (2019), [монография].</a:t>
            </a:r>
            <a:br>
              <a:rPr lang="ru-RU" b="0" i="0" u="none" strike="noStrike" dirty="0">
                <a:solidFill>
                  <a:srgbClr val="000000"/>
                </a:solidFill>
                <a:effectLst/>
                <a:latin typeface="Open Sans"/>
              </a:rPr>
            </a:br>
            <a:r>
              <a:rPr lang="ru-RU" b="1" i="0" u="none" strike="noStrike" dirty="0">
                <a:solidFill>
                  <a:srgbClr val="000000"/>
                </a:solidFill>
                <a:effectLst/>
                <a:latin typeface="Open Sans"/>
              </a:rPr>
              <a:t>Электронные курсы в ЦДПО (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Open Sans"/>
              </a:rPr>
              <a:t>Moodle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Open Sans"/>
              </a:rPr>
              <a:t>):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Open Sans"/>
              </a:rPr>
              <a:t>​нет</a:t>
            </a:r>
            <a:endParaRPr lang="ru-RU" dirty="0"/>
          </a:p>
          <a:p>
            <a:pPr>
              <a:spcAft>
                <a:spcPts val="1200"/>
              </a:spcAft>
            </a:pPr>
            <a:r>
              <a:rPr lang="ru-RU" b="1" i="0" u="none" strike="noStrike" dirty="0">
                <a:solidFill>
                  <a:srgbClr val="000000"/>
                </a:solidFill>
                <a:effectLst/>
                <a:latin typeface="Open Sans"/>
              </a:rPr>
              <a:t>Научное руководство (РГПУ):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Open Sans"/>
              </a:rPr>
              <a:t>1</a:t>
            </a:r>
            <a:endParaRPr lang="ru-RU" b="0" dirty="0">
              <a:effectLst/>
            </a:endParaRPr>
          </a:p>
          <a:p>
            <a:pPr>
              <a:spcBef>
                <a:spcPts val="1000"/>
              </a:spcBef>
            </a:pPr>
            <a:r>
              <a:rPr lang="ru-RU" b="1" i="0" u="none" strike="noStrike" dirty="0">
                <a:solidFill>
                  <a:srgbClr val="000000"/>
                </a:solidFill>
                <a:effectLst/>
                <a:latin typeface="Open Sans"/>
              </a:rPr>
              <a:t>Участие в выполнении НИР за 2014-2019 (РГПУ):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Open Sans"/>
              </a:rPr>
              <a:t>​не</a:t>
            </a:r>
            <a:endParaRPr lang="ru-RU" b="0" dirty="0">
              <a:effectLst/>
            </a:endParaRPr>
          </a:p>
          <a:p>
            <a:br>
              <a:rPr lang="ru-RU" dirty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78669"/>
              </p:ext>
            </p:extLst>
          </p:nvPr>
        </p:nvGraphicFramePr>
        <p:xfrm>
          <a:off x="0" y="4478366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146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464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447789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47840" y="3059668"/>
            <a:ext cx="50292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b="1" dirty="0"/>
              <a:t>Результаты дистанционного голосования кафедры</a:t>
            </a:r>
            <a:endParaRPr lang="ru-RU" sz="1400" dirty="0"/>
          </a:p>
          <a:p>
            <a:r>
              <a:rPr lang="ru-RU" sz="1400" i="1" dirty="0"/>
              <a:t>«За» -8; «Против» - 0;</a:t>
            </a:r>
            <a:endParaRPr lang="ru-RU" sz="1400" dirty="0"/>
          </a:p>
          <a:p>
            <a:r>
              <a:rPr lang="ru-RU" sz="1400" dirty="0"/>
              <a:t>Кафедра теории и организации физической культуры рекомендует Комиссарову Е.Н.  на должность профессора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/>
              <a:t>Результаты дистанционного голосования ученого совета учебно-научного подразделения</a:t>
            </a:r>
            <a:endParaRPr lang="ru-RU" sz="1400" dirty="0"/>
          </a:p>
          <a:p>
            <a:r>
              <a:rPr lang="ru-RU" sz="1400" i="1" dirty="0"/>
              <a:t>«За» -12; «Против» - 0;</a:t>
            </a:r>
            <a:endParaRPr lang="ru-RU" sz="1400" dirty="0"/>
          </a:p>
          <a:p>
            <a:r>
              <a:rPr lang="ru-RU" sz="1400" dirty="0"/>
              <a:t>Ученый совету института физической культуры и спорта рекомендует Комиссарову Е.Н.  на должность профессора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/>
              <a:t>Итоги дистанционного голосования заседания конкурсной комиссии университета</a:t>
            </a:r>
            <a:endParaRPr lang="ru-RU" sz="1400" dirty="0"/>
          </a:p>
          <a:p>
            <a:r>
              <a:rPr lang="ru-RU" sz="1400" dirty="0"/>
              <a:t>       «За» – 14; «Против» – 0;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54, «против» – 0</a:t>
            </a: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082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09828"/>
            <a:ext cx="12192000" cy="3852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0" u="none" strike="noStrike" dirty="0">
                <a:solidFill>
                  <a:srgbClr val="000000"/>
                </a:solidFill>
                <a:effectLst/>
                <a:latin typeface="Open Sans"/>
              </a:rPr>
              <a:t>Кафедра русской истории </a:t>
            </a:r>
            <a:endParaRPr lang="ru-RU" b="0" dirty="0">
              <a:effectLst/>
            </a:endParaRPr>
          </a:p>
          <a:p>
            <a:pPr algn="ctr"/>
            <a:r>
              <a:rPr lang="ru-RU" b="1" i="0" u="none" strike="noStrike" dirty="0">
                <a:solidFill>
                  <a:srgbClr val="000000"/>
                </a:solidFill>
                <a:effectLst/>
                <a:latin typeface="Open Sans"/>
              </a:rPr>
              <a:t>Профессор (неполная занятость - 0,25) </a:t>
            </a:r>
            <a:endParaRPr lang="ru-RU" b="0" dirty="0">
              <a:effectLst/>
            </a:endParaRPr>
          </a:p>
          <a:p>
            <a:pPr algn="ctr"/>
            <a:r>
              <a:rPr lang="ru-RU" b="1" i="0" u="none" strike="noStrike" dirty="0">
                <a:solidFill>
                  <a:srgbClr val="000000"/>
                </a:solidFill>
                <a:effectLst/>
                <a:latin typeface="Open Sans"/>
              </a:rPr>
              <a:t>Подано заявлений  –    1 </a:t>
            </a:r>
            <a:endParaRPr lang="ru-RU" b="0" dirty="0">
              <a:effectLst/>
            </a:endParaRPr>
          </a:p>
          <a:p>
            <a:pPr>
              <a:spcAft>
                <a:spcPts val="1000"/>
              </a:spcAft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Open Sans"/>
              </a:rPr>
              <a:t>Сидненко Татьяна Ивановна, 1972​, доктор исторических наук (2008)​, доцент (2009), профессор ЛГУ им. А. С. Пушкина, профессор кафедры русской истории по совместительству.</a:t>
            </a:r>
            <a:endParaRPr lang="ru-RU" b="0" dirty="0">
              <a:effectLst/>
            </a:endParaRPr>
          </a:p>
          <a:p>
            <a:pPr>
              <a:spcAft>
                <a:spcPts val="1200"/>
              </a:spcAft>
            </a:pPr>
            <a:r>
              <a:rPr lang="ru-RU" b="1" i="0" u="none" strike="noStrike" dirty="0">
                <a:solidFill>
                  <a:srgbClr val="000000"/>
                </a:solidFill>
                <a:effectLst/>
                <a:latin typeface="Open Sans"/>
              </a:rPr>
              <a:t>Основные работы по профилю кафедры: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Open Sans"/>
              </a:rPr>
              <a:t> Трансформация «образа врага» в условиях национально-политических конфликтов как предмет историко-психологического исследования, (2020), [статья].</a:t>
            </a:r>
            <a:br>
              <a:rPr lang="ru-RU" b="0" i="0" u="none" strike="noStrike" dirty="0">
                <a:solidFill>
                  <a:srgbClr val="000000"/>
                </a:solidFill>
                <a:effectLst/>
                <a:latin typeface="Open Sans"/>
              </a:rPr>
            </a:br>
            <a:r>
              <a:rPr lang="ru-RU" b="0" i="0" u="none" strike="noStrike" dirty="0">
                <a:solidFill>
                  <a:srgbClr val="000000"/>
                </a:solidFill>
                <a:effectLst/>
                <a:latin typeface="Open Sans"/>
              </a:rPr>
              <a:t>Газовый вектор Сахалина: начало истории (1930 – 1940-е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Open Sans"/>
              </a:rPr>
              <a:t>гг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Open Sans"/>
              </a:rPr>
              <a:t>), 2019, [статья].​</a:t>
            </a:r>
            <a:br>
              <a:rPr lang="ru-RU" b="0" i="0" u="none" strike="noStrike" dirty="0">
                <a:solidFill>
                  <a:srgbClr val="000000"/>
                </a:solidFill>
                <a:effectLst/>
                <a:latin typeface="Open Sans"/>
              </a:rPr>
            </a:br>
            <a:r>
              <a:rPr lang="ru-RU" b="1" i="0" u="none" strike="noStrike" dirty="0">
                <a:solidFill>
                  <a:srgbClr val="000000"/>
                </a:solidFill>
                <a:effectLst/>
                <a:latin typeface="Open Sans"/>
              </a:rPr>
              <a:t>Электронные курсы в ЦДПО (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Open Sans"/>
              </a:rPr>
              <a:t>Moodle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Open Sans"/>
              </a:rPr>
              <a:t>):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Open Sans"/>
              </a:rPr>
              <a:t>3 курса, в том числе: История повседневности, История русской культуры​</a:t>
            </a:r>
            <a:endParaRPr lang="ru-RU" dirty="0"/>
          </a:p>
          <a:p>
            <a:pPr>
              <a:spcAft>
                <a:spcPts val="1200"/>
              </a:spcAft>
            </a:pPr>
            <a:r>
              <a:rPr lang="ru-RU" b="1" i="0" u="none" strike="noStrike" dirty="0">
                <a:solidFill>
                  <a:srgbClr val="000000"/>
                </a:solidFill>
                <a:effectLst/>
                <a:latin typeface="Open Sans"/>
              </a:rPr>
              <a:t>Научное руководство (РГПУ):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Open Sans"/>
              </a:rPr>
              <a:t>1</a:t>
            </a:r>
            <a:endParaRPr lang="ru-RU" b="0" dirty="0">
              <a:effectLst/>
            </a:endParaRPr>
          </a:p>
          <a:p>
            <a:r>
              <a:rPr lang="ru-RU" b="1" i="0" u="none" strike="noStrike" dirty="0">
                <a:solidFill>
                  <a:srgbClr val="000000"/>
                </a:solidFill>
                <a:effectLst/>
                <a:latin typeface="Open Sans"/>
              </a:rPr>
              <a:t>Участие в выполнении НИР за 2014-2019 (РГПУ):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Open Sans"/>
              </a:rPr>
              <a:t>​нет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592486"/>
              </p:ext>
            </p:extLst>
          </p:nvPr>
        </p:nvGraphicFramePr>
        <p:xfrm>
          <a:off x="0" y="4147598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110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214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414712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979920" y="3059847"/>
            <a:ext cx="461264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b="1" dirty="0"/>
              <a:t>Результаты дистанционного голосования кафедры</a:t>
            </a:r>
            <a:endParaRPr lang="ru-RU" sz="1400" dirty="0"/>
          </a:p>
          <a:p>
            <a:r>
              <a:rPr lang="ru-RU" sz="1400" i="1" dirty="0"/>
              <a:t>«За» 14; «Против» - 0;</a:t>
            </a:r>
            <a:endParaRPr lang="ru-RU" sz="1400" dirty="0"/>
          </a:p>
          <a:p>
            <a:r>
              <a:rPr lang="ru-RU" sz="1400" dirty="0"/>
              <a:t>Кафедра русской истории рекомендует</a:t>
            </a:r>
          </a:p>
          <a:p>
            <a:r>
              <a:rPr lang="ru-RU" sz="1400" dirty="0"/>
              <a:t> Сидненко Т.И.  на должность профессора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/>
              <a:t>Результаты дистанционного голосования ученого совета учебно-научного подразделения</a:t>
            </a:r>
            <a:endParaRPr lang="ru-RU" sz="1400" dirty="0"/>
          </a:p>
          <a:p>
            <a:r>
              <a:rPr lang="ru-RU" sz="1400" i="1" dirty="0"/>
              <a:t>«За» -17; «Против» - 1;</a:t>
            </a:r>
            <a:endParaRPr lang="ru-RU" sz="1400" dirty="0"/>
          </a:p>
          <a:p>
            <a:r>
              <a:rPr lang="ru-RU" sz="1400" dirty="0"/>
              <a:t>Ученый совет факультета истории и социальных наук рекомендует Сидненко Т.И.  на должность профессора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/>
              <a:t>Итоги дистанционного голосования заседания конкурсной комиссии университета</a:t>
            </a:r>
            <a:endParaRPr lang="ru-RU" sz="1400" dirty="0"/>
          </a:p>
          <a:p>
            <a:r>
              <a:rPr lang="ru-RU" sz="1400" dirty="0"/>
              <a:t>«За» – 14; «Против» – 0;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400" dirty="0"/>
              <a:t>       «за» – 54, «против» – 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7820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4112" y="0"/>
            <a:ext cx="12192000" cy="4316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0" u="none" strike="noStrike" dirty="0">
                <a:solidFill>
                  <a:srgbClr val="000000"/>
                </a:solidFill>
                <a:effectLst/>
                <a:latin typeface="Open Sans"/>
              </a:rPr>
              <a:t>Кафедра образовательных технологий в филологии</a:t>
            </a:r>
            <a:endParaRPr lang="ru-RU" b="0" dirty="0">
              <a:effectLst/>
            </a:endParaRPr>
          </a:p>
          <a:p>
            <a:pPr algn="ctr"/>
            <a:r>
              <a:rPr lang="ru-RU" b="1" i="0" u="none" strike="noStrike" dirty="0">
                <a:solidFill>
                  <a:srgbClr val="000000"/>
                </a:solidFill>
                <a:effectLst/>
                <a:latin typeface="Open Sans"/>
              </a:rPr>
              <a:t>Профессор</a:t>
            </a:r>
            <a:endParaRPr lang="ru-RU" b="0" dirty="0">
              <a:effectLst/>
            </a:endParaRPr>
          </a:p>
          <a:p>
            <a:pPr algn="ctr"/>
            <a:r>
              <a:rPr lang="ru-RU" b="1" i="0" u="none" strike="noStrike" dirty="0">
                <a:solidFill>
                  <a:srgbClr val="000000"/>
                </a:solidFill>
                <a:effectLst/>
                <a:latin typeface="Open Sans"/>
              </a:rPr>
              <a:t>Подано заявлений  –    1 </a:t>
            </a:r>
            <a:endParaRPr lang="ru-RU" b="0" dirty="0">
              <a:effectLst/>
            </a:endParaRPr>
          </a:p>
          <a:p>
            <a:pPr>
              <a:spcAft>
                <a:spcPts val="500"/>
              </a:spcAft>
            </a:pPr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Open Sans"/>
              </a:rPr>
              <a:t>Шубина Наталья Леонидовна, 1953​, доктор филологических наук (1999)​, профессор (2000),  Заслуженный  работник высшей школы  РФ, Почетный профессор РГПУ им. </a:t>
            </a:r>
            <a:r>
              <a:rPr lang="ru-RU" sz="1600" b="0" i="0" u="none" strike="noStrike" dirty="0" err="1">
                <a:solidFill>
                  <a:srgbClr val="000000"/>
                </a:solidFill>
                <a:effectLst/>
                <a:latin typeface="Open Sans"/>
              </a:rPr>
              <a:t>А.И.Герцена</a:t>
            </a:r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Open Sans"/>
              </a:rPr>
              <a:t>, профессор кафедры  образовательных технологий в филологии, </a:t>
            </a:r>
            <a:r>
              <a:rPr lang="ru-RU" sz="1600" b="0" i="0" u="none" strike="noStrike" dirty="0" err="1">
                <a:solidFill>
                  <a:srgbClr val="000000"/>
                </a:solidFill>
                <a:effectLst/>
                <a:latin typeface="Open Sans"/>
              </a:rPr>
              <a:t>и.о</a:t>
            </a:r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Open Sans"/>
              </a:rPr>
              <a:t>. заведующего кафедрой образовательных технологий в филологии, </a:t>
            </a:r>
            <a:r>
              <a:rPr lang="ru-RU" sz="1600" b="0" i="0" u="none" strike="noStrike" dirty="0" err="1">
                <a:solidFill>
                  <a:srgbClr val="000000"/>
                </a:solidFill>
                <a:effectLst/>
                <a:latin typeface="Open Sans"/>
              </a:rPr>
              <a:t>и.о</a:t>
            </a:r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Open Sans"/>
              </a:rPr>
              <a:t>. декана филологического факультета </a:t>
            </a:r>
            <a:endParaRPr lang="ru-RU" sz="1600" b="0" dirty="0">
              <a:effectLst/>
            </a:endParaRPr>
          </a:p>
          <a:p>
            <a:pPr>
              <a:spcAft>
                <a:spcPts val="500"/>
              </a:spcAft>
            </a:pPr>
            <a:r>
              <a:rPr lang="ru-RU" sz="1600" b="1" i="0" u="none" strike="noStrike" dirty="0">
                <a:solidFill>
                  <a:srgbClr val="000000"/>
                </a:solidFill>
                <a:effectLst/>
                <a:latin typeface="Open Sans"/>
              </a:rPr>
              <a:t>Основные работы по профилю кафедры:</a:t>
            </a:r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Open Sans"/>
              </a:rPr>
              <a:t> Особенности научной статьи в рецензируемых научных изданиях: конфликт автора и реципиента, (2019), [статья].</a:t>
            </a:r>
            <a:br>
              <a:rPr lang="ru-RU" sz="1600" b="0" i="0" u="none" strike="noStrike" dirty="0">
                <a:solidFill>
                  <a:srgbClr val="000000"/>
                </a:solidFill>
                <a:effectLst/>
                <a:latin typeface="Open Sans"/>
              </a:rPr>
            </a:br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Open Sans"/>
              </a:rPr>
              <a:t>Проектирование образовательных программ в условиях формирования новой образовательной среды, (2020), [статья]​.</a:t>
            </a:r>
            <a:br>
              <a:rPr lang="ru-RU" sz="1600" b="0" i="0" u="none" strike="noStrike" dirty="0">
                <a:solidFill>
                  <a:srgbClr val="000000"/>
                </a:solidFill>
                <a:effectLst/>
                <a:latin typeface="Open Sans"/>
              </a:rPr>
            </a:br>
            <a:r>
              <a:rPr lang="ru-RU" sz="1600" b="1" i="0" u="none" strike="noStrike" dirty="0">
                <a:solidFill>
                  <a:srgbClr val="000000"/>
                </a:solidFill>
                <a:effectLst/>
                <a:latin typeface="Open Sans"/>
              </a:rPr>
              <a:t>Электронные курсы в ЦДПО (</a:t>
            </a:r>
            <a:r>
              <a:rPr lang="ru-RU" sz="1600" b="1" i="0" u="none" strike="noStrike" dirty="0" err="1">
                <a:solidFill>
                  <a:srgbClr val="000000"/>
                </a:solidFill>
                <a:effectLst/>
                <a:latin typeface="Open Sans"/>
              </a:rPr>
              <a:t>Moodle</a:t>
            </a:r>
            <a:r>
              <a:rPr lang="ru-RU" sz="1600" b="1" i="0" u="none" strike="noStrike" dirty="0">
                <a:solidFill>
                  <a:srgbClr val="000000"/>
                </a:solidFill>
                <a:effectLst/>
                <a:latin typeface="Open Sans"/>
              </a:rPr>
              <a:t>): </a:t>
            </a:r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Open Sans"/>
              </a:rPr>
              <a:t>Современные проблемы науки и образования​</a:t>
            </a:r>
            <a:endParaRPr lang="ru-RU" sz="1600" b="0" dirty="0">
              <a:effectLst/>
            </a:endParaRPr>
          </a:p>
          <a:p>
            <a:pPr>
              <a:spcAft>
                <a:spcPts val="500"/>
              </a:spcAft>
            </a:pPr>
            <a:r>
              <a:rPr lang="ru-RU" sz="1600" b="1" i="0" u="none" strike="noStrike" dirty="0">
                <a:solidFill>
                  <a:srgbClr val="000000"/>
                </a:solidFill>
                <a:effectLst/>
                <a:latin typeface="Open Sans"/>
              </a:rPr>
              <a:t>Научное руководство: </a:t>
            </a:r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Open Sans"/>
              </a:rPr>
              <a:t>нет</a:t>
            </a:r>
            <a:endParaRPr lang="ru-RU" sz="1600" b="0" dirty="0">
              <a:effectLst/>
            </a:endParaRPr>
          </a:p>
          <a:p>
            <a:r>
              <a:rPr lang="ru-RU" sz="1600" b="1" i="0" u="none" strike="noStrike" dirty="0">
                <a:solidFill>
                  <a:srgbClr val="000000"/>
                </a:solidFill>
                <a:effectLst/>
                <a:latin typeface="Open Sans"/>
              </a:rPr>
              <a:t>Участие в выполнении НИР за 2014-2019: </a:t>
            </a:r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Open Sans"/>
              </a:rPr>
              <a:t>Внедрение </a:t>
            </a:r>
            <a:r>
              <a:rPr lang="ru-RU" sz="1600" b="0" i="0" u="none" strike="noStrike" dirty="0" err="1">
                <a:solidFill>
                  <a:srgbClr val="000000"/>
                </a:solidFill>
                <a:effectLst/>
                <a:latin typeface="Open Sans"/>
              </a:rPr>
              <a:t>компетентностного</a:t>
            </a:r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Open Sans"/>
              </a:rPr>
              <a:t> подхода при разработке и апробации основных профессиональных образовательных программ высшего образования по УГСН «Образование и педагогические науки», </a:t>
            </a:r>
            <a:r>
              <a:rPr lang="ru-RU" sz="1600" b="0" i="0" u="none" strike="noStrike" dirty="0" err="1">
                <a:solidFill>
                  <a:srgbClr val="000000"/>
                </a:solidFill>
                <a:effectLst/>
                <a:latin typeface="Open Sans"/>
              </a:rPr>
              <a:t>Минобрнауки</a:t>
            </a:r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Open Sans"/>
              </a:rPr>
              <a:t> РФ, ФЦПРО, Исполнитель, 2016-2017; Разработка моделей, содержания, технологий и оценки результатов подготовки научно-педагогических кадров высшей квалификации в университете, </a:t>
            </a:r>
            <a:r>
              <a:rPr lang="ru-RU" sz="1600" b="0" i="0" u="none" strike="noStrike" dirty="0" err="1">
                <a:solidFill>
                  <a:srgbClr val="000000"/>
                </a:solidFill>
                <a:effectLst/>
                <a:latin typeface="Open Sans"/>
              </a:rPr>
              <a:t>Минобрнауки</a:t>
            </a:r>
            <a:r>
              <a:rPr lang="ru-RU" sz="1600" b="0" i="0" u="none" strike="noStrike" dirty="0">
                <a:solidFill>
                  <a:srgbClr val="000000"/>
                </a:solidFill>
                <a:effectLst/>
                <a:latin typeface="Open Sans"/>
              </a:rPr>
              <a:t> РФ, ПСР, Исполнитель, 2012-2</a:t>
            </a:r>
            <a:r>
              <a:rPr lang="ru-RU" sz="1600" dirty="0"/>
              <a:t>016​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888887"/>
              </p:ext>
            </p:extLst>
          </p:nvPr>
        </p:nvGraphicFramePr>
        <p:xfrm>
          <a:off x="134112" y="4316566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250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977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4112" y="431609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498080" y="4014321"/>
            <a:ext cx="45313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b="1" dirty="0"/>
              <a:t>Результаты дистанционного голосования кафедры</a:t>
            </a:r>
            <a:endParaRPr lang="ru-RU" sz="1200" dirty="0"/>
          </a:p>
          <a:p>
            <a:r>
              <a:rPr lang="ru-RU" sz="1200" i="1" dirty="0"/>
              <a:t>«За» -11; «Против» - 0;</a:t>
            </a:r>
            <a:endParaRPr lang="ru-RU" sz="1200" dirty="0"/>
          </a:p>
          <a:p>
            <a:r>
              <a:rPr lang="ru-RU" sz="1200" dirty="0"/>
              <a:t>Кафедра образовательных технологий в филологии рекомендует Шубину Н.Л.  на должность профессора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b="1" dirty="0"/>
              <a:t>Результаты дистанционного голосования ученого совета учебно-научного подразделения</a:t>
            </a:r>
            <a:endParaRPr lang="ru-RU" sz="1200" dirty="0"/>
          </a:p>
          <a:p>
            <a:r>
              <a:rPr lang="ru-RU" sz="1200" i="1" dirty="0"/>
              <a:t>«За» -15; «Против» - 0;</a:t>
            </a:r>
            <a:endParaRPr lang="ru-RU" sz="1200" dirty="0"/>
          </a:p>
          <a:p>
            <a:r>
              <a:rPr lang="ru-RU" sz="1200" dirty="0"/>
              <a:t>Ученый совет филологического факультета рекомендует Шубину Н.Л  на должность профессора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b="1" dirty="0"/>
              <a:t>Итоги дистанционного голосования заседания конкурсной комиссии университета</a:t>
            </a:r>
            <a:endParaRPr lang="ru-RU" sz="1200" dirty="0"/>
          </a:p>
          <a:p>
            <a:r>
              <a:rPr lang="ru-RU" sz="1200" dirty="0"/>
              <a:t>       «За» – 14; «Против» – 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200" b="1" dirty="0"/>
              <a:t>Итоги тайного голосования ученого совета университета  в дистанционном режиме</a:t>
            </a:r>
          </a:p>
          <a:p>
            <a:r>
              <a:rPr lang="ru-RU" sz="1200" dirty="0"/>
              <a:t>       «за» </a:t>
            </a:r>
            <a:r>
              <a:rPr lang="ru-RU" sz="1200"/>
              <a:t>– 53, </a:t>
            </a:r>
            <a:r>
              <a:rPr lang="ru-RU" sz="1200" dirty="0"/>
              <a:t>«против» </a:t>
            </a:r>
            <a:r>
              <a:rPr lang="ru-RU" sz="1200"/>
              <a:t>– 1</a:t>
            </a:r>
            <a:endParaRPr lang="ru-RU" sz="1200" dirty="0"/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70902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882</Words>
  <Application>Microsoft Office PowerPoint</Application>
  <PresentationFormat>Широкоэкранный</PresentationFormat>
  <Paragraphs>137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Angelclaw</cp:lastModifiedBy>
  <cp:revision>8</cp:revision>
  <dcterms:created xsi:type="dcterms:W3CDTF">2020-06-16T08:51:46Z</dcterms:created>
  <dcterms:modified xsi:type="dcterms:W3CDTF">2020-06-25T11:04:53Z</dcterms:modified>
</cp:coreProperties>
</file>