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256" r:id="rId2"/>
    <p:sldId id="314" r:id="rId3"/>
    <p:sldId id="266" r:id="rId4"/>
    <p:sldId id="267" r:id="rId5"/>
    <p:sldId id="268" r:id="rId6"/>
    <p:sldId id="269" r:id="rId7"/>
    <p:sldId id="270" r:id="rId8"/>
    <p:sldId id="315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57" r:id="rId19"/>
    <p:sldId id="258" r:id="rId20"/>
    <p:sldId id="280" r:id="rId21"/>
    <p:sldId id="281" r:id="rId22"/>
    <p:sldId id="259" r:id="rId23"/>
    <p:sldId id="260" r:id="rId24"/>
    <p:sldId id="261" r:id="rId25"/>
    <p:sldId id="262" r:id="rId26"/>
    <p:sldId id="263" r:id="rId27"/>
    <p:sldId id="264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312" r:id="rId42"/>
    <p:sldId id="295" r:id="rId43"/>
    <p:sldId id="296" r:id="rId44"/>
    <p:sldId id="298" r:id="rId45"/>
    <p:sldId id="299" r:id="rId46"/>
    <p:sldId id="300" r:id="rId47"/>
    <p:sldId id="301" r:id="rId48"/>
    <p:sldId id="302" r:id="rId49"/>
    <p:sldId id="313" r:id="rId50"/>
    <p:sldId id="304" r:id="rId51"/>
    <p:sldId id="306" r:id="rId52"/>
    <p:sldId id="307" r:id="rId53"/>
    <p:sldId id="308" r:id="rId54"/>
    <p:sldId id="309" r:id="rId55"/>
    <p:sldId id="310" r:id="rId56"/>
    <p:sldId id="311" r:id="rId57"/>
  </p:sldIdLst>
  <p:sldSz cx="9144000" cy="6858000" type="screen4x3"/>
  <p:notesSz cx="6810375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7" d="100"/>
          <a:sy n="87" d="100"/>
        </p:scale>
        <p:origin x="-588" y="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6967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937" y="0"/>
            <a:ext cx="2951850" cy="496967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>
              <a:defRPr sz="1200"/>
            </a:lvl1pPr>
          </a:lstStyle>
          <a:p>
            <a:fld id="{5745417A-4B40-4A0D-BB4E-0D0C0DB2E595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5" rIns="91449" bIns="4572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197" y="4721979"/>
            <a:ext cx="5447982" cy="4474290"/>
          </a:xfrm>
          <a:prstGeom prst="rect">
            <a:avLst/>
          </a:prstGeom>
        </p:spPr>
        <p:txBody>
          <a:bodyPr vert="horz" lIns="91449" tIns="45725" rIns="91449" bIns="4572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959"/>
            <a:ext cx="2951851" cy="496967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937" y="9443959"/>
            <a:ext cx="2951850" cy="496967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>
              <a:defRPr sz="1200"/>
            </a:lvl1pPr>
          </a:lstStyle>
          <a:p>
            <a:fld id="{6BF62574-FF63-41FD-AAF1-3A53E8E08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758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62574-FF63-41FD-AAF1-3A53E8E0869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46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2"/>
          <p:cNvSpPr/>
          <p:nvPr/>
        </p:nvSpPr>
        <p:spPr>
          <a:xfrm>
            <a:off x="1439460" y="1773360"/>
            <a:ext cx="6171120" cy="453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1640" algn="ctr">
              <a:spcBef>
                <a:spcPts val="879"/>
              </a:spcBef>
            </a:pPr>
            <a:r>
              <a:rPr lang="ru-RU" sz="4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Конкурс </a:t>
            </a:r>
            <a:endParaRPr lang="ru-RU" sz="4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 algn="ctr">
              <a:spcBef>
                <a:spcPts val="879"/>
              </a:spcBef>
            </a:pPr>
            <a:r>
              <a:rPr lang="ru-RU" sz="4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на должность </a:t>
            </a:r>
            <a:endParaRPr lang="ru-RU" sz="4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 algn="ctr">
              <a:spcBef>
                <a:spcPts val="879"/>
              </a:spcBef>
            </a:pPr>
            <a:r>
              <a:rPr lang="ru-RU" sz="4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профессора </a:t>
            </a:r>
            <a:r>
              <a:rPr lang="ru-RU" sz="4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кафедры</a:t>
            </a:r>
            <a:endParaRPr lang="ru-RU" sz="4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spcBef>
                <a:spcPts val="879"/>
              </a:spcBef>
            </a:pPr>
            <a:endParaRPr lang="ru-RU" sz="4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007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Кафедра информационных технологий и электронного обучения</a:t>
            </a:r>
            <a:endParaRPr lang="ru-RU" sz="1600" dirty="0"/>
          </a:p>
          <a:p>
            <a:pPr algn="ctr"/>
            <a:r>
              <a:rPr lang="ru-RU" sz="1600" b="1" dirty="0"/>
              <a:t>Профессор</a:t>
            </a:r>
            <a:endParaRPr lang="ru-RU" sz="1600" dirty="0"/>
          </a:p>
          <a:p>
            <a:pPr algn="ctr"/>
            <a:r>
              <a:rPr lang="ru-RU" sz="1600" b="1" dirty="0"/>
              <a:t>Подано заявлений  – 1 </a:t>
            </a:r>
            <a:endParaRPr lang="ru-RU" sz="1600" dirty="0"/>
          </a:p>
          <a:p>
            <a:r>
              <a:rPr lang="ru-RU" sz="1600" dirty="0"/>
              <a:t>Власова Елена </a:t>
            </a:r>
            <a:r>
              <a:rPr lang="ru-RU" sz="1600" dirty="0" err="1"/>
              <a:t>Зотиковна</a:t>
            </a:r>
            <a:r>
              <a:rPr lang="ru-RU" sz="1600" dirty="0"/>
              <a:t>, 1960​, доктор педагогических наук (2000)​, профессор (2003), заведующий кафедрой информационных технологий и электронного обучения.</a:t>
            </a:r>
          </a:p>
          <a:p>
            <a:r>
              <a:rPr lang="ru-RU" sz="1600" b="1" dirty="0"/>
              <a:t>Основные работы по профилю кафедры:</a:t>
            </a:r>
            <a:r>
              <a:rPr lang="ru-RU" sz="1600" dirty="0"/>
              <a:t> </a:t>
            </a:r>
            <a:r>
              <a:rPr lang="ru-RU" sz="1600" dirty="0" err="1"/>
              <a:t>Artificial</a:t>
            </a:r>
            <a:r>
              <a:rPr lang="ru-RU" sz="1600" dirty="0"/>
              <a:t> </a:t>
            </a:r>
            <a:r>
              <a:rPr lang="ru-RU" sz="1600" dirty="0" err="1"/>
              <a:t>Intelligence</a:t>
            </a:r>
            <a:r>
              <a:rPr lang="ru-RU" sz="1600" dirty="0"/>
              <a:t>. </a:t>
            </a:r>
            <a:r>
              <a:rPr lang="ru-RU" sz="1600" dirty="0" err="1"/>
              <a:t>The</a:t>
            </a:r>
            <a:r>
              <a:rPr lang="ru-RU" sz="1600" dirty="0"/>
              <a:t> </a:t>
            </a:r>
            <a:r>
              <a:rPr lang="ru-RU" sz="1600" dirty="0" err="1"/>
              <a:t>area</a:t>
            </a:r>
            <a:r>
              <a:rPr lang="ru-RU" sz="1600" dirty="0"/>
              <a:t> </a:t>
            </a:r>
            <a:r>
              <a:rPr lang="ru-RU" sz="1600" dirty="0" err="1"/>
              <a:t>of</a:t>
            </a:r>
            <a:r>
              <a:rPr lang="ru-RU" sz="1600" dirty="0"/>
              <a:t> </a:t>
            </a:r>
            <a:r>
              <a:rPr lang="ru-RU" sz="1600" dirty="0" err="1"/>
              <a:t>adaptive</a:t>
            </a:r>
            <a:r>
              <a:rPr lang="ru-RU" sz="1600" dirty="0"/>
              <a:t> </a:t>
            </a:r>
            <a:r>
              <a:rPr lang="ru-RU" sz="1600" dirty="0" err="1"/>
              <a:t>possibilities</a:t>
            </a:r>
            <a:r>
              <a:rPr lang="ru-RU" sz="1600" dirty="0"/>
              <a:t> </a:t>
            </a:r>
            <a:r>
              <a:rPr lang="ru-RU" sz="1600" dirty="0" err="1"/>
              <a:t>for</a:t>
            </a:r>
            <a:r>
              <a:rPr lang="ru-RU" sz="1600" dirty="0"/>
              <a:t> </a:t>
            </a:r>
            <a:r>
              <a:rPr lang="ru-RU" sz="1600" dirty="0" err="1"/>
              <a:t>methodological</a:t>
            </a:r>
            <a:r>
              <a:rPr lang="ru-RU" sz="1600" dirty="0"/>
              <a:t> </a:t>
            </a:r>
            <a:r>
              <a:rPr lang="ru-RU" sz="1600" dirty="0" err="1"/>
              <a:t>innovations</a:t>
            </a:r>
            <a:r>
              <a:rPr lang="ru-RU" sz="1600" dirty="0"/>
              <a:t> </a:t>
            </a:r>
            <a:r>
              <a:rPr lang="ru-RU" sz="1600" dirty="0" err="1"/>
              <a:t>in</a:t>
            </a:r>
            <a:r>
              <a:rPr lang="ru-RU" sz="1600" dirty="0"/>
              <a:t> </a:t>
            </a:r>
            <a:r>
              <a:rPr lang="ru-RU" sz="1600" dirty="0" err="1"/>
              <a:t>pedagogic</a:t>
            </a:r>
            <a:r>
              <a:rPr lang="ru-RU" sz="1600" dirty="0"/>
              <a:t> </a:t>
            </a:r>
            <a:r>
              <a:rPr lang="ru-RU" sz="1600" dirty="0" err="1"/>
              <a:t>education</a:t>
            </a:r>
            <a:r>
              <a:rPr lang="ru-RU" sz="1600" dirty="0"/>
              <a:t>, (2019), [статья</a:t>
            </a:r>
            <a:r>
              <a:rPr lang="ru-RU" sz="1600" dirty="0" smtClean="0"/>
              <a:t>];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Методология и технологии электронного обучения, (2019), [монография]</a:t>
            </a:r>
            <a:r>
              <a:rPr lang="ru-RU" sz="1600" dirty="0" smtClean="0"/>
              <a:t>​.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/>
              <a:t>Электронные курсы в ЦДПО (</a:t>
            </a:r>
            <a:r>
              <a:rPr lang="ru-RU" sz="1600" b="1" dirty="0" err="1"/>
              <a:t>Moodle</a:t>
            </a:r>
            <a:r>
              <a:rPr lang="ru-RU" sz="1600" b="1" dirty="0"/>
              <a:t>): </a:t>
            </a:r>
            <a:r>
              <a:rPr lang="ru-RU" sz="1600" dirty="0"/>
              <a:t>51 </a:t>
            </a:r>
            <a:r>
              <a:rPr lang="ru-RU" sz="1600" dirty="0" smtClean="0"/>
              <a:t>курс, в том числе «</a:t>
            </a:r>
            <a:r>
              <a:rPr lang="ru-RU" sz="1600" dirty="0"/>
              <a:t>Информационные технологии в математике и физике</a:t>
            </a:r>
            <a:r>
              <a:rPr lang="ru-RU" sz="1600" dirty="0" smtClean="0"/>
              <a:t>».</a:t>
            </a:r>
            <a:r>
              <a:rPr lang="ru-RU" sz="1600" dirty="0"/>
              <a:t>​</a:t>
            </a:r>
          </a:p>
          <a:p>
            <a:r>
              <a:rPr lang="ru-RU" sz="1600" b="1" dirty="0"/>
              <a:t>Научное руководство: </a:t>
            </a:r>
            <a:r>
              <a:rPr lang="ru-RU" sz="1600" dirty="0" smtClean="0"/>
              <a:t>2 чел.</a:t>
            </a:r>
            <a:endParaRPr lang="ru-RU" sz="1600" dirty="0"/>
          </a:p>
          <a:p>
            <a:r>
              <a:rPr lang="ru-RU" sz="1600" b="1" dirty="0"/>
              <a:t>Участие в выполнении НИР за 2014-2019: </a:t>
            </a:r>
            <a:r>
              <a:rPr lang="ru-RU" sz="1600" dirty="0"/>
              <a:t>5 НИР: </a:t>
            </a:r>
            <a:r>
              <a:rPr lang="ru-RU" sz="1600" dirty="0" smtClean="0"/>
              <a:t>Внедрение </a:t>
            </a:r>
            <a:r>
              <a:rPr lang="ru-RU" sz="1600" dirty="0" err="1"/>
              <a:t>компетентностного</a:t>
            </a:r>
            <a:r>
              <a:rPr lang="ru-RU" sz="1600" dirty="0"/>
              <a:t> подхода при разработке и апробации основных профессиональных образовательных программ высшего образования по УГСН «Образование и педагогические науки» (уровень образования </a:t>
            </a:r>
            <a:r>
              <a:rPr lang="ru-RU" sz="1600" dirty="0" err="1"/>
              <a:t>бакалавриат</a:t>
            </a:r>
            <a:r>
              <a:rPr lang="ru-RU" sz="1600" dirty="0"/>
              <a:t>, магистратура и аспирантура. Профиль «Педагог дошкольного образования»), ФЦПРО, </a:t>
            </a:r>
            <a:r>
              <a:rPr lang="ru-RU" sz="1600" dirty="0" smtClean="0"/>
              <a:t>исполнитель</a:t>
            </a:r>
            <a:r>
              <a:rPr lang="ru-RU" sz="1600" dirty="0"/>
              <a:t>, 2016.​</a:t>
            </a:r>
          </a:p>
          <a:p>
            <a:r>
              <a:rPr lang="ru-RU" sz="1600" b="1" dirty="0"/>
              <a:t>Заявки на выполнение НИР за 2014-2019:</a:t>
            </a:r>
            <a:r>
              <a:rPr lang="ru-RU" sz="1600" dirty="0"/>
              <a:t> 2 (ГК по 44-ФЗ)​</a:t>
            </a:r>
          </a:p>
          <a:p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912670"/>
              </p:ext>
            </p:extLst>
          </p:nvPr>
        </p:nvGraphicFramePr>
        <p:xfrm>
          <a:off x="107504" y="4437112"/>
          <a:ext cx="6840761" cy="1935480"/>
        </p:xfrm>
        <a:graphic>
          <a:graphicData uri="http://schemas.openxmlformats.org/drawingml/2006/table">
            <a:tbl>
              <a:tblPr/>
              <a:tblGrid>
                <a:gridCol w="17845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366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052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142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195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1338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15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13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51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21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64696" y="3654847"/>
            <a:ext cx="229411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100" dirty="0"/>
              <a:t>Кафедра информационных технологий и электронного обучения </a:t>
            </a:r>
            <a:r>
              <a:rPr lang="ru-RU" sz="1100" dirty="0" smtClean="0"/>
              <a:t>и </a:t>
            </a:r>
            <a:r>
              <a:rPr lang="ru-RU" sz="1100" dirty="0"/>
              <a:t>ученый совет института </a:t>
            </a:r>
            <a:r>
              <a:rPr lang="ru-RU" sz="1100" dirty="0" smtClean="0"/>
              <a:t>информационных технологий и технологического образования единогласно рекомендуют Власову Е.З. </a:t>
            </a:r>
            <a:r>
              <a:rPr lang="ru-RU" sz="1100" dirty="0"/>
              <a:t>на должность </a:t>
            </a:r>
            <a:r>
              <a:rPr lang="ru-RU" sz="1100" dirty="0" smtClean="0"/>
              <a:t>профессора.</a:t>
            </a:r>
            <a:endParaRPr lang="ru-RU" sz="1100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864696" y="5013176"/>
            <a:ext cx="2123728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1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1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891201" y="5908915"/>
            <a:ext cx="223224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1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100" dirty="0"/>
              <a:t>       «за» – </a:t>
            </a:r>
            <a:r>
              <a:rPr lang="ru-RU" sz="1100" dirty="0" smtClean="0"/>
              <a:t>59, </a:t>
            </a:r>
            <a:r>
              <a:rPr lang="ru-RU" sz="1100" dirty="0"/>
              <a:t>«против» – </a:t>
            </a:r>
            <a:r>
              <a:rPr lang="ru-RU" sz="1100" dirty="0" smtClean="0"/>
              <a:t>3</a:t>
            </a:r>
            <a:endParaRPr lang="ru-RU" sz="11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35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информационных систем</a:t>
            </a:r>
            <a:endParaRPr lang="ru-RU" dirty="0"/>
          </a:p>
          <a:p>
            <a:pPr algn="ctr"/>
            <a:r>
              <a:rPr lang="ru-RU" b="1" dirty="0"/>
              <a:t>Профессор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/>
              <a:t>Флегонтов Александр Владимирович, 1953​, доктор физико-математических наук (2001)​, профессор (2008), заведующий кафедрой информационных систем.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Математическая модель интегрированной цепочки поставок, (2019), [статья];</a:t>
            </a:r>
            <a:br>
              <a:rPr lang="ru-RU" dirty="0"/>
            </a:br>
            <a:r>
              <a:rPr lang="ru-RU" dirty="0"/>
              <a:t>Моделирование информационных систем. </a:t>
            </a:r>
            <a:r>
              <a:rPr lang="ru-RU" dirty="0" err="1"/>
              <a:t>Unified</a:t>
            </a:r>
            <a:r>
              <a:rPr lang="ru-RU" dirty="0"/>
              <a:t> </a:t>
            </a:r>
            <a:r>
              <a:rPr lang="ru-RU" dirty="0" err="1"/>
              <a:t>Modeling</a:t>
            </a:r>
            <a:r>
              <a:rPr lang="ru-RU" dirty="0"/>
              <a:t> </a:t>
            </a:r>
            <a:r>
              <a:rPr lang="ru-RU" dirty="0" err="1"/>
              <a:t>Language</a:t>
            </a:r>
            <a:r>
              <a:rPr lang="ru-RU" dirty="0"/>
              <a:t>, (2019), [учебник]</a:t>
            </a:r>
            <a:r>
              <a:rPr lang="ru-RU" dirty="0" smtClean="0"/>
              <a:t>​.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Электронные 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​нет</a:t>
            </a:r>
          </a:p>
          <a:p>
            <a:r>
              <a:rPr lang="ru-RU" b="1" dirty="0"/>
              <a:t>Научное руководство: </a:t>
            </a:r>
            <a:r>
              <a:rPr lang="ru-RU" dirty="0"/>
              <a:t>нет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9 НИР: </a:t>
            </a:r>
            <a:r>
              <a:rPr lang="ru-RU" dirty="0" smtClean="0"/>
              <a:t>Интеллектуальные </a:t>
            </a:r>
            <a:r>
              <a:rPr lang="ru-RU" dirty="0"/>
              <a:t>технологии электронной среды обучения в достижении нового качества профессиональной подготовки, </a:t>
            </a:r>
            <a:r>
              <a:rPr lang="ru-RU" dirty="0" err="1"/>
              <a:t>Гос.задание</a:t>
            </a:r>
            <a:r>
              <a:rPr lang="ru-RU" dirty="0"/>
              <a:t> Конкурс, </a:t>
            </a:r>
            <a:r>
              <a:rPr lang="ru-RU" dirty="0" smtClean="0"/>
              <a:t>исполнитель</a:t>
            </a:r>
            <a:r>
              <a:rPr lang="ru-RU" dirty="0"/>
              <a:t>, 2018.​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4 (РФФИ)​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308470"/>
              </p:ext>
            </p:extLst>
          </p:nvPr>
        </p:nvGraphicFramePr>
        <p:xfrm>
          <a:off x="107504" y="3933056"/>
          <a:ext cx="5257800" cy="281178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130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280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41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5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80112" y="3554819"/>
            <a:ext cx="32403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информационных систем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и ученый совет института информационных технологий и технологического образования единогласно </a:t>
            </a:r>
            <a:r>
              <a:rPr lang="ru-RU" sz="1400" dirty="0" smtClean="0"/>
              <a:t>рекомендуют Флегонтова А.В. </a:t>
            </a:r>
            <a:r>
              <a:rPr lang="ru-RU" sz="1400" dirty="0"/>
              <a:t>на должность профессора.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580112" y="4941168"/>
            <a:ext cx="338437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580112" y="5877272"/>
            <a:ext cx="295232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</a:t>
            </a:r>
            <a:r>
              <a:rPr lang="ru-RU" sz="1400" dirty="0" smtClean="0"/>
              <a:t>60, </a:t>
            </a:r>
            <a:r>
              <a:rPr lang="ru-RU" sz="1400" dirty="0"/>
              <a:t>«против» – </a:t>
            </a:r>
            <a:r>
              <a:rPr lang="ru-RU" sz="1400" dirty="0" smtClean="0"/>
              <a:t>2</a:t>
            </a:r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075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музыкально-инструментальной подготовки</a:t>
            </a:r>
            <a:endParaRPr lang="ru-RU" dirty="0"/>
          </a:p>
          <a:p>
            <a:pPr algn="ctr"/>
            <a:r>
              <a:rPr lang="ru-RU" b="1" dirty="0"/>
              <a:t>Профессор (неполная занятость – 0,25)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/>
              <a:t>Корноухов Михаил Дмитриевич, 1966​, доктор педагогических наук (2011)​, доцент (2008), профессор кафедры музыкально-инструментальной подготовки.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Воспитание </a:t>
            </a:r>
            <a:r>
              <a:rPr lang="ru-RU" dirty="0" smtClean="0"/>
              <a:t>«Субъекта интерпретирующего»: </a:t>
            </a:r>
            <a:r>
              <a:rPr lang="ru-RU" dirty="0"/>
              <a:t>от Мастера к </a:t>
            </a:r>
            <a:r>
              <a:rPr lang="ru-RU" dirty="0" smtClean="0"/>
              <a:t>ученику ,</a:t>
            </a:r>
            <a:r>
              <a:rPr lang="ru-RU" dirty="0"/>
              <a:t>2019</a:t>
            </a:r>
            <a:r>
              <a:rPr lang="ru-RU" dirty="0" smtClean="0"/>
              <a:t>, </a:t>
            </a:r>
            <a:r>
              <a:rPr lang="ru-RU" dirty="0"/>
              <a:t>[</a:t>
            </a:r>
            <a:r>
              <a:rPr lang="ru-RU" dirty="0" smtClean="0"/>
              <a:t>статья</a:t>
            </a:r>
            <a:r>
              <a:rPr lang="ru-RU" dirty="0"/>
              <a:t> </a:t>
            </a:r>
            <a:r>
              <a:rPr lang="ru-RU" dirty="0" smtClean="0"/>
              <a:t>ВАК</a:t>
            </a:r>
            <a:r>
              <a:rPr lang="en-US" dirty="0" smtClean="0"/>
              <a:t>]</a:t>
            </a:r>
            <a:r>
              <a:rPr lang="ru-RU" dirty="0" smtClean="0"/>
              <a:t>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Нотный текст – горизонты познания, (2018), [монография].​</a:t>
            </a:r>
            <a:br>
              <a:rPr lang="ru-RU" dirty="0"/>
            </a:br>
            <a:r>
              <a:rPr lang="ru-RU" b="1" dirty="0" smtClean="0"/>
              <a:t>Электронные </a:t>
            </a:r>
            <a:r>
              <a:rPr lang="ru-RU" b="1" dirty="0"/>
              <a:t>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​нет</a:t>
            </a:r>
          </a:p>
          <a:p>
            <a:r>
              <a:rPr lang="ru-RU" b="1" dirty="0"/>
              <a:t>Научное руководство: </a:t>
            </a:r>
            <a:r>
              <a:rPr lang="ru-RU" dirty="0"/>
              <a:t>нет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​нет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333653"/>
              </p:ext>
            </p:extLst>
          </p:nvPr>
        </p:nvGraphicFramePr>
        <p:xfrm>
          <a:off x="107504" y="3429000"/>
          <a:ext cx="5257800" cy="310896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98468" y="2808968"/>
            <a:ext cx="331236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музыкально-инструментальной подготовки</a:t>
            </a:r>
            <a:r>
              <a:rPr lang="ru-RU" sz="1400" dirty="0" smtClean="0"/>
              <a:t> </a:t>
            </a:r>
            <a:r>
              <a:rPr lang="ru-RU" sz="1400" dirty="0"/>
              <a:t>и ученый совет института </a:t>
            </a:r>
            <a:r>
              <a:rPr lang="ru-RU" sz="1400" dirty="0" smtClean="0"/>
              <a:t>музыки, театра и хореографии единогласно </a:t>
            </a:r>
            <a:r>
              <a:rPr lang="ru-RU" sz="1400" dirty="0"/>
              <a:t>рекомендуют </a:t>
            </a:r>
            <a:r>
              <a:rPr lang="ru-RU" sz="1400" dirty="0" smtClean="0"/>
              <a:t>Корноухова М.Д. </a:t>
            </a:r>
            <a:r>
              <a:rPr lang="ru-RU" sz="1400" dirty="0"/>
              <a:t>на должность </a:t>
            </a:r>
            <a:r>
              <a:rPr lang="ru-RU" sz="1400" dirty="0" smtClean="0"/>
              <a:t>профессора </a:t>
            </a:r>
            <a:r>
              <a:rPr lang="ru-RU" sz="1400" dirty="0"/>
              <a:t>(неполная занятость – 0,25</a:t>
            </a:r>
            <a:r>
              <a:rPr lang="ru-RU" sz="1400" dirty="0" smtClean="0"/>
              <a:t>).</a:t>
            </a:r>
            <a:endParaRPr lang="ru-RU" sz="1400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598468" y="4365104"/>
            <a:ext cx="25922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598468" y="5589240"/>
            <a:ext cx="318670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</a:t>
            </a:r>
            <a:r>
              <a:rPr lang="ru-RU" sz="1400" dirty="0" smtClean="0"/>
              <a:t>62, </a:t>
            </a:r>
            <a:r>
              <a:rPr lang="ru-RU" sz="1400" dirty="0"/>
              <a:t>«против» – </a:t>
            </a:r>
            <a:r>
              <a:rPr lang="ru-RU" sz="1400" dirty="0" smtClean="0"/>
              <a:t>нет</a:t>
            </a:r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108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музыкального воспитания и образования</a:t>
            </a:r>
            <a:endParaRPr lang="ru-RU" dirty="0"/>
          </a:p>
          <a:p>
            <a:pPr algn="ctr"/>
            <a:r>
              <a:rPr lang="ru-RU" b="1" dirty="0"/>
              <a:t>Профессор 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/>
              <a:t>Клюев Александр Сергеевич, 1954​, доктор философских наук (1999)​, профессор (2002), профессор кафедры музыкального воспитания и образования.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Музыкальная культура слушателя (из опыта работы преподавателя музыкальных дисциплин), (2015), [статья]; </a:t>
            </a:r>
            <a:br>
              <a:rPr lang="ru-RU" dirty="0"/>
            </a:br>
            <a:r>
              <a:rPr lang="ru-RU" dirty="0"/>
              <a:t>Перспективы повышения качества музыкального образования в вузах России, (2019), [статья</a:t>
            </a:r>
            <a:r>
              <a:rPr lang="ru-RU" dirty="0" smtClean="0"/>
              <a:t>]</a:t>
            </a:r>
            <a:r>
              <a:rPr lang="en-US" dirty="0" smtClean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Электронные </a:t>
            </a:r>
            <a:r>
              <a:rPr lang="ru-RU" b="1" dirty="0"/>
              <a:t>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9 </a:t>
            </a:r>
            <a:r>
              <a:rPr lang="ru-RU" dirty="0" smtClean="0"/>
              <a:t>курсов, в том числе «Музыкальная </a:t>
            </a:r>
            <a:r>
              <a:rPr lang="ru-RU" dirty="0"/>
              <a:t>терапия в педагогическом </a:t>
            </a:r>
            <a:r>
              <a:rPr lang="ru-RU" dirty="0" smtClean="0"/>
              <a:t>процессе».</a:t>
            </a:r>
          </a:p>
          <a:p>
            <a:r>
              <a:rPr lang="ru-RU" b="1" dirty="0" smtClean="0"/>
              <a:t>Научное </a:t>
            </a:r>
            <a:r>
              <a:rPr lang="ru-RU" b="1" dirty="0"/>
              <a:t>руководство: </a:t>
            </a:r>
            <a:r>
              <a:rPr lang="ru-RU" dirty="0"/>
              <a:t>нет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​нет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817051"/>
              </p:ext>
            </p:extLst>
          </p:nvPr>
        </p:nvGraphicFramePr>
        <p:xfrm>
          <a:off x="107504" y="4077072"/>
          <a:ext cx="5257800" cy="252984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103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208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14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25954" y="3284984"/>
            <a:ext cx="331236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музыкального воспитания и образования </a:t>
            </a:r>
            <a:r>
              <a:rPr lang="ru-RU" sz="1400" dirty="0" smtClean="0"/>
              <a:t>и </a:t>
            </a:r>
            <a:r>
              <a:rPr lang="ru-RU" sz="1400" dirty="0"/>
              <a:t>ученый совет института </a:t>
            </a:r>
            <a:r>
              <a:rPr lang="ru-RU" sz="1400" dirty="0" smtClean="0"/>
              <a:t>музыки, </a:t>
            </a:r>
            <a:r>
              <a:rPr lang="ru-RU" sz="1400" dirty="0"/>
              <a:t>театра и хореографии единогласно рекомендуют </a:t>
            </a:r>
            <a:r>
              <a:rPr lang="ru-RU" sz="1400" dirty="0" smtClean="0"/>
              <a:t>Клюева А.С. </a:t>
            </a:r>
            <a:r>
              <a:rPr lang="ru-RU" sz="1400" dirty="0"/>
              <a:t>на должность </a:t>
            </a:r>
            <a:r>
              <a:rPr lang="ru-RU" sz="1400" dirty="0" smtClean="0"/>
              <a:t>профессора.</a:t>
            </a:r>
            <a:endParaRPr lang="ru-RU" sz="1400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625954" y="4725144"/>
            <a:ext cx="31683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625954" y="5949280"/>
            <a:ext cx="297849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62, «против» – нет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533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409"/>
            <a:ext cx="91440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сольного пения</a:t>
            </a:r>
            <a:endParaRPr lang="ru-RU" dirty="0"/>
          </a:p>
          <a:p>
            <a:pPr algn="ctr"/>
            <a:r>
              <a:rPr lang="ru-RU" b="1" dirty="0"/>
              <a:t>Профессор (неполная занятость – 0,5) 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sz="1600" dirty="0"/>
              <a:t>Ванеев Владимир Борисович, 1957​​</a:t>
            </a:r>
            <a:r>
              <a:rPr lang="ru-RU" sz="1600" dirty="0" smtClean="0"/>
              <a:t>, Народный артист РФ (2008), ведущий солист Государственного академического Мариинского театра, профессор </a:t>
            </a:r>
            <a:r>
              <a:rPr lang="ru-RU" sz="1600" dirty="0"/>
              <a:t>кафедры сольного </a:t>
            </a:r>
            <a:r>
              <a:rPr lang="ru-RU" sz="1600" dirty="0" smtClean="0"/>
              <a:t>пения</a:t>
            </a:r>
            <a:r>
              <a:rPr lang="en-US" sz="1600" dirty="0" smtClean="0"/>
              <a:t>.</a:t>
            </a:r>
            <a:r>
              <a:rPr lang="ru-RU" sz="1600" dirty="0" smtClean="0"/>
              <a:t> </a:t>
            </a:r>
          </a:p>
          <a:p>
            <a:r>
              <a:rPr lang="ru-RU" sz="1600" dirty="0" smtClean="0"/>
              <a:t>В репертуаре артиста более 50 ведущих партий: в опере «</a:t>
            </a:r>
            <a:r>
              <a:rPr lang="ru-RU" sz="1600" dirty="0" err="1" smtClean="0"/>
              <a:t>Хованщина</a:t>
            </a:r>
            <a:r>
              <a:rPr lang="ru-RU" sz="1600" dirty="0" smtClean="0"/>
              <a:t>» М.П. Мусорского,  в опере «Мазепа» П.И. Чайковского, в опере «Леди Макбет </a:t>
            </a:r>
            <a:r>
              <a:rPr lang="ru-RU" sz="1600" dirty="0" err="1" smtClean="0"/>
              <a:t>Мценского</a:t>
            </a:r>
            <a:r>
              <a:rPr lang="ru-RU" sz="1600" dirty="0" smtClean="0"/>
              <a:t> уезда» Д.Д. Шостаковича, в опере «Тоска» Дж. </a:t>
            </a:r>
            <a:r>
              <a:rPr lang="ru-RU" sz="1600" dirty="0" err="1" smtClean="0"/>
              <a:t>Пуччини</a:t>
            </a:r>
            <a:r>
              <a:rPr lang="ru-RU" sz="1600" dirty="0"/>
              <a:t> </a:t>
            </a:r>
            <a:r>
              <a:rPr lang="ru-RU" sz="1600" dirty="0" smtClean="0"/>
              <a:t>и др.</a:t>
            </a:r>
          </a:p>
          <a:p>
            <a:r>
              <a:rPr lang="ru-RU" sz="1600" dirty="0" smtClean="0"/>
              <a:t>Гастроли: США, Япония, Италия, Австрия и др.</a:t>
            </a:r>
          </a:p>
          <a:p>
            <a:r>
              <a:rPr lang="ru-RU" sz="1600" dirty="0" smtClean="0"/>
              <a:t>Подготовил 14 учеников – лауреатов международных и всероссийских вокальных конкурсов. </a:t>
            </a:r>
            <a:endParaRPr lang="ru-RU" sz="1600" dirty="0"/>
          </a:p>
          <a:p>
            <a:r>
              <a:rPr lang="ru-RU" sz="1600" b="1" dirty="0"/>
              <a:t>Основные работы по профилю кафедры:</a:t>
            </a:r>
            <a:r>
              <a:rPr lang="ru-RU" sz="1600" dirty="0"/>
              <a:t> ​нет</a:t>
            </a:r>
          </a:p>
          <a:p>
            <a:r>
              <a:rPr lang="ru-RU" sz="1600" b="1" dirty="0"/>
              <a:t>Электронные курсы в ЦДПО (</a:t>
            </a:r>
            <a:r>
              <a:rPr lang="ru-RU" sz="1600" b="1" dirty="0" err="1"/>
              <a:t>Moodle</a:t>
            </a:r>
            <a:r>
              <a:rPr lang="ru-RU" sz="1600" b="1" dirty="0"/>
              <a:t>): </a:t>
            </a:r>
            <a:r>
              <a:rPr lang="ru-RU" sz="1600" dirty="0"/>
              <a:t>​нет</a:t>
            </a:r>
          </a:p>
          <a:p>
            <a:r>
              <a:rPr lang="ru-RU" sz="1600" b="1" dirty="0"/>
              <a:t>Научное руководство: </a:t>
            </a:r>
            <a:r>
              <a:rPr lang="ru-RU" sz="1600" dirty="0"/>
              <a:t>нет</a:t>
            </a:r>
          </a:p>
          <a:p>
            <a:r>
              <a:rPr lang="ru-RU" sz="1600" b="1" dirty="0"/>
              <a:t>Участие в выполнении НИР за 2014-2019: </a:t>
            </a:r>
            <a:r>
              <a:rPr lang="ru-RU" sz="1600" dirty="0"/>
              <a:t>​нет</a:t>
            </a:r>
          </a:p>
          <a:p>
            <a:r>
              <a:rPr lang="ru-RU" sz="1600" b="1" dirty="0"/>
              <a:t>Заявки на выполнение НИР за 2014-2019:</a:t>
            </a:r>
            <a:r>
              <a:rPr lang="ru-RU" sz="1600" dirty="0"/>
              <a:t> ​нет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693595"/>
              </p:ext>
            </p:extLst>
          </p:nvPr>
        </p:nvGraphicFramePr>
        <p:xfrm>
          <a:off x="107504" y="4049401"/>
          <a:ext cx="5257800" cy="201168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2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3687" y="2799200"/>
            <a:ext cx="295232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сольного пения</a:t>
            </a:r>
          </a:p>
          <a:p>
            <a:r>
              <a:rPr lang="ru-RU" sz="1400" dirty="0" smtClean="0"/>
              <a:t>и </a:t>
            </a:r>
            <a:r>
              <a:rPr lang="ru-RU" sz="1400" dirty="0"/>
              <a:t>ученый совет института </a:t>
            </a:r>
            <a:r>
              <a:rPr lang="ru-RU" sz="1400" dirty="0" smtClean="0"/>
              <a:t>музыки, </a:t>
            </a:r>
            <a:r>
              <a:rPr lang="ru-RU" sz="1400" dirty="0"/>
              <a:t>театра и хореографии единогласно рекомендуют </a:t>
            </a:r>
            <a:r>
              <a:rPr lang="ru-RU" sz="1400" dirty="0" smtClean="0"/>
              <a:t>Ванеева В.Б. </a:t>
            </a:r>
            <a:r>
              <a:rPr lang="ru-RU" sz="1400" dirty="0"/>
              <a:t>на должность </a:t>
            </a:r>
            <a:r>
              <a:rPr lang="ru-RU" sz="1400" dirty="0" smtClean="0"/>
              <a:t>профессора </a:t>
            </a:r>
            <a:r>
              <a:rPr lang="ru-RU" sz="1400" dirty="0"/>
              <a:t>(неполная занятость – 0,5)</a:t>
            </a:r>
            <a:r>
              <a:rPr lang="ru-RU" sz="1400" dirty="0" smtClean="0"/>
              <a:t>.</a:t>
            </a:r>
            <a:endParaRPr lang="ru-RU" sz="1400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483687" y="4275449"/>
            <a:ext cx="324036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483687" y="5290187"/>
            <a:ext cx="324036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62, «против» – нет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492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сольного пения</a:t>
            </a:r>
            <a:endParaRPr lang="ru-RU" dirty="0"/>
          </a:p>
          <a:p>
            <a:pPr algn="ctr"/>
            <a:r>
              <a:rPr lang="ru-RU" b="1" dirty="0"/>
              <a:t>Профессор (неполная занятость – 0,5) 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/>
              <a:t>Кит Михаил Иванович, 1943​​</a:t>
            </a:r>
            <a:r>
              <a:rPr lang="ru-RU" dirty="0" smtClean="0"/>
              <a:t>, Народный артист РФ (2002), ведущий солист Мариинского театра,  </a:t>
            </a:r>
            <a:r>
              <a:rPr lang="ru-RU" dirty="0"/>
              <a:t>профессор кафедры сольного пения</a:t>
            </a:r>
            <a:r>
              <a:rPr lang="ru-RU" dirty="0" smtClean="0"/>
              <a:t>.</a:t>
            </a:r>
          </a:p>
          <a:p>
            <a:r>
              <a:rPr lang="ru-RU" dirty="0"/>
              <a:t>В репертуаре артиста </a:t>
            </a:r>
            <a:r>
              <a:rPr lang="ru-RU" dirty="0" smtClean="0"/>
              <a:t>более 30 арий: в опере «Борис Годунов»  М.П. Мусоргский, «Князь Игорь» А.П. Бородин, «Фауст» Ш. </a:t>
            </a:r>
            <a:r>
              <a:rPr lang="ru-RU" dirty="0" err="1" smtClean="0"/>
              <a:t>Гуно</a:t>
            </a:r>
            <a:r>
              <a:rPr lang="ru-RU" dirty="0" smtClean="0"/>
              <a:t> и др.</a:t>
            </a:r>
          </a:p>
          <a:p>
            <a:r>
              <a:rPr lang="ru-RU" dirty="0" smtClean="0"/>
              <a:t>Гастроли: </a:t>
            </a:r>
            <a:r>
              <a:rPr lang="ru-RU" dirty="0"/>
              <a:t>В</a:t>
            </a:r>
            <a:r>
              <a:rPr lang="ru-RU" dirty="0" smtClean="0"/>
              <a:t>еликобритания, США, Италия, Франция и др.</a:t>
            </a:r>
          </a:p>
          <a:p>
            <a:r>
              <a:rPr lang="ru-RU" dirty="0" smtClean="0"/>
              <a:t>Подготовил 15 лауреатов международных  и всероссийских конкурсов вокалистов. </a:t>
            </a:r>
            <a:endParaRPr lang="ru-RU" dirty="0"/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​нет</a:t>
            </a:r>
          </a:p>
          <a:p>
            <a:r>
              <a:rPr lang="ru-RU" b="1" dirty="0"/>
              <a:t>Электронные 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​нет</a:t>
            </a:r>
          </a:p>
          <a:p>
            <a:r>
              <a:rPr lang="ru-RU" b="1" dirty="0"/>
              <a:t>Научное руководство: </a:t>
            </a:r>
            <a:r>
              <a:rPr lang="ru-RU" dirty="0"/>
              <a:t>нет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​нет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095057"/>
              </p:ext>
            </p:extLst>
          </p:nvPr>
        </p:nvGraphicFramePr>
        <p:xfrm>
          <a:off x="107504" y="4005064"/>
          <a:ext cx="5257800" cy="252984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6096" y="3077765"/>
            <a:ext cx="32403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сольного пения</a:t>
            </a:r>
          </a:p>
          <a:p>
            <a:r>
              <a:rPr lang="ru-RU" sz="1400" dirty="0" smtClean="0"/>
              <a:t>и </a:t>
            </a:r>
            <a:r>
              <a:rPr lang="ru-RU" sz="1400" dirty="0"/>
              <a:t>ученый совет института музыки, театра и хореографии единогласно рекомендуют </a:t>
            </a:r>
            <a:r>
              <a:rPr lang="ru-RU" sz="1400" dirty="0" smtClean="0"/>
              <a:t>Кита М.И. </a:t>
            </a:r>
            <a:r>
              <a:rPr lang="ru-RU" sz="1400" dirty="0"/>
              <a:t>на должность профессора (неполная занятость – 0,5).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445901" y="4293096"/>
            <a:ext cx="324036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</a:t>
            </a:r>
            <a:r>
              <a:rPr lang="ru-RU" sz="1400" dirty="0" smtClean="0"/>
              <a:t>голосования заседания </a:t>
            </a:r>
            <a:r>
              <a:rPr lang="ru-RU" sz="1400" dirty="0"/>
              <a:t>конкурсной комиссии университета</a:t>
            </a:r>
          </a:p>
          <a:p>
            <a:r>
              <a:rPr lang="ru-RU" sz="14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445901" y="5229200"/>
            <a:ext cx="324036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62, «против» – нет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668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сольного пения</a:t>
            </a:r>
            <a:endParaRPr lang="ru-RU" dirty="0"/>
          </a:p>
          <a:p>
            <a:pPr algn="ctr"/>
            <a:r>
              <a:rPr lang="ru-RU" b="1" dirty="0"/>
              <a:t>Профессор (неполная занятость – 0,5) 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/>
              <a:t>Копылов Николай Дмитриевич, 1950​​, </a:t>
            </a:r>
            <a:r>
              <a:rPr lang="ru-RU" dirty="0" smtClean="0"/>
              <a:t>Народный артист РФ (2005), ведущий солист </a:t>
            </a:r>
            <a:r>
              <a:rPr lang="ru-RU" dirty="0"/>
              <a:t>Санкт-Петербургский ордена </a:t>
            </a:r>
            <a:r>
              <a:rPr lang="ru-RU" dirty="0" smtClean="0"/>
              <a:t>Ленина государственного академического театра </a:t>
            </a:r>
            <a:r>
              <a:rPr lang="ru-RU" dirty="0"/>
              <a:t>оперы и балета имени </a:t>
            </a:r>
            <a:r>
              <a:rPr lang="ru-RU" dirty="0" smtClean="0"/>
              <a:t>М.П</a:t>
            </a:r>
            <a:r>
              <a:rPr lang="ru-RU" dirty="0"/>
              <a:t>. </a:t>
            </a:r>
            <a:r>
              <a:rPr lang="ru-RU" dirty="0" smtClean="0"/>
              <a:t>Мусоргского </a:t>
            </a:r>
            <a:r>
              <a:rPr lang="ru-RU" dirty="0"/>
              <a:t>— </a:t>
            </a:r>
            <a:r>
              <a:rPr lang="ru-RU" dirty="0" smtClean="0"/>
              <a:t>Михайловского театра, профессор </a:t>
            </a:r>
            <a:r>
              <a:rPr lang="ru-RU" dirty="0"/>
              <a:t>кафедры сольного пения</a:t>
            </a:r>
            <a:r>
              <a:rPr lang="ru-RU" dirty="0" smtClean="0"/>
              <a:t>.</a:t>
            </a:r>
          </a:p>
          <a:p>
            <a:r>
              <a:rPr lang="ru-RU" dirty="0"/>
              <a:t>В репертуаре артиста </a:t>
            </a:r>
            <a:r>
              <a:rPr lang="ru-RU" dirty="0" smtClean="0"/>
              <a:t>более 50 заглавных оперных партий. В операх «Тоска» Дж. </a:t>
            </a:r>
            <a:r>
              <a:rPr lang="ru-RU" dirty="0" err="1" smtClean="0"/>
              <a:t>Пуччини</a:t>
            </a:r>
            <a:r>
              <a:rPr lang="ru-RU" dirty="0" smtClean="0"/>
              <a:t>, «Травиата» Дж. Верди, «Пиковая дама» П.И. Чайковский , «Иоланта» П.И. Чайковский и др.</a:t>
            </a:r>
          </a:p>
          <a:p>
            <a:r>
              <a:rPr lang="ru-RU" dirty="0" smtClean="0"/>
              <a:t>Гастроли: Италия, Франция, Германия, Аргентина, Япония и др.</a:t>
            </a:r>
          </a:p>
          <a:p>
            <a:r>
              <a:rPr lang="ru-RU" dirty="0" smtClean="0"/>
              <a:t>Подготовил 13 лауреатов международных и всероссийских вокальных конкурсов.</a:t>
            </a:r>
            <a:endParaRPr lang="ru-RU" dirty="0"/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​нет</a:t>
            </a:r>
          </a:p>
          <a:p>
            <a:r>
              <a:rPr lang="ru-RU" b="1" dirty="0"/>
              <a:t>Электронные 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​нет</a:t>
            </a:r>
          </a:p>
          <a:p>
            <a:r>
              <a:rPr lang="ru-RU" b="1" dirty="0"/>
              <a:t>Научное руководство: </a:t>
            </a:r>
            <a:r>
              <a:rPr lang="ru-RU" dirty="0"/>
              <a:t>нет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​нет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876393"/>
              </p:ext>
            </p:extLst>
          </p:nvPr>
        </p:nvGraphicFramePr>
        <p:xfrm>
          <a:off x="107504" y="4221088"/>
          <a:ext cx="5257800" cy="252984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8104" y="3068960"/>
            <a:ext cx="316835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сольного пения</a:t>
            </a:r>
          </a:p>
          <a:p>
            <a:r>
              <a:rPr lang="ru-RU" sz="1400" dirty="0"/>
              <a:t>и ученый совет института музыки, театра и хореографии единогласно рекомендуют </a:t>
            </a:r>
            <a:r>
              <a:rPr lang="ru-RU" sz="1400" dirty="0" smtClean="0"/>
              <a:t>Копылова Н.Д. </a:t>
            </a:r>
            <a:r>
              <a:rPr lang="ru-RU" sz="1400" dirty="0"/>
              <a:t>на должность профессора (неполная занятость – 0,5).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508104" y="4509120"/>
            <a:ext cx="352839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508104" y="5517232"/>
            <a:ext cx="324036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62, «против» – нет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645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9592" y="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сольного пения</a:t>
            </a:r>
            <a:endParaRPr lang="ru-RU" dirty="0"/>
          </a:p>
          <a:p>
            <a:pPr algn="ctr"/>
            <a:r>
              <a:rPr lang="ru-RU" b="1" dirty="0"/>
              <a:t>Профессор (неполная занятость – 0,5) 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/>
              <a:t>Кравцова Татьяна Алексеевна, 1959​​, </a:t>
            </a:r>
            <a:r>
              <a:rPr lang="ru-RU" dirty="0" smtClean="0"/>
              <a:t>Заслуженный артист РФ (2009), доцент </a:t>
            </a:r>
            <a:r>
              <a:rPr lang="ru-RU" dirty="0"/>
              <a:t>(2011), профессор кафедры сольного пения</a:t>
            </a:r>
            <a:r>
              <a:rPr lang="ru-RU" dirty="0" smtClean="0"/>
              <a:t>.</a:t>
            </a:r>
          </a:p>
          <a:p>
            <a:r>
              <a:rPr lang="ru-RU" dirty="0"/>
              <a:t>В репертуаре артиста </a:t>
            </a:r>
            <a:r>
              <a:rPr lang="ru-RU" dirty="0" smtClean="0"/>
              <a:t>более 60 оперных партий «Травиата» Дж. Верди, «Фауст» Ш. </a:t>
            </a:r>
            <a:r>
              <a:rPr lang="ru-RU" dirty="0" err="1" smtClean="0"/>
              <a:t>Гуно</a:t>
            </a:r>
            <a:r>
              <a:rPr lang="ru-RU" dirty="0" smtClean="0"/>
              <a:t>, «Иван Сусанин» М.И. Глинка, «Волшебная флейта»  В.А. Моцарт.</a:t>
            </a:r>
          </a:p>
          <a:p>
            <a:r>
              <a:rPr lang="ru-RU" dirty="0" smtClean="0"/>
              <a:t>Гастроли: Великобритания, Испания, Италия, Япония, Израиль и др.</a:t>
            </a:r>
          </a:p>
          <a:p>
            <a:r>
              <a:rPr lang="ru-RU" dirty="0" smtClean="0"/>
              <a:t>Подготовила </a:t>
            </a:r>
            <a:r>
              <a:rPr lang="ru-RU" dirty="0"/>
              <a:t>13 лауреатов международных и всероссийских вокальных </a:t>
            </a:r>
            <a:r>
              <a:rPr lang="ru-RU" dirty="0" smtClean="0"/>
              <a:t>конкурсов.</a:t>
            </a:r>
            <a:endParaRPr lang="ru-RU" dirty="0"/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​нет</a:t>
            </a:r>
          </a:p>
          <a:p>
            <a:r>
              <a:rPr lang="ru-RU" b="1" dirty="0"/>
              <a:t>Электронные 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​нет</a:t>
            </a:r>
          </a:p>
          <a:p>
            <a:r>
              <a:rPr lang="ru-RU" b="1" dirty="0"/>
              <a:t>Научное руководство: </a:t>
            </a:r>
            <a:r>
              <a:rPr lang="ru-RU" dirty="0"/>
              <a:t>нет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​нет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160048"/>
              </p:ext>
            </p:extLst>
          </p:nvPr>
        </p:nvGraphicFramePr>
        <p:xfrm>
          <a:off x="107504" y="3970318"/>
          <a:ext cx="5257800" cy="252984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27824" y="2765425"/>
            <a:ext cx="316835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сольного пения</a:t>
            </a:r>
          </a:p>
          <a:p>
            <a:r>
              <a:rPr lang="ru-RU" sz="1400" dirty="0"/>
              <a:t>и ученый совет института музыки, театра и хореографии единогласно рекомендуют </a:t>
            </a:r>
            <a:r>
              <a:rPr lang="ru-RU" sz="1400" dirty="0" smtClean="0"/>
              <a:t>Кравцову Т.А. </a:t>
            </a:r>
            <a:r>
              <a:rPr lang="ru-RU" sz="1400" dirty="0"/>
              <a:t>на должность профессора (неполная занятость – 0,5).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627824" y="4293096"/>
            <a:ext cx="28803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627824" y="5517232"/>
            <a:ext cx="288032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62, «против» – нет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805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психологии профессиональной деятельности</a:t>
            </a:r>
            <a:endParaRPr lang="ru-RU" dirty="0"/>
          </a:p>
          <a:p>
            <a:pPr algn="ctr"/>
            <a:r>
              <a:rPr lang="ru-RU" b="1" dirty="0"/>
              <a:t>Профессор 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sz="1600" dirty="0"/>
              <a:t>Кораблина Елена Павловна, 1950​, доктор психологических наук (2007)​, профессор (2007), профессор кафедры психологии профессиональной деятельности.</a:t>
            </a:r>
          </a:p>
          <a:p>
            <a:r>
              <a:rPr lang="ru-RU" sz="1600" b="1" dirty="0"/>
              <a:t>Основные работы по профилю кафедры:</a:t>
            </a:r>
            <a:r>
              <a:rPr lang="ru-RU" sz="1600" dirty="0"/>
              <a:t> Особенности эмоционального выгорания, уровня стресса и жизнестойкости у военнослужащих с различным уровнем эмоционального истощения, (2019), [статья];</a:t>
            </a:r>
            <a:br>
              <a:rPr lang="ru-RU" sz="1600" dirty="0"/>
            </a:br>
            <a:r>
              <a:rPr lang="ru-RU" sz="1600" dirty="0"/>
              <a:t>Индивидуальное психологическое консультирование в процессе тренинга, (2019), [статья].​</a:t>
            </a:r>
            <a:br>
              <a:rPr lang="ru-RU" sz="1600" dirty="0"/>
            </a:br>
            <a:r>
              <a:rPr lang="ru-RU" sz="1600" b="1" dirty="0"/>
              <a:t>Электронные курсы в ЦДПО (</a:t>
            </a:r>
            <a:r>
              <a:rPr lang="ru-RU" sz="1600" b="1" dirty="0" err="1"/>
              <a:t>Moodle</a:t>
            </a:r>
            <a:r>
              <a:rPr lang="ru-RU" sz="1600" b="1" dirty="0"/>
              <a:t>): </a:t>
            </a:r>
            <a:r>
              <a:rPr lang="ru-RU" sz="1600" dirty="0" smtClean="0"/>
              <a:t>нет</a:t>
            </a:r>
            <a:endParaRPr lang="ru-RU" sz="1600" b="1" dirty="0"/>
          </a:p>
          <a:p>
            <a:r>
              <a:rPr lang="ru-RU" sz="1600" b="1" dirty="0"/>
              <a:t>Научное руководство: </a:t>
            </a:r>
            <a:r>
              <a:rPr lang="ru-RU" sz="1600" dirty="0" smtClean="0"/>
              <a:t>2 чел.</a:t>
            </a:r>
            <a:endParaRPr lang="ru-RU" sz="1600" dirty="0"/>
          </a:p>
          <a:p>
            <a:r>
              <a:rPr lang="ru-RU" sz="1600" b="1" dirty="0"/>
              <a:t>Участие в выполнении НИР за 2014-2019: </a:t>
            </a:r>
            <a:r>
              <a:rPr lang="ru-RU" sz="1600" dirty="0"/>
              <a:t>Апробация на базе организаций высшего образования (1 семестр) новых модулей программ </a:t>
            </a:r>
            <a:r>
              <a:rPr lang="ru-RU" sz="1600" dirty="0" err="1"/>
              <a:t>бакалавриата</a:t>
            </a:r>
            <a:r>
              <a:rPr lang="ru-RU" sz="1600" dirty="0"/>
              <a:t> по укрупненной группе специальностей "Образование и педагогика" (направление подготовки - специальное (дефектологическое) </a:t>
            </a:r>
            <a:r>
              <a:rPr lang="ru-RU" sz="1600" dirty="0" smtClean="0"/>
              <a:t>образование), </a:t>
            </a:r>
            <a:r>
              <a:rPr lang="ru-RU" sz="1600" dirty="0"/>
              <a:t>предполагающих академическую мобильность в условиях сетевого взаимодействия (модуль "Основы профессиональной деятельности в системе специального и инклюзивного образования"), Нижегородский университет, </a:t>
            </a:r>
            <a:r>
              <a:rPr lang="ru-RU" sz="1600" dirty="0" smtClean="0"/>
              <a:t>исполнитель</a:t>
            </a:r>
            <a:r>
              <a:rPr lang="ru-RU" sz="1600" dirty="0"/>
              <a:t>, 2015​</a:t>
            </a:r>
          </a:p>
          <a:p>
            <a:r>
              <a:rPr lang="ru-RU" sz="1600" b="1" dirty="0"/>
              <a:t>Заявки на выполнение НИР за 2014-2019:</a:t>
            </a:r>
            <a:r>
              <a:rPr lang="ru-RU" sz="1600" dirty="0"/>
              <a:t> ​нет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371892"/>
              </p:ext>
            </p:extLst>
          </p:nvPr>
        </p:nvGraphicFramePr>
        <p:xfrm>
          <a:off x="107504" y="4653136"/>
          <a:ext cx="5257800" cy="201168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165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300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12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2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15608" y="4005064"/>
            <a:ext cx="3528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психологии профессиональной деятельности </a:t>
            </a:r>
            <a:r>
              <a:rPr lang="ru-RU" sz="1400" dirty="0" smtClean="0"/>
              <a:t>и </a:t>
            </a:r>
            <a:r>
              <a:rPr lang="ru-RU" sz="1400" dirty="0"/>
              <a:t>ученый совет </a:t>
            </a:r>
            <a:r>
              <a:rPr lang="ru-RU" sz="1400" dirty="0" smtClean="0"/>
              <a:t>института психологии, единогласно рекомендуют Кораблину Е.П. </a:t>
            </a:r>
            <a:r>
              <a:rPr lang="ru-RU" sz="1400" dirty="0"/>
              <a:t>на должность </a:t>
            </a:r>
            <a:r>
              <a:rPr lang="ru-RU" sz="1400" dirty="0" smtClean="0"/>
              <a:t>профессора.</a:t>
            </a:r>
            <a:endParaRPr lang="ru-RU" sz="1400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615608" y="5085184"/>
            <a:ext cx="338437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615608" y="5949280"/>
            <a:ext cx="313285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</a:t>
            </a:r>
            <a:r>
              <a:rPr lang="ru-RU" sz="1400" dirty="0" smtClean="0"/>
              <a:t>60, </a:t>
            </a:r>
            <a:r>
              <a:rPr lang="ru-RU" sz="1400" dirty="0"/>
              <a:t>«против» – 2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309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8847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психологии профессиональной деятельности</a:t>
            </a:r>
            <a:endParaRPr lang="ru-RU" dirty="0"/>
          </a:p>
          <a:p>
            <a:pPr algn="ctr"/>
            <a:r>
              <a:rPr lang="ru-RU" b="1" dirty="0"/>
              <a:t>Профессор 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/>
              <a:t>Худяков Андрей Иванович, 1958​, доктор психологических наук (2001)​, профессор (2004), профессор кафедры психологии профессиональной деятельности.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Проблема формирования зрительного образа: развитие и состояние, (2019), [</a:t>
            </a:r>
            <a:r>
              <a:rPr lang="ru-RU" dirty="0" smtClean="0"/>
              <a:t>статья ВАК</a:t>
            </a:r>
            <a:r>
              <a:rPr lang="en-US" dirty="0"/>
              <a:t>]</a:t>
            </a:r>
            <a:r>
              <a:rPr lang="ru-RU" dirty="0" smtClean="0"/>
              <a:t>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Психодиагностика: применение статистических методов, (2019), [учебник].​</a:t>
            </a:r>
            <a:br>
              <a:rPr lang="ru-RU" dirty="0"/>
            </a:br>
            <a:r>
              <a:rPr lang="ru-RU" b="1" dirty="0" smtClean="0"/>
              <a:t>Электронные </a:t>
            </a:r>
            <a:r>
              <a:rPr lang="ru-RU" b="1" dirty="0"/>
              <a:t>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​нет</a:t>
            </a:r>
          </a:p>
          <a:p>
            <a:r>
              <a:rPr lang="ru-RU" b="1" dirty="0"/>
              <a:t>Научное руководство: </a:t>
            </a:r>
            <a:r>
              <a:rPr lang="ru-RU" dirty="0" smtClean="0"/>
              <a:t>1 чел.</a:t>
            </a:r>
            <a:endParaRPr lang="ru-RU" dirty="0"/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​нет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519213"/>
              </p:ext>
            </p:extLst>
          </p:nvPr>
        </p:nvGraphicFramePr>
        <p:xfrm>
          <a:off x="107504" y="3501008"/>
          <a:ext cx="5257800" cy="310896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46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162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6096" y="2798059"/>
            <a:ext cx="3528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психологии профессиональной деятельности и ученый совет института психологии, единогласно рекомендуют </a:t>
            </a:r>
            <a:r>
              <a:rPr lang="ru-RU" sz="1400" dirty="0" smtClean="0"/>
              <a:t>Худякова А.И. </a:t>
            </a:r>
            <a:r>
              <a:rPr lang="ru-RU" sz="1400" dirty="0"/>
              <a:t>на должность </a:t>
            </a:r>
            <a:r>
              <a:rPr lang="ru-RU" sz="1400" dirty="0" smtClean="0"/>
              <a:t>профессора.</a:t>
            </a:r>
            <a:endParaRPr lang="ru-RU" sz="1400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580112" y="4029165"/>
            <a:ext cx="30963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580112" y="5229200"/>
            <a:ext cx="273630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60, «против» – 2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365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16632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</a:rPr>
              <a:t>Кафедра гуманитарного образования</a:t>
            </a:r>
            <a:endParaRPr lang="ru-RU" dirty="0"/>
          </a:p>
          <a:p>
            <a:pPr algn="ctr"/>
            <a:r>
              <a:rPr lang="ru-RU" b="1" dirty="0">
                <a:solidFill>
                  <a:srgbClr val="000000"/>
                </a:solidFill>
              </a:rPr>
              <a:t>Профессор (неполная занятость - 0,75)</a:t>
            </a:r>
            <a:endParaRPr lang="ru-RU" dirty="0"/>
          </a:p>
          <a:p>
            <a:pPr algn="ctr"/>
            <a:r>
              <a:rPr lang="ru-RU" b="1" dirty="0">
                <a:solidFill>
                  <a:srgbClr val="000000"/>
                </a:solidFill>
              </a:rPr>
              <a:t>Подано заявлений  –    1 </a:t>
            </a:r>
            <a:endParaRPr lang="ru-RU" b="1" dirty="0" smtClean="0">
              <a:solidFill>
                <a:srgbClr val="000000"/>
              </a:solidFill>
            </a:endParaRPr>
          </a:p>
          <a:p>
            <a:pPr>
              <a:spcAft>
                <a:spcPts val="1000"/>
              </a:spcAft>
            </a:pPr>
            <a:r>
              <a:rPr lang="ru-RU" sz="1700" dirty="0" smtClean="0">
                <a:solidFill>
                  <a:srgbClr val="000000"/>
                </a:solidFill>
                <a:latin typeface="Open Sans"/>
              </a:rPr>
              <a:t>Барыкина 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Инна Евгеньевна, 1969​, доктор исторических наук (2017)​, доцент (2017), профессор кафедры гуманитарного образования Выборгского </a:t>
            </a:r>
            <a:r>
              <a:rPr lang="ru-RU" sz="1700" dirty="0" err="1">
                <a:solidFill>
                  <a:srgbClr val="000000"/>
                </a:solidFill>
                <a:latin typeface="Open Sans"/>
              </a:rPr>
              <a:t>филиалаа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.</a:t>
            </a:r>
            <a:endParaRPr lang="ru-RU" sz="1700" dirty="0"/>
          </a:p>
          <a:p>
            <a:pPr>
              <a:spcAft>
                <a:spcPts val="1200"/>
              </a:spcAft>
            </a:pPr>
            <a:r>
              <a:rPr lang="ru-RU" sz="1700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 Александр III (2019) ),[сборник документов]</a:t>
            </a:r>
            <a:br>
              <a:rPr lang="ru-RU" sz="1700" dirty="0">
                <a:solidFill>
                  <a:srgbClr val="000000"/>
                </a:solidFill>
                <a:latin typeface="Open Sans"/>
              </a:rPr>
            </a:br>
            <a:r>
              <a:rPr lang="ru-RU" sz="1700" dirty="0">
                <a:solidFill>
                  <a:srgbClr val="000000"/>
                </a:solidFill>
                <a:latin typeface="Open Sans"/>
              </a:rPr>
              <a:t>Бремя власти: жизнь и царствование Александра III (2019) ),[статья]​</a:t>
            </a:r>
            <a:br>
              <a:rPr lang="ru-RU" sz="1700" dirty="0">
                <a:solidFill>
                  <a:srgbClr val="000000"/>
                </a:solidFill>
                <a:latin typeface="Open Sans"/>
              </a:rPr>
            </a:br>
            <a:r>
              <a:rPr lang="ru-RU" sz="1700" b="1" dirty="0" smtClean="0">
                <a:solidFill>
                  <a:srgbClr val="000000"/>
                </a:solidFill>
                <a:latin typeface="Open Sans"/>
              </a:rPr>
              <a:t>Электронные </a:t>
            </a:r>
            <a:r>
              <a:rPr lang="ru-RU" sz="1700" b="1" dirty="0">
                <a:solidFill>
                  <a:srgbClr val="000000"/>
                </a:solidFill>
                <a:latin typeface="Open Sans"/>
              </a:rPr>
              <a:t>курсы в ЦДПО (</a:t>
            </a:r>
            <a:r>
              <a:rPr lang="ru-RU" sz="1700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sz="1700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История Древнего мира, Источниковедение русской истории</a:t>
            </a:r>
            <a:r>
              <a:rPr lang="ru-RU" sz="1700" dirty="0" smtClean="0">
                <a:solidFill>
                  <a:srgbClr val="000000"/>
                </a:solidFill>
                <a:latin typeface="Open Sans"/>
              </a:rPr>
              <a:t>​</a:t>
            </a:r>
            <a:endParaRPr lang="ru-RU" sz="1700" dirty="0" smtClean="0"/>
          </a:p>
          <a:p>
            <a:pPr>
              <a:spcAft>
                <a:spcPts val="1200"/>
              </a:spcAft>
            </a:pPr>
            <a:r>
              <a:rPr lang="ru-RU" sz="1700" b="1" dirty="0" smtClean="0">
                <a:solidFill>
                  <a:srgbClr val="000000"/>
                </a:solidFill>
                <a:latin typeface="Open Sans"/>
              </a:rPr>
              <a:t>Научное </a:t>
            </a:r>
            <a:r>
              <a:rPr lang="ru-RU" sz="1700" b="1" dirty="0">
                <a:solidFill>
                  <a:srgbClr val="000000"/>
                </a:solidFill>
                <a:latin typeface="Open Sans"/>
              </a:rPr>
              <a:t>руководство: 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нет</a:t>
            </a:r>
            <a:endParaRPr lang="ru-RU" sz="1700" dirty="0"/>
          </a:p>
          <a:p>
            <a:pPr>
              <a:spcBef>
                <a:spcPts val="1000"/>
              </a:spcBef>
            </a:pPr>
            <a:r>
              <a:rPr lang="ru-RU" sz="1700" b="1" dirty="0">
                <a:solidFill>
                  <a:srgbClr val="000000"/>
                </a:solidFill>
                <a:latin typeface="Open Sans"/>
              </a:rPr>
              <a:t>Участие в выполнении НИР за 2014-2019: 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​</a:t>
            </a:r>
            <a:r>
              <a:rPr lang="ru-RU" sz="1700" dirty="0" smtClean="0">
                <a:solidFill>
                  <a:srgbClr val="000000"/>
                </a:solidFill>
                <a:latin typeface="Open Sans"/>
              </a:rPr>
              <a:t>нет</a:t>
            </a:r>
            <a:endParaRPr lang="ru-RU" sz="1700" dirty="0" smtClean="0"/>
          </a:p>
          <a:p>
            <a:pPr>
              <a:spcBef>
                <a:spcPts val="1000"/>
              </a:spcBef>
            </a:pPr>
            <a:r>
              <a:rPr lang="ru-RU" sz="1700" b="1" dirty="0" smtClean="0">
                <a:solidFill>
                  <a:srgbClr val="000000"/>
                </a:solidFill>
                <a:latin typeface="Open Sans"/>
              </a:rPr>
              <a:t>Заявки </a:t>
            </a:r>
            <a:r>
              <a:rPr lang="ru-RU" sz="1700" b="1" dirty="0">
                <a:solidFill>
                  <a:srgbClr val="000000"/>
                </a:solidFill>
                <a:latin typeface="Open Sans"/>
              </a:rPr>
              <a:t>на выполнение НИР за 2014-2019: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 ​нет</a:t>
            </a:r>
            <a:endParaRPr lang="ru-RU" sz="1700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907359"/>
              </p:ext>
            </p:extLst>
          </p:nvPr>
        </p:nvGraphicFramePr>
        <p:xfrm>
          <a:off x="253689" y="4320078"/>
          <a:ext cx="5957143" cy="2255520"/>
        </p:xfrm>
        <a:graphic>
          <a:graphicData uri="http://schemas.openxmlformats.org/drawingml/2006/table">
            <a:tbl>
              <a:tblPr/>
              <a:tblGrid>
                <a:gridCol w="1554037">
                  <a:extLst>
                    <a:ext uri="{9D8B030D-6E8A-4147-A177-3AD203B41FA5}">
                      <a16:colId xmlns:a16="http://schemas.microsoft.com/office/drawing/2014/main" xmlns="" val="3894837200"/>
                    </a:ext>
                  </a:extLst>
                </a:gridCol>
                <a:gridCol w="1450435">
                  <a:extLst>
                    <a:ext uri="{9D8B030D-6E8A-4147-A177-3AD203B41FA5}">
                      <a16:colId xmlns:a16="http://schemas.microsoft.com/office/drawing/2014/main" xmlns="" val="1732116403"/>
                    </a:ext>
                  </a:extLst>
                </a:gridCol>
                <a:gridCol w="1372733">
                  <a:extLst>
                    <a:ext uri="{9D8B030D-6E8A-4147-A177-3AD203B41FA5}">
                      <a16:colId xmlns:a16="http://schemas.microsoft.com/office/drawing/2014/main" xmlns="" val="1520870612"/>
                    </a:ext>
                  </a:extLst>
                </a:gridCol>
                <a:gridCol w="1579938">
                  <a:extLst>
                    <a:ext uri="{9D8B030D-6E8A-4147-A177-3AD203B41FA5}">
                      <a16:colId xmlns:a16="http://schemas.microsoft.com/office/drawing/2014/main" xmlns="" val="3741605287"/>
                    </a:ext>
                  </a:extLst>
                </a:gridCol>
              </a:tblGrid>
              <a:tr h="26927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3957518"/>
                  </a:ext>
                </a:extLst>
              </a:tr>
              <a:tr h="26927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45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96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5568207"/>
                  </a:ext>
                </a:extLst>
              </a:tr>
              <a:tr h="269273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42219775"/>
                  </a:ext>
                </a:extLst>
              </a:tr>
              <a:tr h="269273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9143419"/>
                  </a:ext>
                </a:extLst>
              </a:tr>
              <a:tr h="416149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4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341640"/>
                  </a:ext>
                </a:extLst>
              </a:tr>
              <a:tr h="269273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55744904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7504" y="458065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00192" y="2564904"/>
            <a:ext cx="252028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latin typeface="+mj-lt"/>
              </a:rPr>
              <a:t>Кафедра </a:t>
            </a:r>
            <a:r>
              <a:rPr lang="ru-RU" sz="1400" dirty="0">
                <a:solidFill>
                  <a:srgbClr val="000000"/>
                </a:solidFill>
                <a:latin typeface="+mj-lt"/>
              </a:rPr>
              <a:t>гуманитарного </a:t>
            </a:r>
            <a:r>
              <a:rPr lang="ru-RU" sz="1400" dirty="0" smtClean="0">
                <a:solidFill>
                  <a:srgbClr val="000000"/>
                </a:solidFill>
                <a:latin typeface="+mj-lt"/>
              </a:rPr>
              <a:t>образования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smtClean="0">
                <a:latin typeface="+mj-lt"/>
              </a:rPr>
              <a:t>и </a:t>
            </a:r>
            <a:r>
              <a:rPr lang="ru-RU" sz="1400" dirty="0">
                <a:latin typeface="+mj-lt"/>
              </a:rPr>
              <a:t>ученый совет </a:t>
            </a:r>
            <a:r>
              <a:rPr lang="ru-RU" sz="1400" dirty="0" smtClean="0">
                <a:latin typeface="+mj-lt"/>
              </a:rPr>
              <a:t>Выборгского филиала единогласно </a:t>
            </a:r>
            <a:r>
              <a:rPr lang="ru-RU" sz="1400" dirty="0">
                <a:latin typeface="+mj-lt"/>
              </a:rPr>
              <a:t>рекомендуют </a:t>
            </a:r>
            <a:r>
              <a:rPr lang="ru-RU" sz="1400" dirty="0" smtClean="0">
                <a:latin typeface="+mj-lt"/>
              </a:rPr>
              <a:t>Барыкину И.Е. </a:t>
            </a:r>
            <a:r>
              <a:rPr lang="ru-RU" sz="1400" dirty="0">
                <a:latin typeface="+mj-lt"/>
              </a:rPr>
              <a:t>на должность </a:t>
            </a:r>
            <a:r>
              <a:rPr lang="ru-RU" sz="1400" dirty="0" smtClean="0">
                <a:latin typeface="+mj-lt"/>
              </a:rPr>
              <a:t>профессора </a:t>
            </a:r>
            <a:r>
              <a:rPr lang="ru-RU" sz="1400" dirty="0">
                <a:solidFill>
                  <a:srgbClr val="000000"/>
                </a:solidFill>
                <a:latin typeface="+mj-lt"/>
              </a:rPr>
              <a:t>(неполная занятость - 0,75</a:t>
            </a:r>
            <a:r>
              <a:rPr lang="ru-RU" sz="1400" dirty="0" smtClean="0">
                <a:solidFill>
                  <a:srgbClr val="000000"/>
                </a:solidFill>
                <a:latin typeface="+mj-lt"/>
              </a:rPr>
              <a:t>)</a:t>
            </a:r>
            <a:r>
              <a:rPr lang="ru-RU" sz="1400" dirty="0" smtClean="0">
                <a:latin typeface="+mj-lt"/>
              </a:rPr>
              <a:t>.</a:t>
            </a:r>
            <a:endParaRPr lang="ru-RU" sz="1400" dirty="0">
              <a:latin typeface="+mj-lt"/>
            </a:endParaRPr>
          </a:p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6300192" y="4365104"/>
            <a:ext cx="25202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Итоги дистанционного голосования заседания </a:t>
            </a:r>
            <a:r>
              <a:rPr lang="ru-RU" sz="1400" dirty="0"/>
              <a:t>конкурсной комиссии </a:t>
            </a:r>
            <a:r>
              <a:rPr lang="ru-RU" sz="1400" dirty="0" smtClean="0"/>
              <a:t>университета</a:t>
            </a:r>
          </a:p>
          <a:p>
            <a:r>
              <a:rPr lang="ru-RU" sz="1400" dirty="0" smtClean="0"/>
              <a:t>      «за» </a:t>
            </a:r>
            <a:r>
              <a:rPr lang="ru-RU" sz="1400" dirty="0"/>
              <a:t>– </a:t>
            </a:r>
            <a:r>
              <a:rPr lang="ru-RU" sz="1400" dirty="0" smtClean="0"/>
              <a:t>14, «против» </a:t>
            </a:r>
            <a:r>
              <a:rPr lang="ru-RU" sz="1400" dirty="0"/>
              <a:t>– 1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289915" y="5589238"/>
            <a:ext cx="244827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 smtClean="0"/>
              <a:t>       «</a:t>
            </a:r>
            <a:r>
              <a:rPr lang="ru-RU" sz="1400" dirty="0"/>
              <a:t>за» – </a:t>
            </a:r>
            <a:r>
              <a:rPr lang="ru-RU" sz="1400" dirty="0" smtClean="0"/>
              <a:t>61, </a:t>
            </a:r>
            <a:r>
              <a:rPr lang="ru-RU" sz="1400" dirty="0"/>
              <a:t>«против» – 1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6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015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психологии развития и образования</a:t>
            </a:r>
            <a:endParaRPr lang="ru-RU" dirty="0"/>
          </a:p>
          <a:p>
            <a:pPr algn="ctr"/>
            <a:r>
              <a:rPr lang="ru-RU" b="1" dirty="0"/>
              <a:t>Профессор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/>
              <a:t>Медведев Дмитрий Алексеевич, 1971​, доктор психологических наук (2007)​, доцент (2007), профессор кафедры психологии развития и образования.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</a:t>
            </a:r>
            <a:r>
              <a:rPr lang="ru-RU" dirty="0" err="1"/>
              <a:t>Акмеогенез</a:t>
            </a:r>
            <a:r>
              <a:rPr lang="ru-RU" dirty="0"/>
              <a:t> внутреннего мира работников железнодорожного транспорта, (2019), [статья];</a:t>
            </a:r>
            <a:br>
              <a:rPr lang="ru-RU" dirty="0"/>
            </a:br>
            <a:r>
              <a:rPr lang="ru-RU" dirty="0"/>
              <a:t>Психолого-педагогическая характеристика внутреннего мира работников железнодорожного транспорта, (2019), [статья].​</a:t>
            </a:r>
            <a:br>
              <a:rPr lang="ru-RU" dirty="0"/>
            </a:br>
            <a:r>
              <a:rPr lang="ru-RU" b="1" dirty="0"/>
              <a:t>Электронные 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2 </a:t>
            </a:r>
            <a:r>
              <a:rPr lang="ru-RU" dirty="0" smtClean="0"/>
              <a:t>курса, в том числе «Решение </a:t>
            </a:r>
            <a:r>
              <a:rPr lang="ru-RU" dirty="0"/>
              <a:t>психологических проблем в педагогической </a:t>
            </a:r>
            <a:r>
              <a:rPr lang="ru-RU" dirty="0" smtClean="0"/>
              <a:t>деятельности». </a:t>
            </a:r>
            <a:endParaRPr lang="ru-RU" dirty="0"/>
          </a:p>
          <a:p>
            <a:r>
              <a:rPr lang="ru-RU" b="1" dirty="0"/>
              <a:t>Научное руководство: </a:t>
            </a:r>
            <a:r>
              <a:rPr lang="ru-RU" dirty="0"/>
              <a:t>нет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​нет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877549"/>
              </p:ext>
            </p:extLst>
          </p:nvPr>
        </p:nvGraphicFramePr>
        <p:xfrm>
          <a:off x="107504" y="4077072"/>
          <a:ext cx="5257800" cy="252984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178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80112" y="3106087"/>
            <a:ext cx="309634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психологии развития и образования </a:t>
            </a:r>
            <a:r>
              <a:rPr lang="ru-RU" sz="1400" dirty="0" smtClean="0"/>
              <a:t>и </a:t>
            </a:r>
            <a:r>
              <a:rPr lang="ru-RU" sz="1400" dirty="0"/>
              <a:t>ученый совет института психологии, единогласно рекомендуют </a:t>
            </a:r>
            <a:r>
              <a:rPr lang="ru-RU" sz="1400" dirty="0" smtClean="0"/>
              <a:t>Медведева Д.А. </a:t>
            </a:r>
            <a:r>
              <a:rPr lang="ru-RU" sz="1400" dirty="0"/>
              <a:t>на должность </a:t>
            </a:r>
            <a:r>
              <a:rPr lang="ru-RU" sz="1400" dirty="0" smtClean="0"/>
              <a:t>профессора.</a:t>
            </a:r>
            <a:endParaRPr lang="ru-RU" sz="1400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641843" y="4514165"/>
            <a:ext cx="324036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</a:t>
            </a:r>
            <a:r>
              <a:rPr lang="ru-RU" sz="1400" dirty="0" smtClean="0"/>
              <a:t>14, </a:t>
            </a:r>
            <a:r>
              <a:rPr lang="ru-RU" sz="1400" dirty="0"/>
              <a:t>«против» – 1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641843" y="5445224"/>
            <a:ext cx="317862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</a:t>
            </a:r>
            <a:r>
              <a:rPr lang="ru-RU" sz="1400" dirty="0" smtClean="0"/>
              <a:t>57, </a:t>
            </a:r>
            <a:r>
              <a:rPr lang="ru-RU" sz="1400" dirty="0"/>
              <a:t>«против» – </a:t>
            </a:r>
            <a:r>
              <a:rPr lang="ru-RU" sz="1400" dirty="0" smtClean="0"/>
              <a:t>5</a:t>
            </a:r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714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7478"/>
            <a:ext cx="914400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психологии развития и образования</a:t>
            </a:r>
            <a:endParaRPr lang="ru-RU" dirty="0"/>
          </a:p>
          <a:p>
            <a:pPr algn="ctr"/>
            <a:r>
              <a:rPr lang="ru-RU" b="1" dirty="0"/>
              <a:t>Профессор (неполная занятость – 0,5)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sz="1600" dirty="0" err="1"/>
              <a:t>Грецов</a:t>
            </a:r>
            <a:r>
              <a:rPr lang="ru-RU" sz="1600" dirty="0"/>
              <a:t> Андрей Геннадьевич, 1977​, доктор педагогических наук (</a:t>
            </a:r>
            <a:r>
              <a:rPr lang="ru-RU" sz="1600" dirty="0" smtClean="0"/>
              <a:t>2013)</a:t>
            </a:r>
            <a:r>
              <a:rPr lang="ru-RU" sz="1600" dirty="0"/>
              <a:t>​, доцент (2009), профессор кафедры психологии развития и образования.</a:t>
            </a:r>
          </a:p>
          <a:p>
            <a:r>
              <a:rPr lang="ru-RU" sz="1600" b="1" dirty="0"/>
              <a:t>Основные работы по профилю кафедры:</a:t>
            </a:r>
            <a:r>
              <a:rPr lang="ru-RU" sz="1600" dirty="0"/>
              <a:t> Формирование ценностного отношения к физической культуре, спорту и здоровью в подростково-молодежной среде (2019), [монография];</a:t>
            </a:r>
            <a:br>
              <a:rPr lang="ru-RU" sz="1600" dirty="0"/>
            </a:br>
            <a:r>
              <a:rPr lang="ru-RU" sz="1600" dirty="0"/>
              <a:t>Психолого-педагогическая профилактика риска отсева юных спортсменов из спортивных групп (2019), [статья]</a:t>
            </a:r>
            <a:r>
              <a:rPr lang="ru-RU" sz="1600" dirty="0" smtClean="0"/>
              <a:t>​.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/>
              <a:t>Электронные курсы в ЦДПО (</a:t>
            </a:r>
            <a:r>
              <a:rPr lang="ru-RU" sz="1600" b="1" dirty="0" err="1"/>
              <a:t>Moodle</a:t>
            </a:r>
            <a:r>
              <a:rPr lang="ru-RU" sz="1600" b="1" dirty="0"/>
              <a:t>): </a:t>
            </a:r>
            <a:r>
              <a:rPr lang="ru-RU" sz="1600" dirty="0"/>
              <a:t>​нет</a:t>
            </a:r>
          </a:p>
          <a:p>
            <a:r>
              <a:rPr lang="ru-RU" sz="1600" b="1" dirty="0"/>
              <a:t>Научное руководство: </a:t>
            </a:r>
            <a:r>
              <a:rPr lang="ru-RU" sz="1600" dirty="0" smtClean="0"/>
              <a:t>1 чел.</a:t>
            </a:r>
            <a:endParaRPr lang="ru-RU" sz="1600" dirty="0"/>
          </a:p>
          <a:p>
            <a:r>
              <a:rPr lang="ru-RU" sz="1600" b="1" dirty="0"/>
              <a:t>Участие в выполнении НИР за 2014-2019: </a:t>
            </a:r>
            <a:r>
              <a:rPr lang="ru-RU" sz="1600" dirty="0"/>
              <a:t>2 НИР: Образовательная среда как фактор психологического благополучия </a:t>
            </a:r>
            <a:r>
              <a:rPr lang="ru-RU" sz="1600" dirty="0" smtClean="0"/>
              <a:t>одаренных </a:t>
            </a:r>
            <a:r>
              <a:rPr lang="ru-RU" sz="1600" dirty="0"/>
              <a:t>учащихся подросткового возраста, РФФИ "а", </a:t>
            </a:r>
            <a:r>
              <a:rPr lang="ru-RU" sz="1600" dirty="0" smtClean="0"/>
              <a:t>исполнитель</a:t>
            </a:r>
            <a:r>
              <a:rPr lang="ru-RU" sz="1600" dirty="0"/>
              <a:t>, 2019; Диагностическое исследование процесса, условий и результатов образования (основного и среднего общего, дополнительного) воспитанников Организации, деятельности педагогических работников, реализующих программы основного и среднего общего, дополнительного образования воспитанников Организации, родителей или лиц, их заменяющих, воспитанников Организации, ДЮСШ «Зенит», </a:t>
            </a:r>
            <a:r>
              <a:rPr lang="ru-RU" sz="1600" dirty="0" smtClean="0"/>
              <a:t>исполнитель</a:t>
            </a:r>
            <a:r>
              <a:rPr lang="ru-RU" sz="1600" dirty="0"/>
              <a:t>, 2014.​</a:t>
            </a:r>
          </a:p>
          <a:p>
            <a:r>
              <a:rPr lang="ru-RU" sz="1600" b="1" dirty="0"/>
              <a:t>Заявки на выполнение НИР за 2014-2019:</a:t>
            </a:r>
            <a:r>
              <a:rPr lang="ru-RU" sz="1600" dirty="0"/>
              <a:t> 2 (РФФИ)​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360409"/>
              </p:ext>
            </p:extLst>
          </p:nvPr>
        </p:nvGraphicFramePr>
        <p:xfrm>
          <a:off x="35496" y="4797152"/>
          <a:ext cx="5257800" cy="201168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178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697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11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16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2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64088" y="4221088"/>
            <a:ext cx="309634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200" dirty="0"/>
              <a:t>Кафедра психологии развития и образования и ученый совет института психологии, единогласно рекомендуют </a:t>
            </a:r>
            <a:r>
              <a:rPr lang="ru-RU" sz="1200" dirty="0" err="1" smtClean="0"/>
              <a:t>Грецова</a:t>
            </a:r>
            <a:r>
              <a:rPr lang="ru-RU" sz="1200" dirty="0" smtClean="0"/>
              <a:t> А.Г. </a:t>
            </a:r>
            <a:r>
              <a:rPr lang="ru-RU" sz="1200" dirty="0"/>
              <a:t>на должность </a:t>
            </a:r>
            <a:r>
              <a:rPr lang="ru-RU" sz="1200" dirty="0" smtClean="0"/>
              <a:t>профессора </a:t>
            </a:r>
            <a:r>
              <a:rPr lang="ru-RU" sz="1200" dirty="0"/>
              <a:t>(неполная занятость – 0,5</a:t>
            </a:r>
            <a:r>
              <a:rPr lang="ru-RU" sz="1200" dirty="0" smtClean="0"/>
              <a:t>).</a:t>
            </a:r>
            <a:endParaRPr lang="ru-RU" sz="1200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384304" y="5240197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2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2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384304" y="5877272"/>
            <a:ext cx="3292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2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200" dirty="0"/>
              <a:t>       «за» – </a:t>
            </a:r>
            <a:r>
              <a:rPr lang="ru-RU" sz="1200" dirty="0" smtClean="0"/>
              <a:t>61, </a:t>
            </a:r>
            <a:r>
              <a:rPr lang="ru-RU" sz="1200" dirty="0"/>
              <a:t>«против» – </a:t>
            </a:r>
            <a:r>
              <a:rPr lang="ru-RU" sz="1200" dirty="0" smtClean="0"/>
              <a:t>1</a:t>
            </a:r>
            <a:endParaRPr lang="ru-RU" sz="1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444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психологии человека</a:t>
            </a:r>
            <a:endParaRPr lang="ru-RU" dirty="0"/>
          </a:p>
          <a:p>
            <a:pPr algn="ctr"/>
            <a:r>
              <a:rPr lang="ru-RU" b="1" dirty="0"/>
              <a:t>Профессор 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sz="1600" dirty="0" err="1"/>
              <a:t>Коржова</a:t>
            </a:r>
            <a:r>
              <a:rPr lang="ru-RU" sz="1600" dirty="0"/>
              <a:t> Елена Юрьевна, 1964​, доктор психологических наук (2002)​, профессор (2004), заведующий кафедрой психологии человека.</a:t>
            </a:r>
          </a:p>
          <a:p>
            <a:r>
              <a:rPr lang="ru-RU" sz="1600" b="1" dirty="0"/>
              <a:t>Основные работы по профилю кафедры:</a:t>
            </a:r>
            <a:r>
              <a:rPr lang="ru-RU" sz="1600" dirty="0"/>
              <a:t> Становление психологии жизненного пути личности: западный и отечественный подходы, (2019), [статья]; </a:t>
            </a:r>
            <a:br>
              <a:rPr lang="ru-RU" sz="1600" dirty="0"/>
            </a:br>
            <a:r>
              <a:rPr lang="ru-RU" sz="1600" dirty="0"/>
              <a:t>Психология человека как субъекта жизнедеятельности и жизненного пути личности: основные итоги исследований, (2018), [статья</a:t>
            </a:r>
            <a:r>
              <a:rPr lang="ru-RU" sz="1600" dirty="0" smtClean="0"/>
              <a:t>].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/>
              <a:t>Электронные курсы в ЦДПО (</a:t>
            </a:r>
            <a:r>
              <a:rPr lang="ru-RU" sz="1600" b="1" dirty="0" err="1"/>
              <a:t>Moodle</a:t>
            </a:r>
            <a:r>
              <a:rPr lang="ru-RU" sz="1600" b="1" dirty="0"/>
              <a:t>): </a:t>
            </a:r>
            <a:r>
              <a:rPr lang="ru-RU" sz="1600" dirty="0"/>
              <a:t>3 </a:t>
            </a:r>
            <a:r>
              <a:rPr lang="ru-RU" sz="1600" dirty="0" smtClean="0"/>
              <a:t>курса, в том числе «Психология личности». </a:t>
            </a:r>
          </a:p>
          <a:p>
            <a:r>
              <a:rPr lang="ru-RU" sz="1600" b="1" dirty="0" smtClean="0"/>
              <a:t>Научное </a:t>
            </a:r>
            <a:r>
              <a:rPr lang="ru-RU" sz="1600" b="1" dirty="0"/>
              <a:t>руководство: </a:t>
            </a:r>
            <a:r>
              <a:rPr lang="ru-RU" sz="1600" dirty="0" smtClean="0"/>
              <a:t>6 чел.</a:t>
            </a:r>
            <a:endParaRPr lang="ru-RU" sz="1600" dirty="0"/>
          </a:p>
          <a:p>
            <a:r>
              <a:rPr lang="ru-RU" sz="1600" b="1" dirty="0"/>
              <a:t>Участие в выполнении НИР за 2014-2019: </a:t>
            </a:r>
            <a:r>
              <a:rPr lang="ru-RU" sz="1600" dirty="0"/>
              <a:t>7 НИР: Психологические, социальные и средовые ресурсы здоровья учащихся разных ступеней образования в современной России, РФФИ, </a:t>
            </a:r>
            <a:r>
              <a:rPr lang="ru-RU" sz="1600" dirty="0" smtClean="0"/>
              <a:t>исполнитель</a:t>
            </a:r>
            <a:r>
              <a:rPr lang="ru-RU" sz="1600" dirty="0"/>
              <a:t>, 2019; Психология опекунской семьи: ситуационный подход, РФФИ, </a:t>
            </a:r>
            <a:r>
              <a:rPr lang="ru-RU" sz="1600" dirty="0" smtClean="0"/>
              <a:t>руководитель</a:t>
            </a:r>
            <a:r>
              <a:rPr lang="ru-RU" sz="1600" dirty="0"/>
              <a:t>, 2019.​</a:t>
            </a:r>
          </a:p>
          <a:p>
            <a:r>
              <a:rPr lang="ru-RU" sz="1600" b="1" dirty="0"/>
              <a:t>Заявки на выполнение НИР за 2014-2019:</a:t>
            </a:r>
            <a:r>
              <a:rPr lang="ru-RU" sz="1600" dirty="0"/>
              <a:t> 5(РФФИ); 1(РНФ); 1(КНВШ).​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799907"/>
              </p:ext>
            </p:extLst>
          </p:nvPr>
        </p:nvGraphicFramePr>
        <p:xfrm>
          <a:off x="107504" y="3912265"/>
          <a:ext cx="5257800" cy="252984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241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2066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19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14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69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7902" y="3789040"/>
            <a:ext cx="316835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психологии человека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и ученый совет института психологии, единогласно рекомендуют </a:t>
            </a:r>
            <a:r>
              <a:rPr lang="ru-RU" sz="1400" dirty="0" err="1" smtClean="0"/>
              <a:t>Коржову</a:t>
            </a:r>
            <a:r>
              <a:rPr lang="ru-RU" sz="1400" dirty="0" smtClean="0"/>
              <a:t> Е.Ю. </a:t>
            </a:r>
            <a:r>
              <a:rPr lang="ru-RU" sz="1400" dirty="0"/>
              <a:t>на должность </a:t>
            </a:r>
            <a:r>
              <a:rPr lang="ru-RU" sz="1400" dirty="0" smtClean="0"/>
              <a:t>профессора.</a:t>
            </a:r>
            <a:endParaRPr lang="ru-RU" sz="1400" dirty="0"/>
          </a:p>
          <a:p>
            <a:pPr marL="285750" indent="-285750"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507902" y="4725144"/>
            <a:ext cx="33845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507902" y="5661248"/>
            <a:ext cx="309654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</a:t>
            </a:r>
            <a:r>
              <a:rPr lang="ru-RU" sz="1400" dirty="0" smtClean="0"/>
              <a:t>62, </a:t>
            </a:r>
            <a:r>
              <a:rPr lang="ru-RU" sz="1400" dirty="0"/>
              <a:t>«против» – </a:t>
            </a:r>
            <a:r>
              <a:rPr lang="ru-RU" sz="1400" dirty="0" smtClean="0"/>
              <a:t>нет</a:t>
            </a:r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004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4192" y="1350"/>
            <a:ext cx="91440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психологии человека</a:t>
            </a:r>
            <a:endParaRPr lang="ru-RU" dirty="0"/>
          </a:p>
          <a:p>
            <a:pPr algn="ctr"/>
            <a:r>
              <a:rPr lang="ru-RU" b="1" dirty="0"/>
              <a:t>Профессор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sz="1600" dirty="0" err="1"/>
              <a:t>Горьковая</a:t>
            </a:r>
            <a:r>
              <a:rPr lang="ru-RU" sz="1600" dirty="0"/>
              <a:t> Ирина Алексеевна, 1957​, доктор психологических наук (1998)​, профессор (2005), профессор кафедры психологии человека.</a:t>
            </a:r>
          </a:p>
          <a:p>
            <a:r>
              <a:rPr lang="ru-RU" sz="1600" b="1" dirty="0"/>
              <a:t>Основные работы по профилю кафедры:</a:t>
            </a:r>
            <a:r>
              <a:rPr lang="ru-RU" sz="1600" dirty="0"/>
              <a:t> Жизнестойкость и </a:t>
            </a:r>
            <a:r>
              <a:rPr lang="ru-RU" sz="1600" dirty="0" err="1"/>
              <a:t>копинг</a:t>
            </a:r>
            <a:r>
              <a:rPr lang="ru-RU" sz="1600" dirty="0"/>
              <a:t>-стратегии подростков с нарушениями опорно-двигательного аппарата, (2019), [статья];</a:t>
            </a:r>
            <a:br>
              <a:rPr lang="ru-RU" sz="1600" dirty="0"/>
            </a:br>
            <a:r>
              <a:rPr lang="ru-RU" sz="1600" dirty="0"/>
              <a:t>Жизнестойкость и </a:t>
            </a:r>
            <a:r>
              <a:rPr lang="ru-RU" sz="1600" dirty="0" err="1"/>
              <a:t>копинг</a:t>
            </a:r>
            <a:r>
              <a:rPr lang="ru-RU" sz="1600" dirty="0"/>
              <a:t>-стратегии подростков с сенсорными и двигательными нарушениями, (2018), [статья</a:t>
            </a:r>
            <a:r>
              <a:rPr lang="ru-RU" sz="1600" dirty="0" smtClean="0"/>
              <a:t>].​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/>
              <a:t>Электронные курсы в ЦДПО (</a:t>
            </a:r>
            <a:r>
              <a:rPr lang="ru-RU" sz="1600" b="1" dirty="0" err="1"/>
              <a:t>Moodle</a:t>
            </a:r>
            <a:r>
              <a:rPr lang="ru-RU" sz="1600" b="1" dirty="0"/>
              <a:t>): </a:t>
            </a:r>
            <a:r>
              <a:rPr lang="ru-RU" sz="1600" dirty="0"/>
              <a:t>​нет</a:t>
            </a:r>
          </a:p>
          <a:p>
            <a:r>
              <a:rPr lang="ru-RU" sz="1600" b="1" dirty="0"/>
              <a:t>Научное руководство: </a:t>
            </a:r>
            <a:r>
              <a:rPr lang="ru-RU" sz="1600" dirty="0" smtClean="0"/>
              <a:t>1 чел.</a:t>
            </a:r>
            <a:endParaRPr lang="ru-RU" sz="1600" dirty="0"/>
          </a:p>
          <a:p>
            <a:r>
              <a:rPr lang="ru-RU" sz="1600" b="1" dirty="0"/>
              <a:t>Участие в выполнении НИР за 2014-2019: </a:t>
            </a:r>
            <a:r>
              <a:rPr lang="ru-RU" sz="1600" dirty="0"/>
              <a:t>7 НИР: Социально-психологические детерминанты жизнестойкости подростков с ограниченными возможностями здоровья, РФФИ (РГНФ), р</a:t>
            </a:r>
            <a:r>
              <a:rPr lang="ru-RU" sz="1600" dirty="0" smtClean="0"/>
              <a:t>уководитель, 2018; </a:t>
            </a:r>
          </a:p>
          <a:p>
            <a:r>
              <a:rPr lang="ru-RU" sz="1600" b="1" dirty="0" smtClean="0"/>
              <a:t>Заявки на выполнение НИР за 2014-2019:</a:t>
            </a:r>
            <a:r>
              <a:rPr lang="ru-RU" sz="1600" dirty="0" smtClean="0"/>
              <a:t> 3(РФФИ); 1(РНФ)​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752249"/>
              </p:ext>
            </p:extLst>
          </p:nvPr>
        </p:nvGraphicFramePr>
        <p:xfrm>
          <a:off x="107504" y="3861048"/>
          <a:ext cx="5257800" cy="281178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143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565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12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18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45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5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77000" y="3817780"/>
            <a:ext cx="338437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психологии человека</a:t>
            </a:r>
          </a:p>
          <a:p>
            <a:r>
              <a:rPr lang="ru-RU" sz="1400" dirty="0"/>
              <a:t> и ученый совет института психологии, единогласно рекомендуют </a:t>
            </a:r>
            <a:r>
              <a:rPr lang="ru-RU" sz="1400" dirty="0" err="1" smtClean="0"/>
              <a:t>Горьковую</a:t>
            </a:r>
            <a:r>
              <a:rPr lang="ru-RU" sz="1400" dirty="0" smtClean="0"/>
              <a:t> И.А. </a:t>
            </a:r>
            <a:r>
              <a:rPr lang="ru-RU" sz="1400" dirty="0"/>
              <a:t>на должность профессора.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477000" y="4869160"/>
            <a:ext cx="338437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477000" y="5877272"/>
            <a:ext cx="319945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</a:t>
            </a:r>
            <a:r>
              <a:rPr lang="ru-RU" sz="1400" dirty="0" smtClean="0"/>
              <a:t>61, </a:t>
            </a:r>
            <a:r>
              <a:rPr lang="ru-RU" sz="1400" dirty="0"/>
              <a:t>«против» – </a:t>
            </a:r>
            <a:r>
              <a:rPr lang="ru-RU" sz="1400" dirty="0" smtClean="0"/>
              <a:t>1</a:t>
            </a:r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80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психологии человека</a:t>
            </a:r>
            <a:endParaRPr lang="ru-RU" dirty="0"/>
          </a:p>
          <a:p>
            <a:pPr algn="ctr"/>
            <a:r>
              <a:rPr lang="ru-RU" b="1" dirty="0"/>
              <a:t>Профессор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sz="1650" dirty="0" err="1"/>
              <a:t>Микляева</a:t>
            </a:r>
            <a:r>
              <a:rPr lang="ru-RU" sz="1650" dirty="0"/>
              <a:t> Анастасия Владимировна, 1977​, доктор психологических наук (2015)​, доцент (2006), профессор кафедры психологии человека.</a:t>
            </a:r>
          </a:p>
          <a:p>
            <a:r>
              <a:rPr lang="ru-RU" sz="1650" b="1" dirty="0"/>
              <a:t>Основные работы по профилю кафедры:</a:t>
            </a:r>
            <a:r>
              <a:rPr lang="ru-RU" sz="1650" dirty="0"/>
              <a:t> Социально-психологический подход к исследованию личностного инфантилизма, (2019), [статья];</a:t>
            </a:r>
            <a:br>
              <a:rPr lang="ru-RU" sz="1650" dirty="0"/>
            </a:br>
            <a:r>
              <a:rPr lang="ru-RU" sz="1650" dirty="0"/>
              <a:t>Этическая регламентация как ресурс в разрешении проблем взаимодействия субъектов образования в условиях интеграции и инклюзии, (2019), [статья].​</a:t>
            </a:r>
            <a:br>
              <a:rPr lang="ru-RU" sz="1650" dirty="0"/>
            </a:br>
            <a:r>
              <a:rPr lang="ru-RU" sz="1650" b="1" dirty="0"/>
              <a:t>Электронные курсы в ЦДПО (</a:t>
            </a:r>
            <a:r>
              <a:rPr lang="ru-RU" sz="1650" b="1" dirty="0" err="1"/>
              <a:t>Moodle</a:t>
            </a:r>
            <a:r>
              <a:rPr lang="ru-RU" sz="1650" b="1" dirty="0"/>
              <a:t>): </a:t>
            </a:r>
            <a:r>
              <a:rPr lang="ru-RU" sz="1650" dirty="0"/>
              <a:t>10 </a:t>
            </a:r>
            <a:r>
              <a:rPr lang="ru-RU" sz="1650" dirty="0" smtClean="0"/>
              <a:t>курсов, в том числе «Общая </a:t>
            </a:r>
            <a:r>
              <a:rPr lang="ru-RU" sz="1650" dirty="0"/>
              <a:t>психология с </a:t>
            </a:r>
            <a:r>
              <a:rPr lang="ru-RU" sz="1650" dirty="0" smtClean="0"/>
              <a:t>практикумом». </a:t>
            </a:r>
            <a:r>
              <a:rPr lang="ru-RU" sz="1650" b="1" dirty="0" smtClean="0"/>
              <a:t>Научное руководство:  </a:t>
            </a:r>
            <a:r>
              <a:rPr lang="ru-RU" sz="1650" dirty="0" smtClean="0"/>
              <a:t>4 чел.</a:t>
            </a:r>
          </a:p>
          <a:p>
            <a:r>
              <a:rPr lang="ru-RU" sz="1650" b="1" dirty="0" smtClean="0"/>
              <a:t>Участие в выполнении НИР за 2014-2019: </a:t>
            </a:r>
            <a:r>
              <a:rPr lang="ru-RU" sz="1650" dirty="0" smtClean="0"/>
              <a:t>11 НИР: Психология опекунской семьи: ситуационный подход, РФФИ, исполнитель, 2019; Социально-психологическая интерпретация личности преподавателя в условиях информационной образовательной среды, РФФИ "а", исполнитель, 2019​</a:t>
            </a:r>
          </a:p>
          <a:p>
            <a:r>
              <a:rPr lang="ru-RU" sz="1650" b="1" dirty="0" smtClean="0"/>
              <a:t>Заявки </a:t>
            </a:r>
            <a:r>
              <a:rPr lang="ru-RU" sz="1650" b="1" dirty="0"/>
              <a:t>на выполнение НИР за 2014-2019:</a:t>
            </a:r>
            <a:r>
              <a:rPr lang="ru-RU" sz="1650" dirty="0"/>
              <a:t> 3(РФФИ); </a:t>
            </a:r>
            <a:r>
              <a:rPr lang="ru-RU" sz="1650" dirty="0" smtClean="0"/>
              <a:t>1(Грант </a:t>
            </a:r>
            <a:r>
              <a:rPr lang="ru-RU" sz="1650" dirty="0"/>
              <a:t>Президента РФ)​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528"/>
              </p:ext>
            </p:extLst>
          </p:nvPr>
        </p:nvGraphicFramePr>
        <p:xfrm>
          <a:off x="107504" y="4005064"/>
          <a:ext cx="5257800" cy="252984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258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1079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11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14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79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77599" y="4005064"/>
            <a:ext cx="324036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психологии человека</a:t>
            </a:r>
          </a:p>
          <a:p>
            <a:r>
              <a:rPr lang="ru-RU" sz="1400" dirty="0"/>
              <a:t> и ученый совет института психологии, единогласно рекомендуют </a:t>
            </a:r>
            <a:r>
              <a:rPr lang="ru-RU" sz="1400" dirty="0" err="1" smtClean="0"/>
              <a:t>Микляеву</a:t>
            </a:r>
            <a:r>
              <a:rPr lang="ru-RU" sz="1400" dirty="0" smtClean="0"/>
              <a:t> А.В. </a:t>
            </a:r>
            <a:r>
              <a:rPr lang="ru-RU" sz="1400" dirty="0"/>
              <a:t>на должность профессора.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477598" y="5013176"/>
            <a:ext cx="348688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477599" y="5877272"/>
            <a:ext cx="306583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60, «против» – 2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174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психологии человека</a:t>
            </a:r>
            <a:endParaRPr lang="ru-RU" dirty="0"/>
          </a:p>
          <a:p>
            <a:pPr algn="ctr"/>
            <a:r>
              <a:rPr lang="ru-RU" b="1" dirty="0"/>
              <a:t>Профессор (неполная занятость  - 0,5)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 err="1"/>
              <a:t>Дворецкая</a:t>
            </a:r>
            <a:r>
              <a:rPr lang="ru-RU" dirty="0"/>
              <a:t> Марианна </a:t>
            </a:r>
            <a:r>
              <a:rPr lang="ru-RU" dirty="0" err="1"/>
              <a:t>Ярославовна</a:t>
            </a:r>
            <a:r>
              <a:rPr lang="ru-RU" dirty="0"/>
              <a:t>, 1960​, доктор психологических наук (2007)​, доцент (2007), профессор кафедры психологии человека.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Социальная ответственность и </a:t>
            </a:r>
            <a:r>
              <a:rPr lang="ru-RU" dirty="0" err="1"/>
              <a:t>инновационность</a:t>
            </a:r>
            <a:r>
              <a:rPr lang="ru-RU" dirty="0"/>
              <a:t> личности студентов с опытом и без опыта работы по специальности, (2018), [</a:t>
            </a:r>
            <a:r>
              <a:rPr lang="ru-RU" dirty="0" smtClean="0"/>
              <a:t>статья </a:t>
            </a:r>
            <a:r>
              <a:rPr lang="ru-RU" dirty="0" err="1" smtClean="0"/>
              <a:t>Scopus</a:t>
            </a:r>
            <a:r>
              <a:rPr lang="en-US" dirty="0" smtClean="0"/>
              <a:t>]</a:t>
            </a:r>
            <a:r>
              <a:rPr lang="ru-RU" dirty="0" smtClean="0"/>
              <a:t>;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Социокультурные и мировоззренческие аспекты подготовки специалистов помогающих профессий, (2019), [статья</a:t>
            </a:r>
            <a:r>
              <a:rPr lang="ru-RU" dirty="0" smtClean="0"/>
              <a:t>].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Электронные </a:t>
            </a:r>
            <a:r>
              <a:rPr lang="ru-RU" b="1" dirty="0"/>
              <a:t>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 </a:t>
            </a:r>
            <a:r>
              <a:rPr lang="ru-RU" dirty="0" smtClean="0"/>
              <a:t>«Психологические </a:t>
            </a:r>
            <a:r>
              <a:rPr lang="ru-RU" dirty="0"/>
              <a:t>основы </a:t>
            </a:r>
            <a:r>
              <a:rPr lang="ru-RU" dirty="0" smtClean="0"/>
              <a:t>аксиологии». </a:t>
            </a:r>
            <a:r>
              <a:rPr lang="ru-RU" dirty="0"/>
              <a:t>​</a:t>
            </a:r>
          </a:p>
          <a:p>
            <a:r>
              <a:rPr lang="ru-RU" b="1" dirty="0"/>
              <a:t>Научное руководство: </a:t>
            </a:r>
            <a:r>
              <a:rPr lang="ru-RU" dirty="0" smtClean="0"/>
              <a:t>4 чел.</a:t>
            </a:r>
            <a:endParaRPr lang="ru-RU" dirty="0"/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1(РФФИ)​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199865"/>
              </p:ext>
            </p:extLst>
          </p:nvPr>
        </p:nvGraphicFramePr>
        <p:xfrm>
          <a:off x="35496" y="3933056"/>
          <a:ext cx="5257800" cy="281178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956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77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268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14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5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6096" y="3933056"/>
            <a:ext cx="33843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/>
              <a:t>Кафедра психологии человека</a:t>
            </a:r>
          </a:p>
          <a:p>
            <a:pPr algn="just"/>
            <a:r>
              <a:rPr lang="ru-RU" sz="1400" dirty="0"/>
              <a:t> и ученый совет института психологии, единогласно рекомендуют </a:t>
            </a:r>
            <a:r>
              <a:rPr lang="ru-RU" sz="1400" dirty="0" err="1" smtClean="0"/>
              <a:t>Дворецкую</a:t>
            </a:r>
            <a:r>
              <a:rPr lang="ru-RU" sz="1400" dirty="0" smtClean="0"/>
              <a:t> М.Я. </a:t>
            </a:r>
            <a:r>
              <a:rPr lang="ru-RU" sz="1400" dirty="0"/>
              <a:t>на должность </a:t>
            </a:r>
            <a:r>
              <a:rPr lang="ru-RU" sz="1400" dirty="0" smtClean="0"/>
              <a:t>профессора </a:t>
            </a:r>
            <a:r>
              <a:rPr lang="ru-RU" sz="1400" dirty="0"/>
              <a:t>(неполная занятость  - 0,5</a:t>
            </a:r>
            <a:r>
              <a:rPr lang="ru-RU" sz="1400" dirty="0" smtClean="0"/>
              <a:t>).</a:t>
            </a:r>
            <a:endParaRPr lang="ru-RU" sz="1400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436096" y="5013176"/>
            <a:ext cx="324036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</a:t>
            </a:r>
            <a:r>
              <a:rPr lang="ru-RU" sz="1400" dirty="0" smtClean="0"/>
              <a:t>14, </a:t>
            </a:r>
            <a:r>
              <a:rPr lang="ru-RU" sz="1400" dirty="0"/>
              <a:t>«против» – 1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436096" y="5877272"/>
            <a:ext cx="324036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60, «против» – 2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385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648" y="0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психологии человека</a:t>
            </a:r>
            <a:endParaRPr lang="ru-RU" dirty="0"/>
          </a:p>
          <a:p>
            <a:pPr algn="ctr"/>
            <a:r>
              <a:rPr lang="ru-RU" b="1" dirty="0"/>
              <a:t>Профессор (неполная занятость  - 0,5)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 err="1"/>
              <a:t>Клецина</a:t>
            </a:r>
            <a:r>
              <a:rPr lang="ru-RU" dirty="0"/>
              <a:t> Ирина Сергеевна, 1952​, доктор психологических наук (2005)​, профессор (2008), профессор кафедры психологии человека.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Нормы женского поведения: традиционная и современная модели, (2019), [статья];</a:t>
            </a:r>
            <a:br>
              <a:rPr lang="ru-RU" dirty="0"/>
            </a:br>
            <a:r>
              <a:rPr lang="ru-RU" dirty="0"/>
              <a:t>Гендерные нормы как социально-психологический феномен, (2019</a:t>
            </a:r>
            <a:r>
              <a:rPr lang="ru-RU" dirty="0" smtClean="0"/>
              <a:t>),​ </a:t>
            </a:r>
            <a:r>
              <a:rPr lang="en-US" dirty="0" smtClean="0"/>
              <a:t>[</a:t>
            </a:r>
            <a:r>
              <a:rPr lang="ru-RU" dirty="0" smtClean="0"/>
              <a:t>монография</a:t>
            </a:r>
            <a:r>
              <a:rPr lang="en-US" dirty="0" smtClean="0"/>
              <a:t>].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Электронные </a:t>
            </a:r>
            <a:r>
              <a:rPr lang="ru-RU" b="1" dirty="0"/>
              <a:t>курсы в ЦДПО (</a:t>
            </a:r>
            <a:r>
              <a:rPr lang="ru-RU" b="1" dirty="0" err="1"/>
              <a:t>Moodle</a:t>
            </a:r>
            <a:r>
              <a:rPr lang="ru-RU" b="1" dirty="0" smtClean="0"/>
              <a:t>): </a:t>
            </a:r>
            <a:r>
              <a:rPr lang="ru-RU" dirty="0" smtClean="0"/>
              <a:t>2 курса, в том числе «Социальная </a:t>
            </a:r>
            <a:r>
              <a:rPr lang="ru-RU" dirty="0"/>
              <a:t>психология с </a:t>
            </a:r>
            <a:r>
              <a:rPr lang="ru-RU" dirty="0" smtClean="0"/>
              <a:t>практикумом».</a:t>
            </a:r>
          </a:p>
          <a:p>
            <a:r>
              <a:rPr lang="ru-RU" b="1" dirty="0" smtClean="0"/>
              <a:t>Научное </a:t>
            </a:r>
            <a:r>
              <a:rPr lang="ru-RU" b="1" dirty="0"/>
              <a:t>руководство: </a:t>
            </a:r>
            <a:r>
              <a:rPr lang="ru-RU" dirty="0" smtClean="0"/>
              <a:t>3 чел.</a:t>
            </a:r>
            <a:endParaRPr lang="ru-RU" dirty="0"/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​нет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24881"/>
              </p:ext>
            </p:extLst>
          </p:nvPr>
        </p:nvGraphicFramePr>
        <p:xfrm>
          <a:off x="107504" y="3789040"/>
          <a:ext cx="5688632" cy="272796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07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170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2508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19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13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160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57867" y="2788008"/>
            <a:ext cx="302433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психологии человека</a:t>
            </a:r>
          </a:p>
          <a:p>
            <a:r>
              <a:rPr lang="ru-RU" sz="1400" dirty="0"/>
              <a:t> и ученый совет института психологии, единогласно рекомендуют </a:t>
            </a:r>
            <a:r>
              <a:rPr lang="ru-RU" sz="1400" dirty="0" err="1" smtClean="0"/>
              <a:t>Клецину</a:t>
            </a:r>
            <a:r>
              <a:rPr lang="ru-RU" sz="1400" dirty="0" smtClean="0"/>
              <a:t> И.С. </a:t>
            </a:r>
            <a:r>
              <a:rPr lang="ru-RU" sz="1400" dirty="0"/>
              <a:t>на должность профессора (неполная занятость  - 0,5).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868144" y="4247317"/>
            <a:ext cx="31683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857867" y="5411450"/>
            <a:ext cx="25202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</a:t>
            </a:r>
            <a:r>
              <a:rPr lang="ru-RU" sz="1400" dirty="0" smtClean="0"/>
              <a:t>61, </a:t>
            </a:r>
            <a:r>
              <a:rPr lang="ru-RU" sz="1400" dirty="0"/>
              <a:t>«против» – </a:t>
            </a:r>
            <a:r>
              <a:rPr lang="ru-RU" sz="1400" dirty="0" smtClean="0"/>
              <a:t>1</a:t>
            </a:r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127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48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психологии человека</a:t>
            </a:r>
            <a:endParaRPr lang="ru-RU" dirty="0"/>
          </a:p>
          <a:p>
            <a:pPr algn="ctr"/>
            <a:r>
              <a:rPr lang="ru-RU" b="1" dirty="0"/>
              <a:t>Профессор (неполная занятость  - 0,25)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/>
              <a:t>Панферов Владимир Николаевич, 1939​, доктор психологических наук (1984)​, профессор (1987), </a:t>
            </a:r>
            <a:r>
              <a:rPr lang="ru-RU" dirty="0" smtClean="0"/>
              <a:t>Заслуженный </a:t>
            </a:r>
            <a:r>
              <a:rPr lang="ru-RU" dirty="0"/>
              <a:t>работник высшей школы, Почетный профессор РГПУ им. </a:t>
            </a:r>
            <a:r>
              <a:rPr lang="ru-RU" dirty="0" err="1" smtClean="0"/>
              <a:t>А.И.Герцена</a:t>
            </a:r>
            <a:r>
              <a:rPr lang="ru-RU" dirty="0"/>
              <a:t>, </a:t>
            </a:r>
            <a:r>
              <a:rPr lang="ru-RU" dirty="0" smtClean="0"/>
              <a:t>профессор </a:t>
            </a:r>
            <a:r>
              <a:rPr lang="ru-RU" dirty="0"/>
              <a:t>кафедры психологии человека.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Методология интегрального синтеза в психологической науке, (2015), [статья]; </a:t>
            </a:r>
            <a:br>
              <a:rPr lang="ru-RU" dirty="0"/>
            </a:br>
            <a:r>
              <a:rPr lang="ru-RU" dirty="0"/>
              <a:t>Принцип целостности в интеграции психологического знания, (2019), [статья].​</a:t>
            </a:r>
            <a:br>
              <a:rPr lang="ru-RU" dirty="0"/>
            </a:br>
            <a:r>
              <a:rPr lang="ru-RU" b="1" dirty="0"/>
              <a:t>Электронные 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​нет</a:t>
            </a:r>
          </a:p>
          <a:p>
            <a:r>
              <a:rPr lang="ru-RU" b="1" dirty="0"/>
              <a:t>Научное руководство: </a:t>
            </a:r>
            <a:r>
              <a:rPr lang="ru-RU" dirty="0"/>
              <a:t>нет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Социально-психологическая интерпретация личности преподавателя в условиях информационной образовательной среды, РФФИ "а", </a:t>
            </a:r>
            <a:r>
              <a:rPr lang="ru-RU" dirty="0" smtClean="0"/>
              <a:t>руководитель</a:t>
            </a:r>
            <a:r>
              <a:rPr lang="ru-RU" dirty="0"/>
              <a:t>, 2019​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​1(РФФИ)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905933"/>
              </p:ext>
            </p:extLst>
          </p:nvPr>
        </p:nvGraphicFramePr>
        <p:xfrm>
          <a:off x="107504" y="4221088"/>
          <a:ext cx="5257800" cy="252984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173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1645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17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96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72808" y="3789040"/>
            <a:ext cx="33843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психологии человека</a:t>
            </a:r>
          </a:p>
          <a:p>
            <a:r>
              <a:rPr lang="ru-RU" sz="1400" dirty="0"/>
              <a:t> и ученый совет института психологии, единогласно рекомендуют </a:t>
            </a:r>
            <a:r>
              <a:rPr lang="ru-RU" sz="1400" dirty="0" smtClean="0"/>
              <a:t>Панферова В.Н. </a:t>
            </a:r>
            <a:r>
              <a:rPr lang="ru-RU" sz="1400" dirty="0"/>
              <a:t>на должность профессора (неполная занятость  - </a:t>
            </a:r>
            <a:r>
              <a:rPr lang="ru-RU" sz="1400" dirty="0" smtClean="0"/>
              <a:t>0,25</a:t>
            </a:r>
            <a:r>
              <a:rPr lang="ru-RU" sz="1400" dirty="0"/>
              <a:t>).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472808" y="4941168"/>
            <a:ext cx="345638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472808" y="5777137"/>
            <a:ext cx="273630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</a:t>
            </a:r>
            <a:r>
              <a:rPr lang="ru-RU" sz="1400" dirty="0" smtClean="0"/>
              <a:t>61, </a:t>
            </a:r>
            <a:r>
              <a:rPr lang="ru-RU" sz="1400" dirty="0"/>
              <a:t>«против» – </a:t>
            </a:r>
            <a:r>
              <a:rPr lang="ru-RU" sz="1400" dirty="0" smtClean="0"/>
              <a:t>1</a:t>
            </a:r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708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гимнастики и фитнесс-технологий</a:t>
            </a:r>
            <a:endParaRPr lang="ru-RU" dirty="0"/>
          </a:p>
          <a:p>
            <a:pPr algn="ctr"/>
            <a:r>
              <a:rPr lang="ru-RU" b="1" dirty="0"/>
              <a:t>Профессор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 err="1"/>
              <a:t>Дитятин</a:t>
            </a:r>
            <a:r>
              <a:rPr lang="ru-RU" dirty="0"/>
              <a:t> Александр Николаевич, 1957​</a:t>
            </a:r>
            <a:r>
              <a:rPr lang="ru-RU" dirty="0" smtClean="0"/>
              <a:t>, заслуженный мастер спорта СССР,  трехкратный Олимпийский чемпион, семикратный чемпион Мира, обладатель 10 </a:t>
            </a:r>
            <a:r>
              <a:rPr lang="ru-RU" dirty="0"/>
              <a:t>О</a:t>
            </a:r>
            <a:r>
              <a:rPr lang="ru-RU" dirty="0" smtClean="0"/>
              <a:t>лимпийских медалей, профессор </a:t>
            </a:r>
            <a:r>
              <a:rPr lang="ru-RU" dirty="0"/>
              <a:t>(</a:t>
            </a:r>
            <a:r>
              <a:rPr lang="ru-RU" dirty="0" smtClean="0"/>
              <a:t>2018)</a:t>
            </a:r>
            <a:r>
              <a:rPr lang="ru-RU" dirty="0"/>
              <a:t>​, заведующий кафедрой гимнастики и фитнес-технологий.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Современная гимнастика: Проблемы, тенденции, перспективы, (2014), [статья];</a:t>
            </a:r>
            <a:br>
              <a:rPr lang="ru-RU" dirty="0"/>
            </a:br>
            <a:r>
              <a:rPr lang="ru-RU" dirty="0"/>
              <a:t>Физическая культура и спорт, (2019), [статья].​</a:t>
            </a:r>
            <a:br>
              <a:rPr lang="ru-RU" dirty="0"/>
            </a:br>
            <a:r>
              <a:rPr lang="ru-RU" b="1" dirty="0" smtClean="0"/>
              <a:t>Электронные </a:t>
            </a:r>
            <a:r>
              <a:rPr lang="ru-RU" b="1" dirty="0"/>
              <a:t>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​нет</a:t>
            </a:r>
          </a:p>
          <a:p>
            <a:r>
              <a:rPr lang="ru-RU" b="1" dirty="0"/>
              <a:t>Научное руководство: </a:t>
            </a:r>
            <a:r>
              <a:rPr lang="ru-RU" dirty="0"/>
              <a:t>нет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​нет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913926"/>
              </p:ext>
            </p:extLst>
          </p:nvPr>
        </p:nvGraphicFramePr>
        <p:xfrm>
          <a:off x="107504" y="3789040"/>
          <a:ext cx="5257800" cy="252984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46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13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8395" y="3140968"/>
            <a:ext cx="324036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гимнастики и </a:t>
            </a:r>
            <a:r>
              <a:rPr lang="ru-RU" sz="1400" dirty="0" smtClean="0"/>
              <a:t>фитнесс-технологий</a:t>
            </a:r>
            <a:endParaRPr lang="ru-RU" sz="1400" dirty="0"/>
          </a:p>
          <a:p>
            <a:r>
              <a:rPr lang="ru-RU" sz="1400" dirty="0"/>
              <a:t> и ученый совет института </a:t>
            </a:r>
            <a:r>
              <a:rPr lang="ru-RU" sz="1400" dirty="0" smtClean="0"/>
              <a:t>физической культуры и спорта </a:t>
            </a:r>
            <a:r>
              <a:rPr lang="ru-RU" sz="1400" dirty="0"/>
              <a:t>единогласно рекомендуют </a:t>
            </a:r>
            <a:r>
              <a:rPr lang="ru-RU" sz="1400" dirty="0" err="1" smtClean="0"/>
              <a:t>Дитятина</a:t>
            </a:r>
            <a:r>
              <a:rPr lang="ru-RU" sz="1400" dirty="0" smtClean="0"/>
              <a:t> А.Н. </a:t>
            </a:r>
            <a:r>
              <a:rPr lang="ru-RU" sz="1400" dirty="0"/>
              <a:t>на должность </a:t>
            </a:r>
            <a:r>
              <a:rPr lang="ru-RU" sz="1400" dirty="0" smtClean="0"/>
              <a:t>профессора.</a:t>
            </a:r>
            <a:endParaRPr lang="ru-RU" sz="1400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438395" y="4579370"/>
            <a:ext cx="324036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438395" y="5661248"/>
            <a:ext cx="338437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</a:t>
            </a:r>
            <a:r>
              <a:rPr lang="ru-RU" sz="1400" dirty="0" smtClean="0"/>
              <a:t>62, </a:t>
            </a:r>
            <a:r>
              <a:rPr lang="ru-RU" sz="1400" dirty="0"/>
              <a:t>«против» – </a:t>
            </a:r>
            <a:r>
              <a:rPr lang="ru-RU" sz="1400" dirty="0" smtClean="0"/>
              <a:t>нет</a:t>
            </a:r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356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9427" y="-7117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теории и организации физической культуры</a:t>
            </a:r>
            <a:endParaRPr lang="ru-RU" dirty="0"/>
          </a:p>
          <a:p>
            <a:pPr algn="ctr"/>
            <a:r>
              <a:rPr lang="ru-RU" b="1" dirty="0"/>
              <a:t>Профессор (неполная занятость – 0,5)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/>
              <a:t>Рябчук Владимир Владимирович, 1962​, кандидат педагогических наук (1993)​, профессор (2012), профессор кафедры теории и организации физической культуры.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Исследование косвенных показателей работоспособности пловцов, (2016), [статья];</a:t>
            </a:r>
            <a:br>
              <a:rPr lang="ru-RU" dirty="0"/>
            </a:br>
            <a:r>
              <a:rPr lang="ru-RU" dirty="0"/>
              <a:t>Структура и содержание педагогической модели оздоровительной физической культуры на современном этапе развития Вооруженных Сил Российской Федерации, (2019), [статья].​</a:t>
            </a:r>
            <a:br>
              <a:rPr lang="ru-RU" dirty="0"/>
            </a:br>
            <a:r>
              <a:rPr lang="ru-RU" b="1" dirty="0" smtClean="0"/>
              <a:t>Электронные </a:t>
            </a:r>
            <a:r>
              <a:rPr lang="ru-RU" b="1" dirty="0"/>
              <a:t>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 smtClean="0"/>
              <a:t> «Организация состязательной деятельности одаренных детей и талантливой молодежи».</a:t>
            </a:r>
            <a:endParaRPr lang="ru-RU" dirty="0"/>
          </a:p>
          <a:p>
            <a:r>
              <a:rPr lang="ru-RU" b="1" dirty="0"/>
              <a:t>Научное руководство: </a:t>
            </a:r>
            <a:r>
              <a:rPr lang="ru-RU" dirty="0"/>
              <a:t>нет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​нет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822004"/>
              </p:ext>
            </p:extLst>
          </p:nvPr>
        </p:nvGraphicFramePr>
        <p:xfrm>
          <a:off x="0" y="3933056"/>
          <a:ext cx="5257800" cy="281178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64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371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5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22506" y="3212976"/>
            <a:ext cx="331236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теории и организации физической культуры</a:t>
            </a:r>
            <a:r>
              <a:rPr lang="ru-RU" sz="1400" dirty="0" smtClean="0"/>
              <a:t> </a:t>
            </a:r>
            <a:r>
              <a:rPr lang="ru-RU" sz="1400" dirty="0"/>
              <a:t>и ученый совет института физической культуры и спорта единогласно рекомендуют </a:t>
            </a:r>
            <a:r>
              <a:rPr lang="ru-RU" sz="1400" dirty="0" smtClean="0"/>
              <a:t>Рябчука В.В. </a:t>
            </a:r>
            <a:r>
              <a:rPr lang="ru-RU" sz="1400" dirty="0"/>
              <a:t>на должность </a:t>
            </a:r>
            <a:r>
              <a:rPr lang="ru-RU" sz="1400" dirty="0" smtClean="0"/>
              <a:t>профессора </a:t>
            </a:r>
            <a:r>
              <a:rPr lang="ru-RU" sz="1400" dirty="0"/>
              <a:t>(неполная занятость – 0,5</a:t>
            </a:r>
            <a:r>
              <a:rPr lang="ru-RU" sz="1400" dirty="0" smtClean="0"/>
              <a:t>).</a:t>
            </a:r>
            <a:endParaRPr lang="ru-RU" sz="1400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422506" y="4725144"/>
            <a:ext cx="31547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422506" y="5949280"/>
            <a:ext cx="315476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60, «против» – 2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421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915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возрастной психологии и педагогики семьи</a:t>
            </a:r>
            <a:endParaRPr lang="ru-RU" dirty="0"/>
          </a:p>
          <a:p>
            <a:pPr algn="ctr"/>
            <a:r>
              <a:rPr lang="ru-RU" b="1" dirty="0"/>
              <a:t>Профессор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/>
              <a:t>Ситников Валерий Леонидович, 1952​, доктор психологических наук (2002)​, профессор (2003), заведующий кафедрой возрастной психологии и педагогики семьи.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</a:t>
            </a:r>
            <a:r>
              <a:rPr lang="en-US" dirty="0" err="1"/>
              <a:t>I</a:t>
            </a:r>
            <a:r>
              <a:rPr lang="ru-RU" dirty="0" err="1" smtClean="0"/>
              <a:t>ntimate</a:t>
            </a:r>
            <a:r>
              <a:rPr lang="ru-RU" dirty="0" smtClean="0"/>
              <a:t> </a:t>
            </a:r>
            <a:r>
              <a:rPr lang="ru-RU" dirty="0" err="1" smtClean="0"/>
              <a:t>relationships</a:t>
            </a:r>
            <a:r>
              <a:rPr lang="ru-RU" dirty="0" smtClean="0"/>
              <a:t> </a:t>
            </a:r>
            <a:r>
              <a:rPr lang="ru-RU" dirty="0" err="1" smtClean="0"/>
              <a:t>in</a:t>
            </a:r>
            <a:r>
              <a:rPr lang="ru-RU" dirty="0" smtClean="0"/>
              <a:t> </a:t>
            </a:r>
            <a:r>
              <a:rPr lang="ru-RU" dirty="0" err="1" smtClean="0"/>
              <a:t>cross</a:t>
            </a:r>
            <a:r>
              <a:rPr lang="ru-RU" dirty="0" smtClean="0"/>
              <a:t> - </a:t>
            </a:r>
            <a:r>
              <a:rPr lang="ru-RU" dirty="0" err="1" smtClean="0"/>
              <a:t>cultural</a:t>
            </a:r>
            <a:r>
              <a:rPr lang="ru-RU" dirty="0" smtClean="0"/>
              <a:t> </a:t>
            </a:r>
            <a:r>
              <a:rPr lang="ru-RU" dirty="0" err="1" smtClean="0"/>
              <a:t>perspective</a:t>
            </a:r>
            <a:r>
              <a:rPr lang="ru-RU" dirty="0" smtClean="0"/>
              <a:t>, </a:t>
            </a:r>
            <a:r>
              <a:rPr lang="ru-RU" dirty="0"/>
              <a:t>(2019</a:t>
            </a:r>
            <a:r>
              <a:rPr lang="ru-RU" dirty="0" smtClean="0"/>
              <a:t>), </a:t>
            </a:r>
            <a:r>
              <a:rPr lang="ru-RU" dirty="0"/>
              <a:t>[статья];</a:t>
            </a:r>
            <a:br>
              <a:rPr lang="ru-RU" dirty="0"/>
            </a:br>
            <a:r>
              <a:rPr lang="ru-RU" dirty="0"/>
              <a:t>Представления о супругах у мужчин и женщин </a:t>
            </a:r>
            <a:r>
              <a:rPr lang="ru-RU" dirty="0" smtClean="0"/>
              <a:t>Северной </a:t>
            </a:r>
            <a:r>
              <a:rPr lang="ru-RU" dirty="0"/>
              <a:t>Осетии-Алании, (2016), [монография</a:t>
            </a:r>
            <a:r>
              <a:rPr lang="ru-RU" dirty="0" smtClean="0"/>
              <a:t>].​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Электронные </a:t>
            </a:r>
            <a:r>
              <a:rPr lang="ru-RU" b="1" dirty="0"/>
              <a:t>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b="1" dirty="0" smtClean="0"/>
              <a:t> </a:t>
            </a:r>
            <a:r>
              <a:rPr lang="ru-RU" dirty="0" smtClean="0"/>
              <a:t>«Теоретические </a:t>
            </a:r>
            <a:r>
              <a:rPr lang="ru-RU" dirty="0"/>
              <a:t>основы </a:t>
            </a:r>
            <a:r>
              <a:rPr lang="ru-RU" dirty="0" smtClean="0"/>
              <a:t>консультирования». </a:t>
            </a:r>
            <a:r>
              <a:rPr lang="ru-RU" b="1" dirty="0" smtClean="0"/>
              <a:t>Научное </a:t>
            </a:r>
            <a:r>
              <a:rPr lang="ru-RU" b="1" dirty="0"/>
              <a:t>руководство</a:t>
            </a:r>
            <a:r>
              <a:rPr lang="ru-RU" b="1" dirty="0" smtClean="0"/>
              <a:t>: </a:t>
            </a:r>
            <a:r>
              <a:rPr lang="ru-RU" dirty="0" smtClean="0"/>
              <a:t>в РГПУ </a:t>
            </a:r>
            <a:r>
              <a:rPr lang="ru-RU" dirty="0"/>
              <a:t>нет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 в РГПУ 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​ в РГПУ нет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231676"/>
              </p:ext>
            </p:extLst>
          </p:nvPr>
        </p:nvGraphicFramePr>
        <p:xfrm>
          <a:off x="107504" y="3645024"/>
          <a:ext cx="5257800" cy="310896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Хирша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111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484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17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65304" y="2852936"/>
            <a:ext cx="367119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200" b="1" dirty="0" smtClean="0"/>
              <a:t>Результаты голосования кафедры </a:t>
            </a:r>
            <a:r>
              <a:rPr lang="ru-RU" sz="1200" b="1" dirty="0"/>
              <a:t>возрастной психологии и педагогики семьи </a:t>
            </a:r>
            <a:endParaRPr lang="ru-RU" sz="1200" b="1" dirty="0" smtClean="0"/>
          </a:p>
          <a:p>
            <a:r>
              <a:rPr lang="ru-RU" sz="1200" i="1" dirty="0" smtClean="0"/>
              <a:t>«За» - 5; «Против» - 5; «Воздержались» - 1</a:t>
            </a:r>
          </a:p>
          <a:p>
            <a:r>
              <a:rPr lang="ru-RU" sz="1200" dirty="0" smtClean="0"/>
              <a:t>Кафедра не рекомендует </a:t>
            </a:r>
            <a:r>
              <a:rPr lang="ru-RU" sz="1200" dirty="0" err="1" smtClean="0"/>
              <a:t>Ситникова</a:t>
            </a:r>
            <a:r>
              <a:rPr lang="ru-RU" sz="1200" dirty="0" smtClean="0"/>
              <a:t> В.Л. На должность профессора кафедры.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b="1" dirty="0" smtClean="0"/>
              <a:t>Результаты голосования ученого совета института детства</a:t>
            </a:r>
          </a:p>
          <a:p>
            <a:r>
              <a:rPr lang="ru-RU" sz="1200" i="1" dirty="0"/>
              <a:t>«За» - 6</a:t>
            </a:r>
            <a:r>
              <a:rPr lang="ru-RU" sz="1200" i="1" dirty="0" smtClean="0"/>
              <a:t>; </a:t>
            </a:r>
            <a:r>
              <a:rPr lang="ru-RU" sz="1200" i="1" dirty="0"/>
              <a:t>«Против» - </a:t>
            </a:r>
            <a:r>
              <a:rPr lang="ru-RU" sz="1200" i="1" dirty="0" smtClean="0"/>
              <a:t>11; </a:t>
            </a:r>
            <a:r>
              <a:rPr lang="ru-RU" sz="1200" i="1" dirty="0"/>
              <a:t>«Воздержались» - </a:t>
            </a:r>
            <a:r>
              <a:rPr lang="ru-RU" sz="1200" i="1" dirty="0" smtClean="0"/>
              <a:t>0; «Испорчено» - 1</a:t>
            </a:r>
          </a:p>
          <a:p>
            <a:r>
              <a:rPr lang="ru-RU" sz="1200" dirty="0" smtClean="0"/>
              <a:t>Ученый совет не рекомендует </a:t>
            </a:r>
            <a:r>
              <a:rPr lang="ru-RU" sz="1200" dirty="0" err="1"/>
              <a:t>Ситникова</a:t>
            </a:r>
            <a:r>
              <a:rPr lang="ru-RU" sz="1200" dirty="0"/>
              <a:t> В.Л. На должность профессора кафедры.</a:t>
            </a:r>
          </a:p>
          <a:p>
            <a:endParaRPr lang="ru-RU" sz="1200" i="1" dirty="0"/>
          </a:p>
          <a:p>
            <a:endParaRPr lang="ru-RU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436096" y="4941168"/>
            <a:ext cx="32403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200" b="1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200" dirty="0"/>
              <a:t>      </a:t>
            </a:r>
            <a:r>
              <a:rPr lang="ru-RU" sz="1200" dirty="0" smtClean="0"/>
              <a:t> «</a:t>
            </a:r>
            <a:r>
              <a:rPr lang="ru-RU" sz="1200" dirty="0"/>
              <a:t>за» – 2</a:t>
            </a:r>
            <a:r>
              <a:rPr lang="ru-RU" sz="1200" dirty="0" smtClean="0"/>
              <a:t>, </a:t>
            </a:r>
            <a:r>
              <a:rPr lang="ru-RU" sz="1200" dirty="0"/>
              <a:t>«против» – </a:t>
            </a:r>
            <a:r>
              <a:rPr lang="ru-RU" sz="1200" dirty="0" smtClean="0"/>
              <a:t>13</a:t>
            </a:r>
            <a:endParaRPr lang="ru-RU" sz="1200" dirty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441709" y="5805264"/>
            <a:ext cx="32403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200" b="1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200" dirty="0" smtClean="0"/>
              <a:t>       </a:t>
            </a:r>
            <a:r>
              <a:rPr lang="ru-RU" sz="1200" dirty="0"/>
              <a:t>«за» – </a:t>
            </a:r>
            <a:r>
              <a:rPr lang="ru-RU" sz="1200" dirty="0" smtClean="0"/>
              <a:t>17, </a:t>
            </a:r>
            <a:r>
              <a:rPr lang="ru-RU" sz="1200" dirty="0"/>
              <a:t>«против» – </a:t>
            </a:r>
            <a:r>
              <a:rPr lang="ru-RU" sz="1200" dirty="0" smtClean="0"/>
              <a:t>45</a:t>
            </a:r>
            <a:endParaRPr lang="ru-RU" sz="1200" dirty="0"/>
          </a:p>
          <a:p>
            <a:pPr marL="285750" indent="-285750"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960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теории и организации физической культуры</a:t>
            </a:r>
            <a:endParaRPr lang="ru-RU" dirty="0"/>
          </a:p>
          <a:p>
            <a:pPr algn="ctr"/>
            <a:r>
              <a:rPr lang="ru-RU" b="1" dirty="0"/>
              <a:t>Профессор (неполная занятость – 0,25)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/>
              <a:t>Венедиктов Игорь Николаевич, 1938​, кандидат педагогических наук (1975)​, </a:t>
            </a:r>
            <a:r>
              <a:rPr lang="ru-RU" dirty="0" smtClean="0"/>
              <a:t>профессор (1999), Почетный </a:t>
            </a:r>
            <a:r>
              <a:rPr lang="ru-RU" dirty="0"/>
              <a:t>профессор РГПУ им. А.И</a:t>
            </a:r>
            <a:r>
              <a:rPr lang="ru-RU" dirty="0" smtClean="0"/>
              <a:t>. Герцена</a:t>
            </a:r>
            <a:r>
              <a:rPr lang="ru-RU" dirty="0"/>
              <a:t>, профессор кафедры теории и организации физической культуры.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Научно-педагогический потенциал кафедры теории и организации физической культуры РГПУ им. А.И. Герцена: исторический путь развития, (2018), [статья];</a:t>
            </a:r>
            <a:br>
              <a:rPr lang="ru-RU" dirty="0"/>
            </a:br>
            <a:r>
              <a:rPr lang="ru-RU" dirty="0"/>
              <a:t>Этапная организация процесса проведения диссертационного исследования магистранта, (2019), [статья].​</a:t>
            </a:r>
            <a:br>
              <a:rPr lang="ru-RU" dirty="0"/>
            </a:br>
            <a:r>
              <a:rPr lang="ru-RU" b="1" dirty="0" smtClean="0"/>
              <a:t>Электронные </a:t>
            </a:r>
            <a:r>
              <a:rPr lang="ru-RU" b="1" dirty="0"/>
              <a:t>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​нет</a:t>
            </a:r>
          </a:p>
          <a:p>
            <a:r>
              <a:rPr lang="ru-RU" b="1" dirty="0"/>
              <a:t>Научное руководство: </a:t>
            </a:r>
            <a:r>
              <a:rPr lang="ru-RU" dirty="0"/>
              <a:t>нет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​нет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964047"/>
              </p:ext>
            </p:extLst>
          </p:nvPr>
        </p:nvGraphicFramePr>
        <p:xfrm>
          <a:off x="107504" y="3933056"/>
          <a:ext cx="5257800" cy="281178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54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24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5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1917" y="3212976"/>
            <a:ext cx="345638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теории и организации физической культуры и ученый совет института физической культуры и спорта единогласно рекомендуют </a:t>
            </a:r>
            <a:r>
              <a:rPr lang="ru-RU" sz="1400" dirty="0" err="1" smtClean="0"/>
              <a:t>Венедиктова</a:t>
            </a:r>
            <a:r>
              <a:rPr lang="ru-RU" sz="1400" dirty="0" smtClean="0"/>
              <a:t> И.Н. </a:t>
            </a:r>
            <a:r>
              <a:rPr lang="ru-RU" sz="1400" dirty="0"/>
              <a:t>на должность профессора (неполная занятость – </a:t>
            </a:r>
            <a:r>
              <a:rPr lang="ru-RU" sz="1400" dirty="0" smtClean="0"/>
              <a:t>0,25</a:t>
            </a:r>
            <a:r>
              <a:rPr lang="ru-RU" sz="1400" dirty="0"/>
              <a:t>).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501917" y="4822139"/>
            <a:ext cx="339056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501917" y="5733256"/>
            <a:ext cx="339056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</a:t>
            </a:r>
            <a:r>
              <a:rPr lang="ru-RU" sz="1400" dirty="0" smtClean="0"/>
              <a:t>61, </a:t>
            </a:r>
            <a:r>
              <a:rPr lang="ru-RU" sz="1400" dirty="0"/>
              <a:t>«против» – </a:t>
            </a:r>
            <a:r>
              <a:rPr lang="ru-RU" sz="1400" dirty="0" smtClean="0"/>
              <a:t>1</a:t>
            </a:r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923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физического воспитания и спортивно-массовой работы</a:t>
            </a:r>
            <a:endParaRPr lang="ru-RU" dirty="0"/>
          </a:p>
          <a:p>
            <a:pPr algn="ctr"/>
            <a:r>
              <a:rPr lang="ru-RU" b="1" dirty="0"/>
              <a:t>Профессор (неполная занятость – 0,25)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 err="1"/>
              <a:t>Кунарев</a:t>
            </a:r>
            <a:r>
              <a:rPr lang="ru-RU" dirty="0"/>
              <a:t> Виталий Серафимович, 1937​, кандидат педагогических наук </a:t>
            </a:r>
            <a:r>
              <a:rPr lang="ru-RU" dirty="0" smtClean="0"/>
              <a:t>(1983), профессор (1999), </a:t>
            </a:r>
            <a:r>
              <a:rPr lang="ru-RU" dirty="0"/>
              <a:t>Почетный  профессор РГПУ им. </a:t>
            </a:r>
            <a:r>
              <a:rPr lang="ru-RU" dirty="0" err="1"/>
              <a:t>А.И.Герцена</a:t>
            </a:r>
            <a:r>
              <a:rPr lang="ru-RU" dirty="0"/>
              <a:t> </a:t>
            </a:r>
            <a:r>
              <a:rPr lang="ru-RU" dirty="0" smtClean="0"/>
              <a:t>, профессор </a:t>
            </a:r>
            <a:r>
              <a:rPr lang="ru-RU" dirty="0"/>
              <a:t>кафедры физического воспитания и спортивно-массовой работы.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Ф</a:t>
            </a:r>
            <a:r>
              <a:rPr lang="ru-RU" dirty="0" smtClean="0"/>
              <a:t>изическая культура и спорт как социальные феномены общества, </a:t>
            </a:r>
            <a:r>
              <a:rPr lang="ru-RU" dirty="0"/>
              <a:t>(2019), [коллективная монография];</a:t>
            </a:r>
            <a:br>
              <a:rPr lang="ru-RU" dirty="0"/>
            </a:br>
            <a:r>
              <a:rPr lang="ru-RU" dirty="0"/>
              <a:t>К</a:t>
            </a:r>
            <a:r>
              <a:rPr lang="ru-RU" dirty="0" smtClean="0"/>
              <a:t> вопросу формирования </a:t>
            </a:r>
            <a:r>
              <a:rPr lang="ru-RU" dirty="0" err="1" smtClean="0"/>
              <a:t>здоровьесберегающей</a:t>
            </a:r>
            <a:r>
              <a:rPr lang="ru-RU" dirty="0" smtClean="0"/>
              <a:t> среды в образовательном учреждении в условиях модернизации образования средствами физической культуры, </a:t>
            </a:r>
            <a:r>
              <a:rPr lang="ru-RU" dirty="0"/>
              <a:t>(2019), [коллективная монография];​</a:t>
            </a:r>
            <a:br>
              <a:rPr lang="ru-RU" dirty="0"/>
            </a:br>
            <a:r>
              <a:rPr lang="ru-RU" b="1" dirty="0" smtClean="0"/>
              <a:t>Электронные </a:t>
            </a:r>
            <a:r>
              <a:rPr lang="ru-RU" b="1" dirty="0"/>
              <a:t>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​нет</a:t>
            </a:r>
          </a:p>
          <a:p>
            <a:r>
              <a:rPr lang="ru-RU" b="1" dirty="0"/>
              <a:t>Научное руководство: </a:t>
            </a:r>
            <a:r>
              <a:rPr lang="ru-RU" dirty="0"/>
              <a:t>нет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​нет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891917"/>
              </p:ext>
            </p:extLst>
          </p:nvPr>
        </p:nvGraphicFramePr>
        <p:xfrm>
          <a:off x="107504" y="4252834"/>
          <a:ext cx="5257800" cy="207264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2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2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2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2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2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38</a:t>
                      </a:r>
                      <a:endParaRPr lang="ru-RU" sz="12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41</a:t>
                      </a:r>
                      <a:endParaRPr lang="ru-RU" sz="12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2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2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2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 sz="12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2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2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25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2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2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79046" y="2996952"/>
            <a:ext cx="302433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физического воспитания и спортивно-массовой </a:t>
            </a:r>
            <a:r>
              <a:rPr lang="ru-RU" sz="1400" dirty="0" smtClean="0"/>
              <a:t>работы и </a:t>
            </a:r>
            <a:r>
              <a:rPr lang="ru-RU" sz="1400" dirty="0"/>
              <a:t>ученый совет института физической культуры и спорта единогласно рекомендуют </a:t>
            </a:r>
            <a:r>
              <a:rPr lang="ru-RU" sz="1400" dirty="0" err="1" smtClean="0"/>
              <a:t>Кунарева</a:t>
            </a:r>
            <a:r>
              <a:rPr lang="ru-RU" sz="1400" dirty="0" smtClean="0"/>
              <a:t> В.С. </a:t>
            </a:r>
            <a:r>
              <a:rPr lang="ru-RU" sz="1400" dirty="0"/>
              <a:t>на должность профессора (неполная занятость – 0,25).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579046" y="4797152"/>
            <a:ext cx="30243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585470" y="5949280"/>
            <a:ext cx="316835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</a:t>
            </a:r>
            <a:r>
              <a:rPr lang="ru-RU" sz="1400" dirty="0" smtClean="0"/>
              <a:t>62, </a:t>
            </a:r>
            <a:r>
              <a:rPr lang="ru-RU" sz="1400" dirty="0"/>
              <a:t>«против» – </a:t>
            </a:r>
            <a:r>
              <a:rPr lang="ru-RU" sz="1400" dirty="0" smtClean="0"/>
              <a:t>нет</a:t>
            </a:r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694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ЮНЕСКО «Образование в поликультурном обществе»</a:t>
            </a:r>
            <a:endParaRPr lang="ru-RU" dirty="0"/>
          </a:p>
          <a:p>
            <a:pPr algn="ctr"/>
            <a:r>
              <a:rPr lang="ru-RU" b="1" dirty="0"/>
              <a:t>Профессор (неполная занятость – 0,25)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 err="1"/>
              <a:t>Елоева</a:t>
            </a:r>
            <a:r>
              <a:rPr lang="ru-RU" dirty="0"/>
              <a:t> Фатима </a:t>
            </a:r>
            <a:r>
              <a:rPr lang="ru-RU" dirty="0" err="1"/>
              <a:t>Абисаловна</a:t>
            </a:r>
            <a:r>
              <a:rPr lang="ru-RU" dirty="0"/>
              <a:t>, 1959​, доктор филологических наук (</a:t>
            </a:r>
            <a:r>
              <a:rPr lang="ru-RU" dirty="0" smtClean="0"/>
              <a:t>1998)</a:t>
            </a:r>
            <a:r>
              <a:rPr lang="ru-RU" dirty="0"/>
              <a:t>​, профессор </a:t>
            </a:r>
            <a:r>
              <a:rPr lang="ru-RU" dirty="0" smtClean="0"/>
              <a:t>(2006), ведущий научный сотрудник </a:t>
            </a:r>
            <a:r>
              <a:rPr lang="ru-RU" dirty="0"/>
              <a:t>в отделе сравнительно-исторического изучения индоевропейских языков Института лингвистических исследований РАН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Греческий перфект как стилистический прием, (2016), [статья];</a:t>
            </a:r>
            <a:br>
              <a:rPr lang="ru-RU" dirty="0"/>
            </a:br>
            <a:r>
              <a:rPr lang="ru-RU" dirty="0" err="1"/>
              <a:t>Cоциокогнитивное</a:t>
            </a:r>
            <a:r>
              <a:rPr lang="ru-RU" dirty="0"/>
              <a:t> измерение побудительных высказываний в институциональном дискурсе русской и итальянской </a:t>
            </a:r>
            <a:r>
              <a:rPr lang="ru-RU" dirty="0" err="1"/>
              <a:t>лингвокультур</a:t>
            </a:r>
            <a:r>
              <a:rPr lang="ru-RU" dirty="0"/>
              <a:t>: общее и этнокультурное, (2019), [статья</a:t>
            </a:r>
            <a:r>
              <a:rPr lang="ru-RU" dirty="0" smtClean="0"/>
              <a:t>].​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Электронные </a:t>
            </a:r>
            <a:r>
              <a:rPr lang="ru-RU" b="1" dirty="0"/>
              <a:t>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​нет</a:t>
            </a:r>
          </a:p>
          <a:p>
            <a:r>
              <a:rPr lang="ru-RU" b="1" dirty="0"/>
              <a:t>Научное руководство: </a:t>
            </a:r>
            <a:r>
              <a:rPr lang="ru-RU" dirty="0"/>
              <a:t>нет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​нет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337069"/>
              </p:ext>
            </p:extLst>
          </p:nvPr>
        </p:nvGraphicFramePr>
        <p:xfrm>
          <a:off x="107504" y="3933057"/>
          <a:ext cx="5832648" cy="2843402"/>
        </p:xfrm>
        <a:graphic>
          <a:graphicData uri="http://schemas.openxmlformats.org/drawingml/2006/table">
            <a:tbl>
              <a:tblPr/>
              <a:tblGrid>
                <a:gridCol w="17577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783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80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783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367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739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57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7392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19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7392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44765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3677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27295" y="2966930"/>
            <a:ext cx="280831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</a:t>
            </a:r>
            <a:r>
              <a:rPr lang="ru-RU" sz="1400" dirty="0" err="1" smtClean="0"/>
              <a:t>ЮНЕСКО«Образование</a:t>
            </a:r>
            <a:r>
              <a:rPr lang="ru-RU" sz="1400" dirty="0" smtClean="0"/>
              <a:t> в поликультурном обществе» единогласно рекомендует </a:t>
            </a:r>
            <a:r>
              <a:rPr lang="ru-RU" sz="1400" dirty="0" err="1" smtClean="0"/>
              <a:t>Елоеву</a:t>
            </a:r>
            <a:r>
              <a:rPr lang="ru-RU" sz="1400" dirty="0" smtClean="0"/>
              <a:t> Ф.А. </a:t>
            </a:r>
            <a:r>
              <a:rPr lang="ru-RU" sz="1400" dirty="0"/>
              <a:t>на должность профессора (неполная занятость – 0,25).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027295" y="4535945"/>
            <a:ext cx="26074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027295" y="5661248"/>
            <a:ext cx="24785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60, «против» – 2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62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5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медико-</a:t>
            </a:r>
            <a:r>
              <a:rPr lang="ru-RU" b="1" dirty="0" err="1"/>
              <a:t>валеологических</a:t>
            </a:r>
            <a:r>
              <a:rPr lang="ru-RU" b="1" dirty="0"/>
              <a:t> дисциплин</a:t>
            </a:r>
            <a:endParaRPr lang="ru-RU" dirty="0"/>
          </a:p>
          <a:p>
            <a:pPr algn="ctr"/>
            <a:r>
              <a:rPr lang="ru-RU" b="1" dirty="0"/>
              <a:t>Профессор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 err="1"/>
              <a:t>Шангин</a:t>
            </a:r>
            <a:r>
              <a:rPr lang="ru-RU" dirty="0"/>
              <a:t> Андрей Борисович, 1963​, доктор медицинских наук (2006)​, доцент (2011), профессор кафедры медико-</a:t>
            </a:r>
            <a:r>
              <a:rPr lang="ru-RU" dirty="0" err="1"/>
              <a:t>валеологических</a:t>
            </a:r>
            <a:r>
              <a:rPr lang="ru-RU" dirty="0"/>
              <a:t> дисциплин.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Образование, физическая активность и здоровье </a:t>
            </a:r>
            <a:r>
              <a:rPr lang="ru-RU" dirty="0" smtClean="0"/>
              <a:t>молодежи</a:t>
            </a:r>
            <a:r>
              <a:rPr lang="ru-RU" dirty="0"/>
              <a:t>, (2019), [статья</a:t>
            </a:r>
            <a:r>
              <a:rPr lang="ru-RU" dirty="0" smtClean="0"/>
              <a:t>];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Образовательная деятельность среди </a:t>
            </a:r>
            <a:r>
              <a:rPr lang="ru-RU" dirty="0" smtClean="0"/>
              <a:t>молодежи</a:t>
            </a:r>
            <a:r>
              <a:rPr lang="ru-RU" dirty="0"/>
              <a:t>: программа по </a:t>
            </a:r>
            <a:r>
              <a:rPr lang="ru-RU" dirty="0" err="1"/>
              <a:t>наркопрофилактике</a:t>
            </a:r>
            <a:r>
              <a:rPr lang="ru-RU" dirty="0"/>
              <a:t> для широкого внедрения в практику </a:t>
            </a:r>
            <a:r>
              <a:rPr lang="ru-RU" dirty="0" err="1"/>
              <a:t>здоровьесбережения</a:t>
            </a:r>
            <a:r>
              <a:rPr lang="ru-RU" dirty="0"/>
              <a:t>, (2019), [статья]</a:t>
            </a:r>
            <a:r>
              <a:rPr lang="ru-RU" dirty="0" smtClean="0"/>
              <a:t>​.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Электронные </a:t>
            </a:r>
            <a:r>
              <a:rPr lang="ru-RU" b="1" dirty="0"/>
              <a:t>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Здоровьесберегающие</a:t>
            </a:r>
            <a:r>
              <a:rPr lang="ru-RU" dirty="0" smtClean="0"/>
              <a:t> </a:t>
            </a:r>
            <a:r>
              <a:rPr lang="ru-RU" dirty="0"/>
              <a:t>технологии в педагогическом </a:t>
            </a:r>
            <a:r>
              <a:rPr lang="ru-RU" dirty="0" smtClean="0"/>
              <a:t>образовании».</a:t>
            </a:r>
          </a:p>
          <a:p>
            <a:r>
              <a:rPr lang="ru-RU" b="1" dirty="0" smtClean="0"/>
              <a:t>Научное </a:t>
            </a:r>
            <a:r>
              <a:rPr lang="ru-RU" b="1" dirty="0"/>
              <a:t>руководство: </a:t>
            </a:r>
            <a:r>
              <a:rPr lang="ru-RU" dirty="0"/>
              <a:t>нет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1 (РФФИ); 1 (РНФ); 2 (КНВШ); 4 (иные)​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279208"/>
              </p:ext>
            </p:extLst>
          </p:nvPr>
        </p:nvGraphicFramePr>
        <p:xfrm>
          <a:off x="107504" y="3933056"/>
          <a:ext cx="5257800" cy="281178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53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130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16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5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8104" y="4005064"/>
            <a:ext cx="3240360" cy="2376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436096" y="3802390"/>
            <a:ext cx="3600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медико-</a:t>
            </a:r>
            <a:r>
              <a:rPr lang="ru-RU" sz="1400" dirty="0" err="1"/>
              <a:t>валеологических</a:t>
            </a:r>
            <a:r>
              <a:rPr lang="ru-RU" sz="1400" dirty="0"/>
              <a:t> </a:t>
            </a:r>
            <a:r>
              <a:rPr lang="ru-RU" sz="1400" dirty="0" smtClean="0"/>
              <a:t>дисциплин и </a:t>
            </a:r>
            <a:r>
              <a:rPr lang="ru-RU" sz="1400" dirty="0"/>
              <a:t>ученый совет </a:t>
            </a:r>
            <a:r>
              <a:rPr lang="ru-RU" sz="1400" dirty="0" smtClean="0"/>
              <a:t>факультета безопасности жизнедеятельности единогласно </a:t>
            </a:r>
            <a:r>
              <a:rPr lang="ru-RU" sz="1400" dirty="0"/>
              <a:t>рекомендуют </a:t>
            </a:r>
            <a:r>
              <a:rPr lang="ru-RU" sz="1400" dirty="0" err="1" smtClean="0"/>
              <a:t>Шангина</a:t>
            </a:r>
            <a:r>
              <a:rPr lang="ru-RU" sz="1400" dirty="0" smtClean="0"/>
              <a:t> А.Б. </a:t>
            </a:r>
            <a:r>
              <a:rPr lang="ru-RU" sz="1400" dirty="0"/>
              <a:t>на должность </a:t>
            </a:r>
            <a:r>
              <a:rPr lang="ru-RU" sz="1400" dirty="0" smtClean="0"/>
              <a:t>профессора.</a:t>
            </a:r>
            <a:endParaRPr lang="ru-RU" sz="1400" dirty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492554" y="4924023"/>
            <a:ext cx="324036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513377" y="5877272"/>
            <a:ext cx="323508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</a:t>
            </a:r>
            <a:r>
              <a:rPr lang="ru-RU" sz="1400" dirty="0" smtClean="0"/>
              <a:t>62, </a:t>
            </a:r>
            <a:r>
              <a:rPr lang="ru-RU" sz="1400" dirty="0"/>
              <a:t>«против» – </a:t>
            </a:r>
            <a:r>
              <a:rPr lang="ru-RU" sz="1400" dirty="0" smtClean="0"/>
              <a:t>нет</a:t>
            </a:r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071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49" y="0"/>
            <a:ext cx="91440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геологии и геоэкологии</a:t>
            </a:r>
            <a:endParaRPr lang="ru-RU" dirty="0"/>
          </a:p>
          <a:p>
            <a:pPr algn="ctr"/>
            <a:r>
              <a:rPr lang="ru-RU" b="1" dirty="0"/>
              <a:t>Профессор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sz="1600" dirty="0"/>
              <a:t>Любимов Александр Владимирович, 1949​, доктор сельскохозяйственных наук (2001)​, профессор (2005), профессор кафедры геологии и геоэкологии.</a:t>
            </a:r>
          </a:p>
          <a:p>
            <a:r>
              <a:rPr lang="ru-RU" sz="1600" b="1" dirty="0"/>
              <a:t>Основные работы по профилю кафедры:</a:t>
            </a:r>
            <a:r>
              <a:rPr lang="ru-RU" sz="1600" dirty="0"/>
              <a:t> Нормализованные индексы растительных покровов для оценки состояния лесов по </a:t>
            </a:r>
            <a:r>
              <a:rPr lang="ru-RU" sz="1600" dirty="0" err="1"/>
              <a:t>аэро</a:t>
            </a:r>
            <a:r>
              <a:rPr lang="ru-RU" sz="1600" dirty="0"/>
              <a:t> и космическим снимкам.(2019), [статья];</a:t>
            </a:r>
            <a:br>
              <a:rPr lang="ru-RU" sz="1600" dirty="0"/>
            </a:br>
            <a:r>
              <a:rPr lang="ru-RU" sz="1600" dirty="0" err="1"/>
              <a:t>The</a:t>
            </a:r>
            <a:r>
              <a:rPr lang="ru-RU" sz="1600" dirty="0"/>
              <a:t> </a:t>
            </a:r>
            <a:r>
              <a:rPr lang="ru-RU" sz="1600" dirty="0" err="1"/>
              <a:t>influence</a:t>
            </a:r>
            <a:r>
              <a:rPr lang="ru-RU" sz="1600" dirty="0"/>
              <a:t> </a:t>
            </a:r>
            <a:r>
              <a:rPr lang="ru-RU" sz="1600" dirty="0" err="1"/>
              <a:t>of</a:t>
            </a:r>
            <a:r>
              <a:rPr lang="ru-RU" sz="1600" dirty="0"/>
              <a:t> </a:t>
            </a:r>
            <a:r>
              <a:rPr lang="ru-RU" sz="1600" dirty="0" err="1"/>
              <a:t>winter</a:t>
            </a:r>
            <a:r>
              <a:rPr lang="ru-RU" sz="1600" dirty="0"/>
              <a:t> </a:t>
            </a:r>
            <a:r>
              <a:rPr lang="ru-RU" sz="1600" dirty="0" err="1"/>
              <a:t>recreation</a:t>
            </a:r>
            <a:r>
              <a:rPr lang="ru-RU" sz="1600" dirty="0"/>
              <a:t> </a:t>
            </a:r>
            <a:r>
              <a:rPr lang="ru-RU" sz="1600" dirty="0" err="1"/>
              <a:t>on</a:t>
            </a:r>
            <a:r>
              <a:rPr lang="ru-RU" sz="1600" dirty="0"/>
              <a:t> </a:t>
            </a:r>
            <a:r>
              <a:rPr lang="ru-RU" sz="1600" dirty="0" err="1"/>
              <a:t>the</a:t>
            </a:r>
            <a:r>
              <a:rPr lang="ru-RU" sz="1600" dirty="0"/>
              <a:t> </a:t>
            </a:r>
            <a:r>
              <a:rPr lang="ru-RU" sz="1600" dirty="0" err="1"/>
              <a:t>species</a:t>
            </a:r>
            <a:r>
              <a:rPr lang="ru-RU" sz="1600" dirty="0"/>
              <a:t> </a:t>
            </a:r>
            <a:r>
              <a:rPr lang="ru-RU" sz="1600" dirty="0" err="1"/>
              <a:t>composition</a:t>
            </a:r>
            <a:r>
              <a:rPr lang="ru-RU" sz="1600" dirty="0"/>
              <a:t> </a:t>
            </a:r>
            <a:r>
              <a:rPr lang="ru-RU" sz="1600" dirty="0" err="1"/>
              <a:t>condition</a:t>
            </a:r>
            <a:r>
              <a:rPr lang="ru-RU" sz="1600" dirty="0"/>
              <a:t> </a:t>
            </a:r>
            <a:r>
              <a:rPr lang="ru-RU" sz="1600" dirty="0" err="1"/>
              <a:t>and</a:t>
            </a:r>
            <a:r>
              <a:rPr lang="ru-RU" sz="1600" dirty="0"/>
              <a:t> </a:t>
            </a:r>
            <a:r>
              <a:rPr lang="ru-RU" sz="1600" dirty="0" err="1"/>
              <a:t>living</a:t>
            </a:r>
            <a:r>
              <a:rPr lang="ru-RU" sz="1600" dirty="0"/>
              <a:t> </a:t>
            </a:r>
            <a:r>
              <a:rPr lang="ru-RU" sz="1600" dirty="0" err="1"/>
              <a:t>ground</a:t>
            </a:r>
            <a:r>
              <a:rPr lang="ru-RU" sz="1600" dirty="0"/>
              <a:t> </a:t>
            </a:r>
            <a:r>
              <a:rPr lang="ru-RU" sz="1600" dirty="0" err="1"/>
              <a:t>cover</a:t>
            </a:r>
            <a:r>
              <a:rPr lang="ru-RU" sz="1600" dirty="0"/>
              <a:t> </a:t>
            </a:r>
            <a:r>
              <a:rPr lang="ru-RU" sz="1600" dirty="0" err="1"/>
              <a:t>in</a:t>
            </a:r>
            <a:r>
              <a:rPr lang="ru-RU" sz="1600" dirty="0"/>
              <a:t> </a:t>
            </a:r>
            <a:r>
              <a:rPr lang="ru-RU" sz="1600" dirty="0" err="1"/>
              <a:t>the</a:t>
            </a:r>
            <a:r>
              <a:rPr lang="ru-RU" sz="1600" dirty="0"/>
              <a:t> </a:t>
            </a:r>
            <a:r>
              <a:rPr lang="ru-RU" sz="1600" dirty="0" err="1"/>
              <a:t>park</a:t>
            </a:r>
            <a:r>
              <a:rPr lang="ru-RU" sz="1600" dirty="0"/>
              <a:t> </a:t>
            </a:r>
            <a:r>
              <a:rPr lang="ru-RU" sz="1600" dirty="0" err="1"/>
              <a:t>plant</a:t>
            </a:r>
            <a:r>
              <a:rPr lang="ru-RU" sz="1600" dirty="0"/>
              <a:t> </a:t>
            </a:r>
            <a:r>
              <a:rPr lang="ru-RU" sz="1600" dirty="0" err="1"/>
              <a:t>ecosystems</a:t>
            </a:r>
            <a:r>
              <a:rPr lang="ru-RU" sz="1600" dirty="0"/>
              <a:t>. (2019), [статья</a:t>
            </a:r>
            <a:r>
              <a:rPr lang="ru-RU" sz="1600" dirty="0" smtClean="0"/>
              <a:t>].​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/>
              <a:t>Электронные курсы в ЦДПО (</a:t>
            </a:r>
            <a:r>
              <a:rPr lang="ru-RU" sz="1600" b="1" dirty="0" err="1"/>
              <a:t>Moodle</a:t>
            </a:r>
            <a:r>
              <a:rPr lang="ru-RU" sz="1600" b="1" dirty="0"/>
              <a:t>): </a:t>
            </a:r>
            <a:r>
              <a:rPr lang="ru-RU" sz="1600" dirty="0"/>
              <a:t>​нет</a:t>
            </a:r>
          </a:p>
          <a:p>
            <a:r>
              <a:rPr lang="ru-RU" sz="1600" b="1" dirty="0"/>
              <a:t>Научное руководство: </a:t>
            </a:r>
            <a:r>
              <a:rPr lang="ru-RU" sz="1600" dirty="0"/>
              <a:t>нет</a:t>
            </a:r>
          </a:p>
          <a:p>
            <a:r>
              <a:rPr lang="ru-RU" sz="1600" b="1" dirty="0"/>
              <a:t>Участие в выполнении НИР за 2014-2019: </a:t>
            </a:r>
            <a:r>
              <a:rPr lang="ru-RU" sz="1600" dirty="0"/>
              <a:t>5 НИР: </a:t>
            </a:r>
            <a:r>
              <a:rPr lang="ru-RU" sz="1600" dirty="0" smtClean="0"/>
              <a:t>Оказание </a:t>
            </a:r>
            <a:r>
              <a:rPr lang="ru-RU" sz="1600" dirty="0"/>
              <a:t>услуг по оценке степени загрязнения р. Новая, а также по разработке мероприятий по оздоровлению данного водотока в целях обеспечения экологической безопасности, Комитет по природопользованию, охране окружающей среды и обеспечению экологической безопасности (</a:t>
            </a:r>
            <a:r>
              <a:rPr lang="ru-RU" sz="1600" dirty="0" err="1"/>
              <a:t>Госзакупки</a:t>
            </a:r>
            <a:r>
              <a:rPr lang="ru-RU" sz="1600" dirty="0"/>
              <a:t>), </a:t>
            </a:r>
            <a:r>
              <a:rPr lang="ru-RU" sz="1600" dirty="0" smtClean="0"/>
              <a:t>исполнитель</a:t>
            </a:r>
            <a:r>
              <a:rPr lang="ru-RU" sz="1600" dirty="0"/>
              <a:t>, 2018.​</a:t>
            </a:r>
          </a:p>
          <a:p>
            <a:r>
              <a:rPr lang="ru-RU" sz="1600" b="1" dirty="0"/>
              <a:t>Заявки на выполнение НИР за 2014-2019:</a:t>
            </a:r>
            <a:r>
              <a:rPr lang="ru-RU" sz="1600" dirty="0"/>
              <a:t> ​нет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629167"/>
              </p:ext>
            </p:extLst>
          </p:nvPr>
        </p:nvGraphicFramePr>
        <p:xfrm>
          <a:off x="107504" y="4149080"/>
          <a:ext cx="5257800" cy="252984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47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106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6096" y="3933056"/>
            <a:ext cx="338437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геологии и </a:t>
            </a:r>
            <a:r>
              <a:rPr lang="ru-RU" sz="1400" dirty="0" smtClean="0"/>
              <a:t>геоэкологии</a:t>
            </a:r>
            <a:endParaRPr lang="ru-RU" sz="1400" dirty="0"/>
          </a:p>
          <a:p>
            <a:r>
              <a:rPr lang="ru-RU" sz="1400" dirty="0"/>
              <a:t>и ученый совет </a:t>
            </a:r>
            <a:r>
              <a:rPr lang="ru-RU" sz="1400" dirty="0" smtClean="0"/>
              <a:t>факультета географии единогласно </a:t>
            </a:r>
            <a:r>
              <a:rPr lang="ru-RU" sz="1400" dirty="0"/>
              <a:t>рекомендуют </a:t>
            </a:r>
            <a:r>
              <a:rPr lang="ru-RU" sz="1400" dirty="0" smtClean="0"/>
              <a:t>Любимова А.В. </a:t>
            </a:r>
            <a:r>
              <a:rPr lang="ru-RU" sz="1400" dirty="0"/>
              <a:t>на должность профессора.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292080" y="4813509"/>
            <a:ext cx="331236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436096" y="5733256"/>
            <a:ext cx="302433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</a:t>
            </a:r>
            <a:r>
              <a:rPr lang="ru-RU" sz="1400" dirty="0" smtClean="0"/>
              <a:t>62, </a:t>
            </a:r>
            <a:r>
              <a:rPr lang="ru-RU" sz="1400" dirty="0"/>
              <a:t>«против» – </a:t>
            </a:r>
            <a:r>
              <a:rPr lang="ru-RU" sz="1400" dirty="0" smtClean="0"/>
              <a:t>нет</a:t>
            </a:r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375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8847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физической географии и природопользования</a:t>
            </a:r>
            <a:endParaRPr lang="ru-RU" dirty="0"/>
          </a:p>
          <a:p>
            <a:pPr algn="ctr"/>
            <a:r>
              <a:rPr lang="ru-RU" b="1" dirty="0"/>
              <a:t>Профессор (неполная занятость – 0,25)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/>
              <a:t>Анохин Владимир Михайлович, 1956​, доктор географических наук (2011)​, профессор кафедры физической географии и природопользования.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Геоморфология и типизация берегов Ладожского озера по данным съемки беспилотного летательного аппарата, (2019), [статья];</a:t>
            </a:r>
            <a:br>
              <a:rPr lang="ru-RU" dirty="0"/>
            </a:br>
            <a:r>
              <a:rPr lang="ru-RU" dirty="0"/>
              <a:t>Новая Земля, (2019), </a:t>
            </a:r>
            <a:r>
              <a:rPr lang="ru-RU" dirty="0" smtClean="0"/>
              <a:t>[коллективная монография]​.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Электронные </a:t>
            </a:r>
            <a:r>
              <a:rPr lang="ru-RU" b="1" dirty="0"/>
              <a:t>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​нет</a:t>
            </a:r>
          </a:p>
          <a:p>
            <a:r>
              <a:rPr lang="ru-RU" b="1" dirty="0"/>
              <a:t>Научное руководство: </a:t>
            </a:r>
            <a:r>
              <a:rPr lang="ru-RU" dirty="0"/>
              <a:t>нет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​нет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420004"/>
              </p:ext>
            </p:extLst>
          </p:nvPr>
        </p:nvGraphicFramePr>
        <p:xfrm>
          <a:off x="107504" y="3645024"/>
          <a:ext cx="5257800" cy="310896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269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110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72808" y="3645024"/>
            <a:ext cx="324036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физической географии и природопользования</a:t>
            </a:r>
          </a:p>
          <a:p>
            <a:r>
              <a:rPr lang="ru-RU" sz="1400" dirty="0" smtClean="0"/>
              <a:t>и </a:t>
            </a:r>
            <a:r>
              <a:rPr lang="ru-RU" sz="1400" dirty="0"/>
              <a:t>ученый совет факультета географии единогласно рекомендуют </a:t>
            </a:r>
            <a:r>
              <a:rPr lang="ru-RU" sz="1400" dirty="0" smtClean="0"/>
              <a:t>Анохина В.М. </a:t>
            </a:r>
            <a:r>
              <a:rPr lang="ru-RU" sz="1400" dirty="0"/>
              <a:t>на должность </a:t>
            </a:r>
            <a:r>
              <a:rPr lang="ru-RU" sz="1400" dirty="0" smtClean="0"/>
              <a:t>профессора </a:t>
            </a:r>
            <a:r>
              <a:rPr lang="ru-RU" sz="1400" dirty="0"/>
              <a:t>(неполная занятость – 0,25</a:t>
            </a:r>
            <a:r>
              <a:rPr lang="ru-RU" sz="1400" dirty="0" smtClean="0"/>
              <a:t>).</a:t>
            </a:r>
            <a:endParaRPr lang="ru-RU" sz="1400" dirty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479299" y="5013176"/>
            <a:ext cx="349168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479299" y="5877272"/>
            <a:ext cx="349168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</a:t>
            </a:r>
            <a:r>
              <a:rPr lang="ru-RU" sz="1400" dirty="0" smtClean="0"/>
              <a:t>62, </a:t>
            </a:r>
            <a:r>
              <a:rPr lang="ru-RU" sz="1400" dirty="0"/>
              <a:t>«против» – </a:t>
            </a:r>
            <a:r>
              <a:rPr lang="ru-RU" sz="1400" dirty="0" smtClean="0"/>
              <a:t>нет</a:t>
            </a:r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500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всеобщей истории</a:t>
            </a:r>
            <a:endParaRPr lang="ru-RU" dirty="0"/>
          </a:p>
          <a:p>
            <a:pPr algn="ctr"/>
            <a:r>
              <a:rPr lang="ru-RU" b="1" dirty="0"/>
              <a:t>Профессор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sz="1600" dirty="0"/>
              <a:t>Кудрявцева Татьяна Владимировна, 1960​, доктор исторических наук (2009)​, профессор (2012), заведующий кафедрой всеобщей истории.</a:t>
            </a:r>
          </a:p>
          <a:p>
            <a:r>
              <a:rPr lang="ru-RU" sz="1600" b="1" dirty="0"/>
              <a:t>Основные работы по профилю кафедры:</a:t>
            </a:r>
            <a:r>
              <a:rPr lang="ru-RU" sz="1600" dirty="0"/>
              <a:t> История древнего мира: учебник и практикум для академического </a:t>
            </a:r>
            <a:r>
              <a:rPr lang="ru-RU" sz="1600" dirty="0" err="1" smtClean="0"/>
              <a:t>бакалавриата</a:t>
            </a:r>
            <a:r>
              <a:rPr lang="ru-RU" sz="1600" dirty="0" smtClean="0"/>
              <a:t>, </a:t>
            </a:r>
            <a:r>
              <a:rPr lang="ru-RU" sz="1600" dirty="0"/>
              <a:t>(2018), [учебник];</a:t>
            </a:r>
            <a:br>
              <a:rPr lang="ru-RU" sz="1600" dirty="0"/>
            </a:br>
            <a:r>
              <a:rPr lang="ru-RU" sz="1600" dirty="0" err="1"/>
              <a:t>Reconsidering</a:t>
            </a:r>
            <a:r>
              <a:rPr lang="ru-RU" sz="1600" dirty="0"/>
              <a:t> </a:t>
            </a:r>
            <a:r>
              <a:rPr lang="ru-RU" sz="1600" dirty="0" err="1"/>
              <a:t>the</a:t>
            </a:r>
            <a:r>
              <a:rPr lang="ru-RU" sz="1600" dirty="0"/>
              <a:t> </a:t>
            </a:r>
            <a:r>
              <a:rPr lang="ru-RU" sz="1600" dirty="0" err="1"/>
              <a:t>imperium</a:t>
            </a:r>
            <a:r>
              <a:rPr lang="ru-RU" sz="1600" dirty="0"/>
              <a:t> </a:t>
            </a:r>
            <a:r>
              <a:rPr lang="ru-RU" sz="1600" dirty="0" err="1"/>
              <a:t>infinitum</a:t>
            </a:r>
            <a:r>
              <a:rPr lang="ru-RU" sz="1600" dirty="0"/>
              <a:t> </a:t>
            </a:r>
            <a:r>
              <a:rPr lang="ru-RU" sz="1600" dirty="0" err="1"/>
              <a:t>of</a:t>
            </a:r>
            <a:r>
              <a:rPr lang="ru-RU" sz="1600" dirty="0"/>
              <a:t> </a:t>
            </a:r>
            <a:r>
              <a:rPr lang="ru-RU" sz="1600" dirty="0" err="1"/>
              <a:t>Marcus</a:t>
            </a:r>
            <a:r>
              <a:rPr lang="ru-RU" sz="1600" dirty="0"/>
              <a:t> </a:t>
            </a:r>
            <a:r>
              <a:rPr lang="ru-RU" sz="1600" dirty="0" err="1"/>
              <a:t>Antonius</a:t>
            </a:r>
            <a:r>
              <a:rPr lang="ru-RU" sz="1600" dirty="0"/>
              <a:t> </a:t>
            </a:r>
            <a:r>
              <a:rPr lang="ru-RU" sz="1600" dirty="0" err="1"/>
              <a:t>Creticus</a:t>
            </a:r>
            <a:r>
              <a:rPr lang="ru-RU" sz="1600" dirty="0"/>
              <a:t>, (2019), [статья]</a:t>
            </a:r>
            <a:r>
              <a:rPr lang="ru-RU" sz="1600" dirty="0" smtClean="0"/>
              <a:t>​.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/>
              <a:t>Электронные курсы в ЦДПО (</a:t>
            </a:r>
            <a:r>
              <a:rPr lang="ru-RU" sz="1600" b="1" dirty="0" err="1"/>
              <a:t>Moodle</a:t>
            </a:r>
            <a:r>
              <a:rPr lang="ru-RU" sz="1600" b="1" dirty="0"/>
              <a:t>): </a:t>
            </a:r>
            <a:r>
              <a:rPr lang="ru-RU" sz="1600" dirty="0"/>
              <a:t>6 </a:t>
            </a:r>
            <a:r>
              <a:rPr lang="ru-RU" sz="1600" dirty="0" smtClean="0"/>
              <a:t>курсов, в том числе «История </a:t>
            </a:r>
            <a:r>
              <a:rPr lang="ru-RU" sz="1600" dirty="0"/>
              <a:t>Древней </a:t>
            </a:r>
            <a:r>
              <a:rPr lang="ru-RU" sz="1600" dirty="0" smtClean="0"/>
              <a:t>Греции» </a:t>
            </a:r>
          </a:p>
          <a:p>
            <a:r>
              <a:rPr lang="ru-RU" sz="1600" b="1" dirty="0" smtClean="0"/>
              <a:t>Научное </a:t>
            </a:r>
            <a:r>
              <a:rPr lang="ru-RU" sz="1600" b="1" dirty="0"/>
              <a:t>руководство: </a:t>
            </a:r>
            <a:r>
              <a:rPr lang="ru-RU" sz="1600" dirty="0" smtClean="0"/>
              <a:t>3 чел.</a:t>
            </a:r>
            <a:endParaRPr lang="ru-RU" sz="1600" dirty="0"/>
          </a:p>
          <a:p>
            <a:r>
              <a:rPr lang="ru-RU" sz="1600" b="1" dirty="0"/>
              <a:t>Участие в выполнении НИР за 2014-2019: </a:t>
            </a:r>
            <a:r>
              <a:rPr lang="ru-RU" sz="1600" dirty="0"/>
              <a:t>4 НИР: Судебный процесс в античности: юридические, политические, социальные и личностные аспекты, РФФИ "а", </a:t>
            </a:r>
            <a:r>
              <a:rPr lang="ru-RU" sz="1600" dirty="0" smtClean="0"/>
              <a:t>руководитель</a:t>
            </a:r>
            <a:r>
              <a:rPr lang="ru-RU" sz="1600" dirty="0"/>
              <a:t>, 2019; Представление о праве и справедливости в практике предотвращения и завершения военных конфликтов: вызовы XXI века в свете мирового исторического опыта, РНФ, </a:t>
            </a:r>
            <a:r>
              <a:rPr lang="ru-RU" sz="1600" dirty="0" smtClean="0"/>
              <a:t>руководитель</a:t>
            </a:r>
            <a:r>
              <a:rPr lang="ru-RU" sz="1600" dirty="0"/>
              <a:t>, 2016.​</a:t>
            </a:r>
          </a:p>
          <a:p>
            <a:r>
              <a:rPr lang="ru-RU" sz="1600" b="1" dirty="0"/>
              <a:t>Заявки на выполнение НИР за 2014-2019:</a:t>
            </a:r>
            <a:r>
              <a:rPr lang="ru-RU" sz="1600" dirty="0"/>
              <a:t> 1 (РФФИ); 2 (РНФ)​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968316"/>
              </p:ext>
            </p:extLst>
          </p:nvPr>
        </p:nvGraphicFramePr>
        <p:xfrm>
          <a:off x="107504" y="3861048"/>
          <a:ext cx="5257800" cy="281178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101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170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13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24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5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6096" y="3861048"/>
            <a:ext cx="34563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всеобщей истории</a:t>
            </a:r>
          </a:p>
          <a:p>
            <a:r>
              <a:rPr lang="ru-RU" sz="1400" dirty="0" smtClean="0"/>
              <a:t>и </a:t>
            </a:r>
            <a:r>
              <a:rPr lang="ru-RU" sz="1400" dirty="0"/>
              <a:t>ученый совет факультета </a:t>
            </a:r>
            <a:r>
              <a:rPr lang="ru-RU" sz="1400" dirty="0" smtClean="0"/>
              <a:t>истории и социальных наук </a:t>
            </a:r>
            <a:r>
              <a:rPr lang="ru-RU" sz="1400" dirty="0"/>
              <a:t>единогласно рекомендуют </a:t>
            </a:r>
            <a:r>
              <a:rPr lang="ru-RU" sz="1400" dirty="0" smtClean="0"/>
              <a:t>Кудрявцеву Т.В. </a:t>
            </a:r>
            <a:r>
              <a:rPr lang="ru-RU" sz="1400" dirty="0"/>
              <a:t>на должность </a:t>
            </a:r>
            <a:r>
              <a:rPr lang="ru-RU" sz="1400" dirty="0" smtClean="0"/>
              <a:t>профессора.</a:t>
            </a:r>
            <a:endParaRPr lang="ru-RU" sz="1400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436096" y="5013176"/>
            <a:ext cx="3600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436096" y="5949280"/>
            <a:ext cx="295232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</a:t>
            </a:r>
            <a:r>
              <a:rPr lang="ru-RU" sz="1400" dirty="0" smtClean="0"/>
              <a:t>62, </a:t>
            </a:r>
            <a:r>
              <a:rPr lang="ru-RU" sz="1400" dirty="0"/>
              <a:t>«против» – </a:t>
            </a:r>
            <a:r>
              <a:rPr lang="ru-RU" sz="1400" dirty="0" smtClean="0"/>
              <a:t>нет</a:t>
            </a:r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690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9513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истории</a:t>
            </a:r>
            <a:endParaRPr lang="ru-RU" dirty="0"/>
          </a:p>
          <a:p>
            <a:pPr algn="ctr"/>
            <a:r>
              <a:rPr lang="ru-RU" b="1" dirty="0"/>
              <a:t>Профессор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/>
              <a:t>Кондаков Юрий Евгеньевич, 1967​, доктор исторических наук (2005)​, доцент (2004), профессор кафедры истории.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«Рыцарские» системы масонства в России: </a:t>
            </a:r>
            <a:r>
              <a:rPr lang="ru-RU" dirty="0" smtClean="0"/>
              <a:t>1772–1822, </a:t>
            </a:r>
            <a:r>
              <a:rPr lang="ru-RU" dirty="0"/>
              <a:t>(2017), [монография];</a:t>
            </a:r>
            <a:br>
              <a:rPr lang="ru-RU" dirty="0"/>
            </a:br>
            <a:r>
              <a:rPr lang="ru-RU" dirty="0"/>
              <a:t>Розенкрейцерские мотивы в произведениях В.А. </a:t>
            </a:r>
            <a:r>
              <a:rPr lang="ru-RU" dirty="0" smtClean="0"/>
              <a:t>Левшина</a:t>
            </a:r>
            <a:r>
              <a:rPr lang="ru-RU" dirty="0"/>
              <a:t>,(2019</a:t>
            </a:r>
            <a:r>
              <a:rPr lang="ru-RU" dirty="0" smtClean="0"/>
              <a:t>), [</a:t>
            </a:r>
            <a:r>
              <a:rPr lang="ru-RU" dirty="0"/>
              <a:t>статья].​</a:t>
            </a:r>
            <a:br>
              <a:rPr lang="ru-RU" dirty="0"/>
            </a:br>
            <a:r>
              <a:rPr lang="ru-RU" b="1" dirty="0" smtClean="0"/>
              <a:t>Электронные </a:t>
            </a:r>
            <a:r>
              <a:rPr lang="ru-RU" b="1" dirty="0"/>
              <a:t>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 </a:t>
            </a:r>
            <a:r>
              <a:rPr lang="ru-RU" dirty="0" smtClean="0"/>
              <a:t>«Государственная </a:t>
            </a:r>
            <a:r>
              <a:rPr lang="ru-RU" dirty="0"/>
              <a:t>власть и церковные реформы в России XVI–XIX </a:t>
            </a:r>
            <a:r>
              <a:rPr lang="ru-RU" dirty="0" smtClean="0"/>
              <a:t>веков».​</a:t>
            </a:r>
            <a:endParaRPr lang="ru-RU" dirty="0"/>
          </a:p>
          <a:p>
            <a:r>
              <a:rPr lang="ru-RU" b="1" dirty="0"/>
              <a:t>Научное руководство: </a:t>
            </a:r>
            <a:r>
              <a:rPr lang="ru-RU" dirty="0"/>
              <a:t>нет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2 (РФФИ)​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584"/>
              </p:ext>
            </p:extLst>
          </p:nvPr>
        </p:nvGraphicFramePr>
        <p:xfrm>
          <a:off x="107504" y="3645024"/>
          <a:ext cx="5257800" cy="310896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446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68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94377" y="3009557"/>
            <a:ext cx="33123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</a:t>
            </a:r>
            <a:r>
              <a:rPr lang="ru-RU" sz="1400" dirty="0" smtClean="0"/>
              <a:t>истории</a:t>
            </a:r>
            <a:endParaRPr lang="ru-RU" sz="1400" dirty="0"/>
          </a:p>
          <a:p>
            <a:r>
              <a:rPr lang="ru-RU" sz="1400" dirty="0"/>
              <a:t>и ученый совет факультета истории и социальных наук единогласно рекомендуют </a:t>
            </a:r>
            <a:r>
              <a:rPr lang="ru-RU" sz="1400" dirty="0" err="1" smtClean="0"/>
              <a:t>Кондакова</a:t>
            </a:r>
            <a:r>
              <a:rPr lang="ru-RU" sz="1400" dirty="0" smtClean="0"/>
              <a:t> Ю.Е. </a:t>
            </a:r>
            <a:r>
              <a:rPr lang="ru-RU" sz="1400" dirty="0"/>
              <a:t>на должность профессора.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517569" y="4221088"/>
            <a:ext cx="30243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517569" y="5445224"/>
            <a:ext cx="315888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60, «против» – 2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253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русской истории</a:t>
            </a:r>
            <a:endParaRPr lang="ru-RU" dirty="0"/>
          </a:p>
          <a:p>
            <a:pPr algn="ctr"/>
            <a:r>
              <a:rPr lang="ru-RU" b="1" dirty="0"/>
              <a:t>Профессор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/>
              <a:t>Давыдов Александр Юрьевич, 1958​, доктор исторических наук (2004)​, профессор (2013), профессор кафедры русской истории.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Третий фронт гражданской войны в России: </a:t>
            </a:r>
            <a:r>
              <a:rPr lang="ru-RU" dirty="0" smtClean="0"/>
              <a:t>мешочничество, </a:t>
            </a:r>
            <a:r>
              <a:rPr lang="ru-RU" dirty="0"/>
              <a:t>(2019</a:t>
            </a:r>
            <a:r>
              <a:rPr lang="ru-RU" dirty="0" smtClean="0"/>
              <a:t>), </a:t>
            </a:r>
            <a:r>
              <a:rPr lang="ru-RU" dirty="0"/>
              <a:t>[монография];</a:t>
            </a:r>
            <a:br>
              <a:rPr lang="ru-RU" dirty="0"/>
            </a:br>
            <a:r>
              <a:rPr lang="ru-RU" dirty="0"/>
              <a:t>«Союз труда и искусства» – опыт конструирования социальной гармонии в позднем </a:t>
            </a:r>
            <a:r>
              <a:rPr lang="ru-RU" dirty="0" smtClean="0"/>
              <a:t>СССР, </a:t>
            </a:r>
            <a:r>
              <a:rPr lang="ru-RU" dirty="0"/>
              <a:t>(2017</a:t>
            </a:r>
            <a:r>
              <a:rPr lang="ru-RU" dirty="0" smtClean="0"/>
              <a:t>), </a:t>
            </a:r>
            <a:r>
              <a:rPr lang="ru-RU" dirty="0"/>
              <a:t>[статья].​</a:t>
            </a:r>
            <a:br>
              <a:rPr lang="ru-RU" dirty="0"/>
            </a:br>
            <a:r>
              <a:rPr lang="ru-RU" b="1" dirty="0"/>
              <a:t>Электронные 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 </a:t>
            </a:r>
            <a:r>
              <a:rPr lang="ru-RU" dirty="0" smtClean="0"/>
              <a:t>«История России».</a:t>
            </a:r>
            <a:endParaRPr lang="ru-RU" dirty="0"/>
          </a:p>
          <a:p>
            <a:r>
              <a:rPr lang="ru-RU" b="1" dirty="0"/>
              <a:t>Научное руководство: </a:t>
            </a:r>
            <a:r>
              <a:rPr lang="ru-RU" dirty="0"/>
              <a:t>нет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1 НИР: Власть, информация и общество: их взаимосвязи в деятельности Советского информбюро в условиях Великой Отечественной войны, РФФИ "а", </a:t>
            </a:r>
            <a:r>
              <a:rPr lang="ru-RU" dirty="0" smtClean="0"/>
              <a:t>руководитель</a:t>
            </a:r>
            <a:r>
              <a:rPr lang="ru-RU" dirty="0"/>
              <a:t>, 2019.​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1 (РФФИ)​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574237"/>
              </p:ext>
            </p:extLst>
          </p:nvPr>
        </p:nvGraphicFramePr>
        <p:xfrm>
          <a:off x="107504" y="4149080"/>
          <a:ext cx="5257800" cy="252984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95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430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15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62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</a:t>
                      </a:r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аффилиацией</a:t>
                      </a:r>
                      <a:endParaRPr lang="en-US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26460" y="3717032"/>
            <a:ext cx="3528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</a:t>
            </a:r>
            <a:r>
              <a:rPr lang="ru-RU" sz="1400" dirty="0" smtClean="0"/>
              <a:t>русской </a:t>
            </a:r>
            <a:r>
              <a:rPr lang="ru-RU" sz="1400" dirty="0"/>
              <a:t>истории</a:t>
            </a:r>
          </a:p>
          <a:p>
            <a:r>
              <a:rPr lang="ru-RU" sz="1400" dirty="0"/>
              <a:t>и ученый совет факультета истории и социальных наук единогласно рекомендуют </a:t>
            </a:r>
            <a:r>
              <a:rPr lang="ru-RU" sz="1400" dirty="0" smtClean="0"/>
              <a:t>Давыдова А.Ю. </a:t>
            </a:r>
            <a:r>
              <a:rPr lang="ru-RU" sz="1400" dirty="0"/>
              <a:t>на должность профессора.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490456" y="4833836"/>
            <a:ext cx="3600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490456" y="5729741"/>
            <a:ext cx="289796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</a:t>
            </a:r>
            <a:r>
              <a:rPr lang="ru-RU" sz="1400" dirty="0" smtClean="0"/>
              <a:t>62, </a:t>
            </a:r>
            <a:r>
              <a:rPr lang="ru-RU" sz="1400" dirty="0"/>
              <a:t>«против» – </a:t>
            </a:r>
            <a:r>
              <a:rPr lang="ru-RU" sz="1400" dirty="0" smtClean="0"/>
              <a:t>нет</a:t>
            </a:r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553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099" y="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политологии</a:t>
            </a:r>
            <a:endParaRPr lang="ru-RU" dirty="0"/>
          </a:p>
          <a:p>
            <a:pPr algn="ctr"/>
            <a:r>
              <a:rPr lang="ru-RU" b="1" dirty="0"/>
              <a:t>Профессор (неполная занятость – 0,25)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/>
              <a:t>Скоробогатько Александр Владимирович, 1954​, доктор философских наук (2007)​, доцент (1995), профессор кафедры политологии.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«Серединная линия» в русской политической мысли, (2017), [статья];</a:t>
            </a:r>
            <a:br>
              <a:rPr lang="ru-RU" dirty="0"/>
            </a:br>
            <a:r>
              <a:rPr lang="ru-RU" dirty="0"/>
              <a:t>Ценностный кризис в современном мире: социально-философский аспект, (2019), [статья</a:t>
            </a:r>
            <a:r>
              <a:rPr lang="ru-RU" dirty="0" smtClean="0"/>
              <a:t>].​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Электронные </a:t>
            </a:r>
            <a:r>
              <a:rPr lang="ru-RU" b="1" dirty="0"/>
              <a:t>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 </a:t>
            </a:r>
            <a:r>
              <a:rPr lang="ru-RU" dirty="0" smtClean="0"/>
              <a:t>«История </a:t>
            </a:r>
            <a:r>
              <a:rPr lang="ru-RU" dirty="0"/>
              <a:t>политических </a:t>
            </a:r>
            <a:r>
              <a:rPr lang="ru-RU" dirty="0" smtClean="0"/>
              <a:t>учений».</a:t>
            </a:r>
            <a:endParaRPr lang="ru-RU" dirty="0"/>
          </a:p>
          <a:p>
            <a:r>
              <a:rPr lang="ru-RU" b="1" dirty="0"/>
              <a:t>Научное руководство: </a:t>
            </a:r>
            <a:r>
              <a:rPr lang="ru-RU" dirty="0"/>
              <a:t>нет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​нет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9258"/>
              </p:ext>
            </p:extLst>
          </p:nvPr>
        </p:nvGraphicFramePr>
        <p:xfrm>
          <a:off x="107504" y="3429000"/>
          <a:ext cx="5257800" cy="310896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70795" y="3429000"/>
            <a:ext cx="338437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</a:t>
            </a:r>
            <a:r>
              <a:rPr lang="ru-RU" sz="1400" dirty="0" smtClean="0"/>
              <a:t>политологии</a:t>
            </a:r>
            <a:endParaRPr lang="ru-RU" sz="1400" dirty="0"/>
          </a:p>
          <a:p>
            <a:r>
              <a:rPr lang="ru-RU" sz="1400" dirty="0"/>
              <a:t>и ученый совет факультета истории и социальных наук единогласно рекомендуют </a:t>
            </a:r>
            <a:r>
              <a:rPr lang="ru-RU" sz="1400" dirty="0" smtClean="0"/>
              <a:t>Скоробогатько А.В</a:t>
            </a:r>
            <a:r>
              <a:rPr lang="ru-RU" sz="1400" dirty="0"/>
              <a:t>. на должность </a:t>
            </a:r>
            <a:r>
              <a:rPr lang="ru-RU" sz="1400" dirty="0" smtClean="0"/>
              <a:t>профессора </a:t>
            </a:r>
            <a:r>
              <a:rPr lang="ru-RU" sz="1400" dirty="0"/>
              <a:t>(неполная занятость – 0,25</a:t>
            </a:r>
            <a:r>
              <a:rPr lang="ru-RU" sz="1400" dirty="0" smtClean="0"/>
              <a:t>).</a:t>
            </a:r>
            <a:endParaRPr lang="ru-RU" sz="1400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570795" y="4869160"/>
            <a:ext cx="317766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570795" y="5805264"/>
            <a:ext cx="288032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</a:t>
            </a:r>
            <a:r>
              <a:rPr lang="ru-RU" sz="1400" dirty="0" smtClean="0"/>
              <a:t>61, </a:t>
            </a:r>
            <a:r>
              <a:rPr lang="ru-RU" sz="1400" dirty="0"/>
              <a:t>«против» – </a:t>
            </a:r>
            <a:r>
              <a:rPr lang="ru-RU" sz="1400" dirty="0" smtClean="0"/>
              <a:t>1</a:t>
            </a:r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385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283"/>
            <a:ext cx="91440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возрастной психологии и педагогики семьи</a:t>
            </a:r>
            <a:endParaRPr lang="ru-RU" dirty="0"/>
          </a:p>
          <a:p>
            <a:pPr algn="ctr"/>
            <a:r>
              <a:rPr lang="ru-RU" b="1" dirty="0"/>
              <a:t>Профессор (неполная занятость – 0,5)</a:t>
            </a:r>
            <a:endParaRPr lang="ru-RU" dirty="0"/>
          </a:p>
          <a:p>
            <a:pPr algn="ctr"/>
            <a:r>
              <a:rPr lang="ru-RU" b="1" dirty="0"/>
              <a:t>Подано заявлений  – 2 </a:t>
            </a:r>
            <a:endParaRPr lang="ru-RU" dirty="0"/>
          </a:p>
          <a:p>
            <a:r>
              <a:rPr lang="ru-RU" sz="1600" dirty="0"/>
              <a:t>Баранов Александр Аркадьевич, 1963​, доктор психологических наук (2002)​, профессор (2004), директор института педагогики, психологии и социальных технологий </a:t>
            </a:r>
            <a:r>
              <a:rPr lang="ru-RU" sz="1600" dirty="0" smtClean="0"/>
              <a:t>Федерального </a:t>
            </a:r>
            <a:r>
              <a:rPr lang="ru-RU" sz="1600" dirty="0"/>
              <a:t>государственного бюджетного образовательного учреждения высшего образования </a:t>
            </a:r>
            <a:r>
              <a:rPr lang="ru-RU" sz="1600" dirty="0" smtClean="0"/>
              <a:t>Удмуртский </a:t>
            </a:r>
            <a:r>
              <a:rPr lang="ru-RU" sz="1600" dirty="0"/>
              <a:t>государственный </a:t>
            </a:r>
            <a:r>
              <a:rPr lang="ru-RU" sz="1600" dirty="0" smtClean="0"/>
              <a:t>университет.</a:t>
            </a:r>
            <a:endParaRPr lang="ru-RU" sz="1600" dirty="0"/>
          </a:p>
          <a:p>
            <a:r>
              <a:rPr lang="ru-RU" sz="1600" b="1" dirty="0"/>
              <a:t>Основные работы по профилю кафедры:</a:t>
            </a:r>
            <a:r>
              <a:rPr lang="ru-RU" sz="1600" dirty="0"/>
              <a:t> Психология заботы человека о человеке: феноменология, онтогенез, эмпирика, (2018</a:t>
            </a:r>
            <a:r>
              <a:rPr lang="ru-RU" sz="1600" dirty="0" smtClean="0"/>
              <a:t>), [монография</a:t>
            </a:r>
            <a:r>
              <a:rPr lang="ru-RU" sz="1600" dirty="0"/>
              <a:t>].</a:t>
            </a:r>
            <a:br>
              <a:rPr lang="ru-RU" sz="1600" dirty="0"/>
            </a:br>
            <a:r>
              <a:rPr lang="ru-RU" sz="1600" dirty="0"/>
              <a:t>Семейная забота как условие когнитивного и личностного развития </a:t>
            </a:r>
            <a:r>
              <a:rPr lang="ru-RU" sz="1600" dirty="0" smtClean="0"/>
              <a:t>ребенка, </a:t>
            </a:r>
            <a:r>
              <a:rPr lang="ru-RU" sz="1600" dirty="0"/>
              <a:t>(</a:t>
            </a:r>
            <a:r>
              <a:rPr lang="ru-RU" sz="1600" dirty="0" smtClean="0"/>
              <a:t>2019), [статья].​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 smtClean="0"/>
              <a:t>Электронные </a:t>
            </a:r>
            <a:r>
              <a:rPr lang="ru-RU" sz="1600" b="1" dirty="0"/>
              <a:t>курсы в ЦДПО (</a:t>
            </a:r>
            <a:r>
              <a:rPr lang="ru-RU" sz="1600" b="1" dirty="0" err="1"/>
              <a:t>Moodle</a:t>
            </a:r>
            <a:r>
              <a:rPr lang="ru-RU" sz="1600" b="1" dirty="0"/>
              <a:t>): </a:t>
            </a:r>
            <a:r>
              <a:rPr lang="ru-RU" sz="1600" dirty="0"/>
              <a:t>​нет</a:t>
            </a:r>
          </a:p>
          <a:p>
            <a:r>
              <a:rPr lang="ru-RU" sz="1600" b="1" dirty="0"/>
              <a:t>Научное руководство</a:t>
            </a:r>
            <a:r>
              <a:rPr lang="ru-RU" sz="1600" b="1" dirty="0" smtClean="0"/>
              <a:t>: </a:t>
            </a:r>
            <a:r>
              <a:rPr lang="ru-RU" sz="1600" dirty="0" smtClean="0"/>
              <a:t>в РГПУ </a:t>
            </a:r>
            <a:r>
              <a:rPr lang="ru-RU" sz="1600" dirty="0"/>
              <a:t>нет</a:t>
            </a:r>
          </a:p>
          <a:p>
            <a:r>
              <a:rPr lang="ru-RU" sz="1600" b="1" dirty="0"/>
              <a:t>Участие в выполнении НИР за 2014-2019</a:t>
            </a:r>
            <a:r>
              <a:rPr lang="ru-RU" sz="1600" b="1" dirty="0" smtClean="0"/>
              <a:t>: </a:t>
            </a:r>
            <a:r>
              <a:rPr lang="ru-RU" sz="1600" dirty="0"/>
              <a:t>в РГПУ</a:t>
            </a:r>
            <a:r>
              <a:rPr lang="ru-RU" sz="1600" b="1" dirty="0" smtClean="0"/>
              <a:t> </a:t>
            </a:r>
            <a:r>
              <a:rPr lang="ru-RU" sz="1600" dirty="0"/>
              <a:t>​нет</a:t>
            </a:r>
          </a:p>
          <a:p>
            <a:r>
              <a:rPr lang="ru-RU" sz="1600" b="1" dirty="0"/>
              <a:t>Заявки на выполнение НИР за </a:t>
            </a:r>
            <a:r>
              <a:rPr lang="ru-RU" sz="1600" b="1" dirty="0" smtClean="0"/>
              <a:t>2014-2019:</a:t>
            </a:r>
            <a:r>
              <a:rPr lang="ru-RU" sz="1600" dirty="0"/>
              <a:t> </a:t>
            </a:r>
            <a:r>
              <a:rPr lang="ru-RU" sz="1600" dirty="0" smtClean="0"/>
              <a:t>в </a:t>
            </a:r>
            <a:r>
              <a:rPr lang="ru-RU" sz="1600" dirty="0"/>
              <a:t>РГПУ ​нет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22715"/>
              </p:ext>
            </p:extLst>
          </p:nvPr>
        </p:nvGraphicFramePr>
        <p:xfrm>
          <a:off x="107504" y="3573016"/>
          <a:ext cx="5257800" cy="310896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26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73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118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1704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92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165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4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19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56922" y="2542050"/>
            <a:ext cx="316835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200" b="1" dirty="0"/>
              <a:t>Результаты голосования кафедры возрастной психологии и педагогики семьи </a:t>
            </a:r>
          </a:p>
          <a:p>
            <a:r>
              <a:rPr lang="ru-RU" sz="1200" i="1" dirty="0"/>
              <a:t>«За» - </a:t>
            </a:r>
            <a:r>
              <a:rPr lang="ru-RU" sz="1200" i="1" dirty="0" smtClean="0"/>
              <a:t>4; </a:t>
            </a:r>
            <a:r>
              <a:rPr lang="ru-RU" sz="1200" i="1" dirty="0"/>
              <a:t>«Против» - </a:t>
            </a:r>
            <a:r>
              <a:rPr lang="ru-RU" sz="1200" i="1" dirty="0" smtClean="0"/>
              <a:t>6; </a:t>
            </a:r>
            <a:r>
              <a:rPr lang="ru-RU" sz="1200" i="1" dirty="0"/>
              <a:t>«Воздержались» - 1</a:t>
            </a:r>
          </a:p>
          <a:p>
            <a:r>
              <a:rPr lang="ru-RU" sz="1200" dirty="0"/>
              <a:t>Кафедра не рекомендует </a:t>
            </a:r>
            <a:r>
              <a:rPr lang="ru-RU" sz="1200" dirty="0" smtClean="0"/>
              <a:t>Баранова А.А. </a:t>
            </a:r>
            <a:r>
              <a:rPr lang="ru-RU" sz="1200" dirty="0"/>
              <a:t>На должность </a:t>
            </a:r>
            <a:r>
              <a:rPr lang="ru-RU" sz="1200" dirty="0" smtClean="0"/>
              <a:t>профессора </a:t>
            </a:r>
            <a:r>
              <a:rPr lang="ru-RU" sz="1200" dirty="0"/>
              <a:t>(неполная занятость – 0,5)</a:t>
            </a:r>
          </a:p>
          <a:p>
            <a:r>
              <a:rPr lang="ru-RU" sz="1200" dirty="0" smtClean="0"/>
              <a:t> </a:t>
            </a:r>
            <a:r>
              <a:rPr lang="ru-RU" sz="1200" dirty="0"/>
              <a:t>кафедры.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b="1" dirty="0"/>
              <a:t>Результаты голосования ученого совета института детства</a:t>
            </a:r>
          </a:p>
          <a:p>
            <a:r>
              <a:rPr lang="ru-RU" sz="1200" i="1" dirty="0"/>
              <a:t>«За» - 1</a:t>
            </a:r>
            <a:r>
              <a:rPr lang="ru-RU" sz="1200" i="1" dirty="0" smtClean="0"/>
              <a:t>; </a:t>
            </a:r>
            <a:r>
              <a:rPr lang="ru-RU" sz="1200" i="1" dirty="0"/>
              <a:t>«Против» - </a:t>
            </a:r>
            <a:r>
              <a:rPr lang="ru-RU" sz="1200" i="1" dirty="0" smtClean="0"/>
              <a:t>15; </a:t>
            </a:r>
            <a:r>
              <a:rPr lang="ru-RU" sz="1200" i="1" dirty="0"/>
              <a:t>«Воздержались» - 0; «Испорчено» - </a:t>
            </a:r>
            <a:r>
              <a:rPr lang="ru-RU" sz="1200" i="1" dirty="0" smtClean="0"/>
              <a:t>2</a:t>
            </a:r>
            <a:endParaRPr lang="ru-RU" sz="1200" i="1" dirty="0"/>
          </a:p>
          <a:p>
            <a:r>
              <a:rPr lang="ru-RU" sz="1200" dirty="0"/>
              <a:t>Ученый совет не рекомендует Баранова </a:t>
            </a:r>
            <a:r>
              <a:rPr lang="ru-RU" sz="1200" dirty="0" smtClean="0"/>
              <a:t>А.А. </a:t>
            </a:r>
            <a:r>
              <a:rPr lang="ru-RU" sz="1200" dirty="0"/>
              <a:t>На должность </a:t>
            </a:r>
            <a:r>
              <a:rPr lang="ru-RU" sz="1200" dirty="0" smtClean="0"/>
              <a:t>профессора </a:t>
            </a:r>
            <a:r>
              <a:rPr lang="ru-RU" sz="1200" dirty="0"/>
              <a:t>(</a:t>
            </a:r>
            <a:r>
              <a:rPr lang="ru-RU" sz="1200" dirty="0" smtClean="0"/>
              <a:t>неполная занятость </a:t>
            </a:r>
            <a:r>
              <a:rPr lang="ru-RU" sz="1200" dirty="0"/>
              <a:t>– 0,5)</a:t>
            </a:r>
          </a:p>
          <a:p>
            <a:r>
              <a:rPr lang="ru-RU" sz="1200" dirty="0" smtClean="0"/>
              <a:t> </a:t>
            </a:r>
            <a:r>
              <a:rPr lang="ru-RU" sz="1200" dirty="0"/>
              <a:t>кафедры.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456922" y="5431201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200" b="1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200" dirty="0"/>
              <a:t>       «за» – </a:t>
            </a:r>
            <a:r>
              <a:rPr lang="ru-RU" sz="1200" dirty="0" smtClean="0"/>
              <a:t>1, </a:t>
            </a:r>
            <a:r>
              <a:rPr lang="ru-RU" sz="1200" dirty="0"/>
              <a:t>«против» – </a:t>
            </a:r>
            <a:r>
              <a:rPr lang="ru-RU" sz="1200" dirty="0" smtClean="0"/>
              <a:t>14</a:t>
            </a:r>
            <a:endParaRPr lang="ru-RU" sz="1200" dirty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372276" y="5949280"/>
            <a:ext cx="32529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200" b="1" dirty="0" smtClean="0"/>
              <a:t>Итоги тайного голосования </a:t>
            </a:r>
            <a:r>
              <a:rPr lang="ru-RU" sz="1200" b="1" dirty="0"/>
              <a:t>ученого совета университета </a:t>
            </a:r>
            <a:r>
              <a:rPr lang="ru-RU" sz="1200" b="1" dirty="0" smtClean="0"/>
              <a:t> в дистанционном режиме</a:t>
            </a:r>
            <a:endParaRPr lang="ru-RU" sz="1200" b="1" dirty="0"/>
          </a:p>
          <a:p>
            <a:r>
              <a:rPr lang="ru-RU" sz="1200" dirty="0"/>
              <a:t>       «за» – </a:t>
            </a:r>
            <a:r>
              <a:rPr lang="ru-RU" sz="1200" dirty="0" smtClean="0"/>
              <a:t>13, </a:t>
            </a:r>
            <a:r>
              <a:rPr lang="ru-RU" sz="1200" dirty="0"/>
              <a:t>«против» – </a:t>
            </a:r>
            <a:r>
              <a:rPr lang="ru-RU" sz="1200" dirty="0" smtClean="0"/>
              <a:t>49</a:t>
            </a:r>
            <a:endParaRPr lang="ru-RU" sz="1200" dirty="0"/>
          </a:p>
          <a:p>
            <a:pPr marL="285750" indent="-285750"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111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89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интенсивного обучения русскому языку как иностранному.</a:t>
            </a:r>
            <a:endParaRPr lang="ru-RU" dirty="0"/>
          </a:p>
          <a:p>
            <a:pPr algn="ctr"/>
            <a:r>
              <a:rPr lang="ru-RU" b="1" dirty="0"/>
              <a:t>Профессор (неполная занятость – 0,25)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 err="1"/>
              <a:t>Хамраева</a:t>
            </a:r>
            <a:r>
              <a:rPr lang="ru-RU" dirty="0"/>
              <a:t> Елизавета Александровна, 1967​, доктор педагогических наук (2004)​,  </a:t>
            </a:r>
            <a:r>
              <a:rPr lang="ru-RU" dirty="0" smtClean="0"/>
              <a:t>директор </a:t>
            </a:r>
            <a:r>
              <a:rPr lang="ru-RU" dirty="0"/>
              <a:t>межвузовского центра </a:t>
            </a:r>
            <a:r>
              <a:rPr lang="ru-RU" dirty="0" err="1"/>
              <a:t>билингвального</a:t>
            </a:r>
            <a:r>
              <a:rPr lang="ru-RU" dirty="0"/>
              <a:t> и поликультурного образования.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Преодоление языковой </a:t>
            </a:r>
            <a:r>
              <a:rPr lang="ru-RU" dirty="0" err="1"/>
              <a:t>аттриции</a:t>
            </a:r>
            <a:r>
              <a:rPr lang="ru-RU" dirty="0"/>
              <a:t> у детей-наследных носителей русского языка средствами комплексной языковой диагностики, (2019), [статья</a:t>
            </a:r>
            <a:r>
              <a:rPr lang="ru-RU" dirty="0" smtClean="0"/>
              <a:t>];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Теория и методика обучения детей-</a:t>
            </a:r>
            <a:r>
              <a:rPr lang="ru-RU" dirty="0" err="1"/>
              <a:t>билигвов</a:t>
            </a:r>
            <a:r>
              <a:rPr lang="ru-RU" dirty="0"/>
              <a:t> русскому языку, (2017), [монография</a:t>
            </a:r>
            <a:r>
              <a:rPr lang="ru-RU" dirty="0" smtClean="0"/>
              <a:t>].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Электронные </a:t>
            </a:r>
            <a:r>
              <a:rPr lang="ru-RU" b="1" dirty="0"/>
              <a:t>курсы в МООК (https://universarium.org): </a:t>
            </a:r>
            <a:r>
              <a:rPr lang="ru-RU" dirty="0" smtClean="0"/>
              <a:t>​ «Диалог культур. </a:t>
            </a:r>
            <a:r>
              <a:rPr lang="ru-RU" dirty="0"/>
              <a:t>Современный урок русского языка как родного, неродного и иностранного в условиях </a:t>
            </a:r>
            <a:r>
              <a:rPr lang="ru-RU" dirty="0" smtClean="0"/>
              <a:t>ФГОС».</a:t>
            </a:r>
            <a:endParaRPr lang="ru-RU" dirty="0"/>
          </a:p>
          <a:p>
            <a:r>
              <a:rPr lang="ru-RU" b="1" dirty="0"/>
              <a:t>Научное руководство(РГПУ): </a:t>
            </a:r>
            <a:r>
              <a:rPr lang="ru-RU" dirty="0"/>
              <a:t>нет</a:t>
            </a:r>
          </a:p>
          <a:p>
            <a:r>
              <a:rPr lang="ru-RU" b="1" dirty="0"/>
              <a:t>Участие в выполнении НИР за 2014-2019(РГПУ):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2014-2019(РГПУ):</a:t>
            </a:r>
            <a:r>
              <a:rPr lang="ru-RU" dirty="0"/>
              <a:t> ​нет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447372"/>
              </p:ext>
            </p:extLst>
          </p:nvPr>
        </p:nvGraphicFramePr>
        <p:xfrm>
          <a:off x="179512" y="3933056"/>
          <a:ext cx="5257800" cy="281178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89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138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5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80112" y="4005064"/>
            <a:ext cx="3168352" cy="2520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597489" y="3212976"/>
            <a:ext cx="338437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интенсивного обучения русскому языку как иностранному </a:t>
            </a:r>
            <a:r>
              <a:rPr lang="ru-RU" sz="1400" dirty="0" smtClean="0"/>
              <a:t>и </a:t>
            </a:r>
            <a:r>
              <a:rPr lang="ru-RU" sz="1400" dirty="0"/>
              <a:t>ученый </a:t>
            </a:r>
            <a:r>
              <a:rPr lang="ru-RU" sz="1400" dirty="0" smtClean="0"/>
              <a:t>совет факультета русского языка как иностранного единогласно </a:t>
            </a:r>
            <a:r>
              <a:rPr lang="ru-RU" sz="1400" dirty="0"/>
              <a:t>рекомендуют </a:t>
            </a:r>
            <a:r>
              <a:rPr lang="ru-RU" sz="1400" dirty="0" err="1" smtClean="0"/>
              <a:t>Хамраеву</a:t>
            </a:r>
            <a:r>
              <a:rPr lang="ru-RU" sz="1400" dirty="0" smtClean="0"/>
              <a:t> Е.А. </a:t>
            </a:r>
            <a:r>
              <a:rPr lang="ru-RU" sz="1400" dirty="0"/>
              <a:t>на должность профессора (неполная занятость – 0,25).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12161" y="4797152"/>
            <a:ext cx="30243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721966" y="5930411"/>
            <a:ext cx="318572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</a:t>
            </a:r>
            <a:r>
              <a:rPr lang="ru-RU" sz="1400" dirty="0" smtClean="0"/>
              <a:t>60, </a:t>
            </a:r>
            <a:r>
              <a:rPr lang="ru-RU" sz="1400" dirty="0"/>
              <a:t>«против» – 2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21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dirty="0"/>
              <a:t>Кафедра химического и экологического образования</a:t>
            </a:r>
            <a:endParaRPr lang="ru-RU" sz="1700" dirty="0"/>
          </a:p>
          <a:p>
            <a:pPr algn="ctr"/>
            <a:r>
              <a:rPr lang="ru-RU" sz="1700" b="1" dirty="0"/>
              <a:t>Профессор (неполная занятость – 0,75)</a:t>
            </a:r>
            <a:endParaRPr lang="ru-RU" sz="1700" dirty="0"/>
          </a:p>
          <a:p>
            <a:pPr algn="ctr"/>
            <a:r>
              <a:rPr lang="ru-RU" sz="1700" b="1" dirty="0"/>
              <a:t>Подано заявлений  – 1 </a:t>
            </a:r>
            <a:endParaRPr lang="ru-RU" sz="1700" dirty="0"/>
          </a:p>
          <a:p>
            <a:r>
              <a:rPr lang="ru-RU" sz="1600" dirty="0"/>
              <a:t>Роговая Ольга Геннадьевна, 1965​, доктор педагогических наук (2008)​, профессор (2010), заведующий кафедрой химического и экологического образования.</a:t>
            </a:r>
          </a:p>
          <a:p>
            <a:r>
              <a:rPr lang="ru-RU" sz="1600" b="1" dirty="0"/>
              <a:t>Основные работы по профилю кафедры:</a:t>
            </a:r>
            <a:r>
              <a:rPr lang="ru-RU" sz="1600" dirty="0"/>
              <a:t> </a:t>
            </a:r>
            <a:r>
              <a:rPr lang="ru-RU" sz="1600" dirty="0" err="1"/>
              <a:t>Critical</a:t>
            </a:r>
            <a:r>
              <a:rPr lang="ru-RU" sz="1600" dirty="0"/>
              <a:t> </a:t>
            </a:r>
            <a:r>
              <a:rPr lang="ru-RU" sz="1600" dirty="0" err="1"/>
              <a:t>thinking</a:t>
            </a:r>
            <a:r>
              <a:rPr lang="ru-RU" sz="1600" dirty="0"/>
              <a:t> </a:t>
            </a:r>
            <a:r>
              <a:rPr lang="ru-RU" sz="1600" dirty="0" err="1"/>
              <a:t>in</a:t>
            </a:r>
            <a:r>
              <a:rPr lang="ru-RU" sz="1600" dirty="0"/>
              <a:t> STEM (</a:t>
            </a:r>
            <a:r>
              <a:rPr lang="ru-RU" sz="1600" dirty="0" err="1"/>
              <a:t>science</a:t>
            </a:r>
            <a:r>
              <a:rPr lang="ru-RU" sz="1600" dirty="0"/>
              <a:t>, </a:t>
            </a:r>
            <a:r>
              <a:rPr lang="ru-RU" sz="1600" dirty="0" err="1"/>
              <a:t>technology</a:t>
            </a:r>
            <a:r>
              <a:rPr lang="ru-RU" sz="1600" dirty="0"/>
              <a:t>, </a:t>
            </a:r>
            <a:r>
              <a:rPr lang="ru-RU" sz="1600" dirty="0" err="1"/>
              <a:t>engineering</a:t>
            </a:r>
            <a:r>
              <a:rPr lang="ru-RU" sz="1600" dirty="0"/>
              <a:t>, </a:t>
            </a:r>
            <a:r>
              <a:rPr lang="ru-RU" sz="1600" dirty="0" err="1"/>
              <a:t>and</a:t>
            </a:r>
            <a:r>
              <a:rPr lang="ru-RU" sz="1600" dirty="0"/>
              <a:t> </a:t>
            </a:r>
            <a:r>
              <a:rPr lang="ru-RU" sz="1600" dirty="0" err="1"/>
              <a:t>mathematics</a:t>
            </a:r>
            <a:r>
              <a:rPr lang="ru-RU" sz="1600" dirty="0" smtClean="0"/>
              <a:t>), </a:t>
            </a:r>
            <a:r>
              <a:rPr lang="ru-RU" sz="1600" dirty="0"/>
              <a:t>(2019), [статья];</a:t>
            </a:r>
            <a:br>
              <a:rPr lang="ru-RU" sz="1600" dirty="0"/>
            </a:br>
            <a:r>
              <a:rPr lang="ru-RU" sz="1600" dirty="0"/>
              <a:t>Выявление значимых индивидуальных особенностей студентов при разработке методического сопровождения химико-экспериментальной </a:t>
            </a:r>
            <a:r>
              <a:rPr lang="ru-RU" sz="1600" dirty="0" smtClean="0"/>
              <a:t>деятельности, </a:t>
            </a:r>
            <a:r>
              <a:rPr lang="ru-RU" sz="1600" dirty="0"/>
              <a:t>(2018), [статья]</a:t>
            </a:r>
            <a:r>
              <a:rPr lang="ru-RU" sz="1600" dirty="0" smtClean="0"/>
              <a:t>​.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/>
              <a:t>Электронные курсы в ЦДПО (</a:t>
            </a:r>
            <a:r>
              <a:rPr lang="ru-RU" sz="1600" b="1" dirty="0" err="1"/>
              <a:t>Moodle</a:t>
            </a:r>
            <a:r>
              <a:rPr lang="ru-RU" sz="1600" b="1" dirty="0"/>
              <a:t>): </a:t>
            </a:r>
            <a:r>
              <a:rPr lang="ru-RU" sz="1600" dirty="0"/>
              <a:t>2 </a:t>
            </a:r>
            <a:r>
              <a:rPr lang="ru-RU" sz="1600" dirty="0" smtClean="0"/>
              <a:t>курса, в том числе «Химия </a:t>
            </a:r>
            <a:r>
              <a:rPr lang="ru-RU" sz="1600" dirty="0"/>
              <a:t>окружающей </a:t>
            </a:r>
            <a:r>
              <a:rPr lang="ru-RU" sz="1600" dirty="0" smtClean="0"/>
              <a:t>среды»</a:t>
            </a:r>
            <a:endParaRPr lang="ru-RU" sz="1600" dirty="0"/>
          </a:p>
          <a:p>
            <a:r>
              <a:rPr lang="ru-RU" sz="1600" b="1" dirty="0"/>
              <a:t>Научное руководство: </a:t>
            </a:r>
            <a:r>
              <a:rPr lang="ru-RU" sz="1600" dirty="0"/>
              <a:t>нет</a:t>
            </a:r>
          </a:p>
          <a:p>
            <a:r>
              <a:rPr lang="ru-RU" sz="1600" b="1" dirty="0"/>
              <a:t>Участие в выполнении НИР за 2014-2019: </a:t>
            </a:r>
            <a:r>
              <a:rPr lang="ru-RU" sz="1600" dirty="0"/>
              <a:t>5 НИР, в том числе: </a:t>
            </a:r>
            <a:r>
              <a:rPr lang="ru-RU" sz="1600" dirty="0" smtClean="0"/>
              <a:t>Оказание </a:t>
            </a:r>
            <a:r>
              <a:rPr lang="ru-RU" sz="1600" dirty="0"/>
              <a:t>услуг по оценке степени загрязнения р. Новая, а также по разработке мероприятий по оздоровлению данного водотока в целях обеспечения экологической безопасности, Комитет по природопользованию, охране окружающей среды и обеспечению экологической безопасности (</a:t>
            </a:r>
            <a:r>
              <a:rPr lang="ru-RU" sz="1600" dirty="0" err="1"/>
              <a:t>Госзакупки</a:t>
            </a:r>
            <a:r>
              <a:rPr lang="ru-RU" sz="1600" dirty="0"/>
              <a:t>), </a:t>
            </a:r>
            <a:r>
              <a:rPr lang="ru-RU" sz="1600" dirty="0" smtClean="0"/>
              <a:t>исполнитель</a:t>
            </a:r>
            <a:r>
              <a:rPr lang="ru-RU" sz="1600" dirty="0"/>
              <a:t>, 2018.​</a:t>
            </a:r>
          </a:p>
          <a:p>
            <a:r>
              <a:rPr lang="ru-RU" sz="1600" b="1" dirty="0"/>
              <a:t>Заявки на выполнение НИР за 2014-2019:</a:t>
            </a:r>
            <a:r>
              <a:rPr lang="ru-RU" sz="1600" dirty="0"/>
              <a:t> ​нет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35496" y="4005064"/>
          <a:ext cx="5257800" cy="281178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118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285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5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6096" y="3717032"/>
            <a:ext cx="331236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химического и экологического </a:t>
            </a:r>
            <a:r>
              <a:rPr lang="ru-RU" sz="1400" dirty="0" smtClean="0"/>
              <a:t>образования и </a:t>
            </a:r>
            <a:r>
              <a:rPr lang="ru-RU" sz="1400" dirty="0"/>
              <a:t>ученый совет факультета </a:t>
            </a:r>
            <a:r>
              <a:rPr lang="ru-RU" sz="1400" dirty="0" smtClean="0"/>
              <a:t>химии единогласно </a:t>
            </a:r>
            <a:r>
              <a:rPr lang="ru-RU" sz="1400" dirty="0"/>
              <a:t>рекомендуют </a:t>
            </a:r>
            <a:r>
              <a:rPr lang="ru-RU" sz="1400" dirty="0" smtClean="0"/>
              <a:t>Роговую О.Г. </a:t>
            </a:r>
            <a:r>
              <a:rPr lang="ru-RU" sz="1400" dirty="0"/>
              <a:t>на должность профессора (неполная занятость – </a:t>
            </a:r>
            <a:r>
              <a:rPr lang="ru-RU" sz="1400" dirty="0" smtClean="0"/>
              <a:t>0,75</a:t>
            </a:r>
            <a:r>
              <a:rPr lang="ru-RU" sz="1400" dirty="0"/>
              <a:t>).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475042" y="5054082"/>
            <a:ext cx="345638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475042" y="5949280"/>
            <a:ext cx="288032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</a:t>
            </a:r>
            <a:r>
              <a:rPr lang="ru-RU" sz="1400" dirty="0" smtClean="0"/>
              <a:t>61, </a:t>
            </a:r>
            <a:r>
              <a:rPr lang="ru-RU" sz="1400" dirty="0"/>
              <a:t>«против» – </a:t>
            </a:r>
            <a:r>
              <a:rPr lang="ru-RU" sz="1400" dirty="0" smtClean="0"/>
              <a:t>1</a:t>
            </a:r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30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зарубежной литературы</a:t>
            </a:r>
            <a:endParaRPr lang="ru-RU" dirty="0"/>
          </a:p>
          <a:p>
            <a:pPr algn="ctr"/>
            <a:r>
              <a:rPr lang="ru-RU" b="1" dirty="0"/>
              <a:t>Профессор (неполная занятость – 0,25)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 err="1"/>
              <a:t>Стадников</a:t>
            </a:r>
            <a:r>
              <a:rPr lang="ru-RU" dirty="0"/>
              <a:t> Геннадий Владимирович, 1934​, доктор филологических наук (1990)​, профессор (1991), Почетный профессор РГПУ им. А.И</a:t>
            </a:r>
            <a:r>
              <a:rPr lang="ru-RU" dirty="0" smtClean="0"/>
              <a:t>. Герцена , профессор </a:t>
            </a:r>
            <a:r>
              <a:rPr lang="ru-RU" dirty="0"/>
              <a:t>кафедры зарубежной литературы.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К истории первых переводов немецкой книжности, (2019), [статья</a:t>
            </a:r>
            <a:r>
              <a:rPr lang="ru-RU" dirty="0" smtClean="0"/>
              <a:t>];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Европейская литература XVII века. Краткий курс, (2018), [учебник].​</a:t>
            </a:r>
            <a:br>
              <a:rPr lang="ru-RU" dirty="0"/>
            </a:br>
            <a:r>
              <a:rPr lang="ru-RU" b="1" dirty="0" smtClean="0"/>
              <a:t>Электронные </a:t>
            </a:r>
            <a:r>
              <a:rPr lang="ru-RU" b="1" dirty="0"/>
              <a:t>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​нет</a:t>
            </a:r>
          </a:p>
          <a:p>
            <a:r>
              <a:rPr lang="ru-RU" b="1" dirty="0"/>
              <a:t>Научное руководство: </a:t>
            </a:r>
            <a:r>
              <a:rPr lang="ru-RU" dirty="0"/>
              <a:t>нет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​нет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689208"/>
              </p:ext>
            </p:extLst>
          </p:nvPr>
        </p:nvGraphicFramePr>
        <p:xfrm>
          <a:off x="107504" y="3749040"/>
          <a:ext cx="5257800" cy="310896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72808" y="2919268"/>
            <a:ext cx="331236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зарубежной литературы </a:t>
            </a:r>
            <a:r>
              <a:rPr lang="ru-RU" sz="1400" dirty="0" smtClean="0"/>
              <a:t>и </a:t>
            </a:r>
            <a:r>
              <a:rPr lang="ru-RU" sz="1400" dirty="0"/>
              <a:t>ученый совет </a:t>
            </a:r>
            <a:r>
              <a:rPr lang="ru-RU" sz="1400" dirty="0" smtClean="0"/>
              <a:t>филологического факультета  </a:t>
            </a:r>
            <a:r>
              <a:rPr lang="ru-RU" sz="1400" dirty="0"/>
              <a:t>единогласно рекомендуют </a:t>
            </a:r>
            <a:r>
              <a:rPr lang="ru-RU" sz="1400" dirty="0" err="1" smtClean="0"/>
              <a:t>Стадникова</a:t>
            </a:r>
            <a:r>
              <a:rPr lang="ru-RU" sz="1400" dirty="0" smtClean="0"/>
              <a:t> Г.В. </a:t>
            </a:r>
            <a:r>
              <a:rPr lang="ru-RU" sz="1400" dirty="0"/>
              <a:t>на должность профессора (неполная занятость – </a:t>
            </a:r>
            <a:r>
              <a:rPr lang="ru-RU" sz="1400" dirty="0" smtClean="0"/>
              <a:t>0,25</a:t>
            </a:r>
            <a:r>
              <a:rPr lang="ru-RU" sz="1400" dirty="0"/>
              <a:t>).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562464" y="4437112"/>
            <a:ext cx="31330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543803" y="5626894"/>
            <a:ext cx="297139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</a:t>
            </a:r>
            <a:r>
              <a:rPr lang="ru-RU" sz="1400" dirty="0" smtClean="0"/>
              <a:t>62, </a:t>
            </a:r>
            <a:r>
              <a:rPr lang="ru-RU" sz="1400" dirty="0"/>
              <a:t>«против» – </a:t>
            </a:r>
            <a:r>
              <a:rPr lang="ru-RU" sz="1400" dirty="0" smtClean="0"/>
              <a:t>нет</a:t>
            </a:r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171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4192" y="-11920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межкультурной коммуникации</a:t>
            </a:r>
            <a:endParaRPr lang="ru-RU" dirty="0"/>
          </a:p>
          <a:p>
            <a:pPr algn="ctr"/>
            <a:r>
              <a:rPr lang="ru-RU" b="1" dirty="0"/>
              <a:t>Профессор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/>
              <a:t>Васильева Галина Михайловна, 1953​, доктор филологических наук (2002)​, профессор (2007), профессор кафедры межкультурной коммуникации.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Филологический потенциал вербального кода культуры в содержании обучения иностранным языкам, (2019), [статья];</a:t>
            </a:r>
            <a:br>
              <a:rPr lang="ru-RU" dirty="0"/>
            </a:br>
            <a:r>
              <a:rPr lang="ru-RU" dirty="0"/>
              <a:t>Теоретические и методические ориентиры учебного </a:t>
            </a:r>
            <a:r>
              <a:rPr lang="ru-RU" dirty="0" err="1"/>
              <a:t>лингвокультурологического</a:t>
            </a:r>
            <a:r>
              <a:rPr lang="ru-RU" dirty="0"/>
              <a:t> словаря для иностранных студентов-филологов. Русистика, (2019), [</a:t>
            </a:r>
            <a:r>
              <a:rPr lang="ru-RU" dirty="0" err="1"/>
              <a:t>cтатья</a:t>
            </a:r>
            <a:r>
              <a:rPr lang="ru-RU" dirty="0"/>
              <a:t>]</a:t>
            </a:r>
            <a:r>
              <a:rPr lang="ru-RU" dirty="0" smtClean="0"/>
              <a:t>​.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Электронные </a:t>
            </a:r>
            <a:r>
              <a:rPr lang="ru-RU" b="1" dirty="0"/>
              <a:t>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​нет</a:t>
            </a:r>
          </a:p>
          <a:p>
            <a:r>
              <a:rPr lang="ru-RU" b="1" dirty="0"/>
              <a:t>Научное руководство: </a:t>
            </a:r>
            <a:r>
              <a:rPr lang="ru-RU" dirty="0" smtClean="0"/>
              <a:t>8 чел.</a:t>
            </a:r>
            <a:endParaRPr lang="ru-RU" dirty="0"/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2 (РФФИ (РГНФ)); 1 (Фонд «Русский мир»)​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623103"/>
              </p:ext>
            </p:extLst>
          </p:nvPr>
        </p:nvGraphicFramePr>
        <p:xfrm>
          <a:off x="107504" y="3645024"/>
          <a:ext cx="5257800" cy="310896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142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438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77000" y="3651702"/>
            <a:ext cx="331236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межкультурной коммуникации </a:t>
            </a:r>
            <a:r>
              <a:rPr lang="ru-RU" sz="1400" dirty="0" smtClean="0"/>
              <a:t>и </a:t>
            </a:r>
            <a:r>
              <a:rPr lang="ru-RU" sz="1400" dirty="0"/>
              <a:t>ученый совет филологического факультета  единогласно рекомендуют </a:t>
            </a:r>
            <a:r>
              <a:rPr lang="ru-RU" sz="1400" dirty="0" smtClean="0"/>
              <a:t>Васильеву Г.М. </a:t>
            </a:r>
            <a:r>
              <a:rPr lang="ru-RU" sz="1400" dirty="0"/>
              <a:t>на должность </a:t>
            </a:r>
            <a:r>
              <a:rPr lang="ru-RU" sz="1400" dirty="0" smtClean="0"/>
              <a:t>профессора.</a:t>
            </a:r>
            <a:endParaRPr lang="ru-RU" sz="1400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549008" y="4941168"/>
            <a:ext cx="324036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549008" y="5877272"/>
            <a:ext cx="297139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</a:t>
            </a:r>
            <a:r>
              <a:rPr lang="ru-RU" sz="1400" dirty="0" smtClean="0"/>
              <a:t>62, </a:t>
            </a:r>
            <a:r>
              <a:rPr lang="ru-RU" sz="1400" dirty="0"/>
              <a:t>«против» – </a:t>
            </a:r>
            <a:r>
              <a:rPr lang="ru-RU" sz="1400" dirty="0" smtClean="0"/>
              <a:t>нет</a:t>
            </a:r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060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русского языка</a:t>
            </a:r>
            <a:endParaRPr lang="ru-RU" dirty="0"/>
          </a:p>
          <a:p>
            <a:pPr algn="ctr"/>
            <a:r>
              <a:rPr lang="ru-RU" b="1" dirty="0"/>
              <a:t>Профессор (неполная занятость – 0.85)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sz="1700" dirty="0"/>
              <a:t>Сергеева Елена Владимировна, 1959​, доктор филологических наук (2003)​, профессор (2007), профессор кафедры русского языка.</a:t>
            </a:r>
          </a:p>
          <a:p>
            <a:r>
              <a:rPr lang="ru-RU" sz="1700" b="1" dirty="0"/>
              <a:t>Основные работы по профилю кафедры:</a:t>
            </a:r>
            <a:r>
              <a:rPr lang="ru-RU" sz="1700" dirty="0"/>
              <a:t> История русского литературного языка, (2015), [учебное пособие];</a:t>
            </a:r>
            <a:br>
              <a:rPr lang="ru-RU" sz="1700" dirty="0"/>
            </a:br>
            <a:r>
              <a:rPr lang="ru-RU" sz="1700" dirty="0"/>
              <a:t>Художественный дискурс как </a:t>
            </a:r>
            <a:r>
              <a:rPr lang="ru-RU" sz="1700" dirty="0" err="1"/>
              <a:t>внепрагматический</a:t>
            </a:r>
            <a:r>
              <a:rPr lang="ru-RU" sz="1700" dirty="0"/>
              <a:t> эстетический языковой феномен, (2019), [статья</a:t>
            </a:r>
            <a:r>
              <a:rPr lang="ru-RU" sz="1700" dirty="0" smtClean="0"/>
              <a:t>].</a:t>
            </a:r>
            <a:r>
              <a:rPr lang="ru-RU" sz="1700" dirty="0"/>
              <a:t/>
            </a:r>
            <a:br>
              <a:rPr lang="ru-RU" sz="1700" dirty="0"/>
            </a:br>
            <a:r>
              <a:rPr lang="ru-RU" sz="1700" b="1" dirty="0"/>
              <a:t>Электронные курсы в ЦДПО (</a:t>
            </a:r>
            <a:r>
              <a:rPr lang="ru-RU" sz="1700" b="1" dirty="0" err="1"/>
              <a:t>Moodle</a:t>
            </a:r>
            <a:r>
              <a:rPr lang="ru-RU" sz="1700" b="1" dirty="0"/>
              <a:t>): </a:t>
            </a:r>
            <a:r>
              <a:rPr lang="ru-RU" sz="1700" dirty="0"/>
              <a:t>6 </a:t>
            </a:r>
            <a:r>
              <a:rPr lang="ru-RU" sz="1700" dirty="0" smtClean="0"/>
              <a:t>курсов, в том числе «Филологический </a:t>
            </a:r>
            <a:r>
              <a:rPr lang="ru-RU" sz="1700" dirty="0"/>
              <a:t>анализ </a:t>
            </a:r>
            <a:r>
              <a:rPr lang="ru-RU" sz="1700" dirty="0" smtClean="0"/>
              <a:t>текста». </a:t>
            </a:r>
            <a:endParaRPr lang="ru-RU" sz="1700" dirty="0"/>
          </a:p>
          <a:p>
            <a:r>
              <a:rPr lang="ru-RU" sz="1700" b="1" dirty="0"/>
              <a:t>Научное руководство: </a:t>
            </a:r>
            <a:r>
              <a:rPr lang="ru-RU" sz="1700" dirty="0"/>
              <a:t>нет</a:t>
            </a:r>
          </a:p>
          <a:p>
            <a:r>
              <a:rPr lang="ru-RU" sz="1700" b="1" dirty="0"/>
              <a:t>Участие в выполнении НИР за 2014-2019: </a:t>
            </a:r>
            <a:r>
              <a:rPr lang="ru-RU" sz="1700" dirty="0"/>
              <a:t>3 НИР: </a:t>
            </a:r>
            <a:r>
              <a:rPr lang="ru-RU" sz="1700" dirty="0" smtClean="0"/>
              <a:t>Разработка </a:t>
            </a:r>
            <a:r>
              <a:rPr lang="ru-RU" sz="1700" dirty="0"/>
              <a:t>моделей, содержания, технологий и оценки результатов подготовки научно-педагогических кадров высшей квалификации в университете, ПСР </a:t>
            </a:r>
            <a:r>
              <a:rPr lang="ru-RU" sz="1700" dirty="0" err="1"/>
              <a:t>Гос.задание</a:t>
            </a:r>
            <a:r>
              <a:rPr lang="ru-RU" sz="1700" dirty="0"/>
              <a:t>, </a:t>
            </a:r>
            <a:r>
              <a:rPr lang="ru-RU" sz="1700" dirty="0" smtClean="0"/>
              <a:t>исполнитель</a:t>
            </a:r>
            <a:r>
              <a:rPr lang="ru-RU" sz="1700" dirty="0"/>
              <a:t>, 2015.​</a:t>
            </a:r>
          </a:p>
          <a:p>
            <a:r>
              <a:rPr lang="ru-RU" sz="1700" b="1" dirty="0"/>
              <a:t>Заявки на выполнение НИР за 2014-2019:</a:t>
            </a:r>
            <a:r>
              <a:rPr lang="ru-RU" sz="1700" dirty="0"/>
              <a:t> 1 (РФФИ); 1 (Фонд «Русский мир»)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460723"/>
              </p:ext>
            </p:extLst>
          </p:nvPr>
        </p:nvGraphicFramePr>
        <p:xfrm>
          <a:off x="107504" y="4046220"/>
          <a:ext cx="5257800" cy="252984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211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471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12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15136" y="3933056"/>
            <a:ext cx="3528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русского языка</a:t>
            </a:r>
          </a:p>
          <a:p>
            <a:r>
              <a:rPr lang="ru-RU" sz="1400" dirty="0" smtClean="0"/>
              <a:t>и </a:t>
            </a:r>
            <a:r>
              <a:rPr lang="ru-RU" sz="1400" dirty="0"/>
              <a:t>ученый совет филологического факультета  единогласно рекомендуют </a:t>
            </a:r>
            <a:r>
              <a:rPr lang="ru-RU" sz="1400" dirty="0" smtClean="0"/>
              <a:t>Сергееву Е.В. </a:t>
            </a:r>
            <a:r>
              <a:rPr lang="ru-RU" sz="1400" dirty="0"/>
              <a:t>на должность профессора (неполная занятость – </a:t>
            </a:r>
            <a:r>
              <a:rPr lang="ru-RU" sz="1400" dirty="0" smtClean="0"/>
              <a:t>0,85</a:t>
            </a:r>
            <a:r>
              <a:rPr lang="ru-RU" sz="1400" dirty="0"/>
              <a:t>).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514257" y="5026284"/>
            <a:ext cx="347403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543803" y="5877272"/>
            <a:ext cx="297139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</a:t>
            </a:r>
            <a:r>
              <a:rPr lang="ru-RU" sz="1400" dirty="0" smtClean="0"/>
              <a:t>62, </a:t>
            </a:r>
            <a:r>
              <a:rPr lang="ru-RU" sz="1400" dirty="0"/>
              <a:t>«против» – </a:t>
            </a:r>
            <a:r>
              <a:rPr lang="ru-RU" sz="1400" dirty="0" smtClean="0"/>
              <a:t>нет</a:t>
            </a:r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015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русского языка</a:t>
            </a:r>
            <a:endParaRPr lang="ru-RU" dirty="0"/>
          </a:p>
          <a:p>
            <a:pPr algn="ctr"/>
            <a:r>
              <a:rPr lang="ru-RU" b="1" dirty="0"/>
              <a:t>Профессор (неполная занятость – 0.85)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/>
              <a:t>Пиотровская Лариса Александровна, 1953​, доктор филологических наук (1995)​, профессор (1999), профессор кафедры русского языка.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Правильность (нормативность) речи. Невербальные компоненты коммуникации, (2018), </a:t>
            </a:r>
            <a:r>
              <a:rPr lang="ru-RU" dirty="0" smtClean="0"/>
              <a:t>[коллективный учебник];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Эмотивный синтаксис: типология </a:t>
            </a:r>
            <a:r>
              <a:rPr lang="ru-RU" dirty="0" err="1"/>
              <a:t>фразеологизированных</a:t>
            </a:r>
            <a:r>
              <a:rPr lang="ru-RU" dirty="0"/>
              <a:t> синтаксических моделей, (2019), [статья].​</a:t>
            </a:r>
            <a:br>
              <a:rPr lang="ru-RU" dirty="0"/>
            </a:br>
            <a:r>
              <a:rPr lang="ru-RU" b="1" dirty="0" smtClean="0"/>
              <a:t>Электронные </a:t>
            </a:r>
            <a:r>
              <a:rPr lang="ru-RU" b="1" dirty="0"/>
              <a:t>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3 </a:t>
            </a:r>
            <a:r>
              <a:rPr lang="ru-RU" dirty="0" smtClean="0"/>
              <a:t>курса, в том числе «Филологические </a:t>
            </a:r>
            <a:r>
              <a:rPr lang="ru-RU" dirty="0"/>
              <a:t>основы </a:t>
            </a:r>
            <a:r>
              <a:rPr lang="ru-RU" dirty="0" smtClean="0"/>
              <a:t>дефектологии». </a:t>
            </a:r>
            <a:endParaRPr lang="ru-RU" dirty="0"/>
          </a:p>
          <a:p>
            <a:r>
              <a:rPr lang="ru-RU" b="1" dirty="0"/>
              <a:t>Научное руководство: </a:t>
            </a:r>
            <a:r>
              <a:rPr lang="ru-RU" dirty="0"/>
              <a:t>нет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1 (РФФИ)​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894361"/>
              </p:ext>
            </p:extLst>
          </p:nvPr>
        </p:nvGraphicFramePr>
        <p:xfrm>
          <a:off x="107504" y="3933056"/>
          <a:ext cx="5257800" cy="281178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156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381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13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5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72808" y="3197088"/>
            <a:ext cx="33123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русского языка</a:t>
            </a:r>
          </a:p>
          <a:p>
            <a:r>
              <a:rPr lang="ru-RU" sz="1400" dirty="0"/>
              <a:t>и ученый совет филологического факультета  единогласно рекомендуют </a:t>
            </a:r>
            <a:r>
              <a:rPr lang="ru-RU" sz="1400" dirty="0" smtClean="0"/>
              <a:t>Пиотровскую Л.А. </a:t>
            </a:r>
            <a:r>
              <a:rPr lang="ru-RU" sz="1400" dirty="0"/>
              <a:t>на должность профессора (неполная занятость – 0,85).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472808" y="4437112"/>
            <a:ext cx="341967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472808" y="5445224"/>
            <a:ext cx="297139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</a:t>
            </a:r>
            <a:r>
              <a:rPr lang="ru-RU" sz="1400" dirty="0" smtClean="0"/>
              <a:t>61, </a:t>
            </a:r>
            <a:r>
              <a:rPr lang="ru-RU" sz="1400" dirty="0"/>
              <a:t>«против» – 1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23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русской литературы</a:t>
            </a:r>
            <a:endParaRPr lang="ru-RU" dirty="0"/>
          </a:p>
          <a:p>
            <a:pPr algn="ctr"/>
            <a:r>
              <a:rPr lang="ru-RU" b="1" dirty="0"/>
              <a:t>Профессор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/>
              <a:t>Черняк Мария Александровна, 1966​, доктор филологических наук (2006)​, профессор (2010), профессор кафедры русской литературы.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Проза цифровой эпохи: тенденции, жанры, имена, (2018), [учебное пособие];</a:t>
            </a:r>
            <a:br>
              <a:rPr lang="ru-RU" dirty="0"/>
            </a:br>
            <a:r>
              <a:rPr lang="ru-RU" dirty="0"/>
              <a:t>Современная русская литература, (2019), [учебник </a:t>
            </a:r>
            <a:r>
              <a:rPr lang="ru-RU" dirty="0" smtClean="0"/>
              <a:t>].</a:t>
            </a:r>
            <a:r>
              <a:rPr lang="ru-RU" dirty="0"/>
              <a:t>​</a:t>
            </a:r>
            <a:br>
              <a:rPr lang="ru-RU" dirty="0"/>
            </a:br>
            <a:r>
              <a:rPr lang="ru-RU" b="1" dirty="0" smtClean="0"/>
              <a:t>Электронные </a:t>
            </a:r>
            <a:r>
              <a:rPr lang="ru-RU" b="1" dirty="0"/>
              <a:t>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​нет</a:t>
            </a:r>
          </a:p>
          <a:p>
            <a:r>
              <a:rPr lang="ru-RU" b="1" dirty="0"/>
              <a:t>Научное руководство: </a:t>
            </a:r>
            <a:r>
              <a:rPr lang="ru-RU" dirty="0" smtClean="0"/>
              <a:t>3 чел.</a:t>
            </a:r>
            <a:endParaRPr lang="ru-RU" dirty="0"/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2 НИР: </a:t>
            </a:r>
            <a:r>
              <a:rPr lang="ru-RU" dirty="0" smtClean="0"/>
              <a:t>Социокультурные </a:t>
            </a:r>
            <a:r>
              <a:rPr lang="ru-RU" dirty="0"/>
              <a:t>факторы как мотивационная основа типологии словарей, РГНФ, </a:t>
            </a:r>
            <a:r>
              <a:rPr lang="ru-RU" dirty="0" smtClean="0"/>
              <a:t>исполнитель</a:t>
            </a:r>
            <a:r>
              <a:rPr lang="ru-RU" dirty="0"/>
              <a:t>, 2015.​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1 (Фонд «Русский мир»); 1 (КНВШ)​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720995"/>
              </p:ext>
            </p:extLst>
          </p:nvPr>
        </p:nvGraphicFramePr>
        <p:xfrm>
          <a:off x="107504" y="3645024"/>
          <a:ext cx="5257800" cy="310896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281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692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12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29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74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4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12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72808" y="3653991"/>
            <a:ext cx="324036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русской </a:t>
            </a:r>
            <a:r>
              <a:rPr lang="ru-RU" sz="1400" dirty="0" smtClean="0"/>
              <a:t>литературы</a:t>
            </a:r>
            <a:endParaRPr lang="ru-RU" sz="1400" dirty="0"/>
          </a:p>
          <a:p>
            <a:r>
              <a:rPr lang="ru-RU" sz="1400" dirty="0"/>
              <a:t>и ученый совет филологического факультета  единогласно рекомендуют </a:t>
            </a:r>
            <a:r>
              <a:rPr lang="ru-RU" sz="1400" dirty="0" smtClean="0"/>
              <a:t>Черняк М.А. </a:t>
            </a:r>
            <a:r>
              <a:rPr lang="ru-RU" sz="1400" dirty="0"/>
              <a:t>на должность </a:t>
            </a:r>
            <a:r>
              <a:rPr lang="ru-RU" sz="1400" dirty="0" smtClean="0"/>
              <a:t>профессора.</a:t>
            </a:r>
            <a:endParaRPr lang="ru-RU" sz="1400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472808" y="4653136"/>
            <a:ext cx="341967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472808" y="5626894"/>
            <a:ext cx="297139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</a:t>
            </a:r>
            <a:r>
              <a:rPr lang="ru-RU" sz="1400" dirty="0" smtClean="0"/>
              <a:t>62, </a:t>
            </a:r>
            <a:r>
              <a:rPr lang="ru-RU" sz="1400" dirty="0"/>
              <a:t>«против» – </a:t>
            </a:r>
            <a:r>
              <a:rPr lang="ru-RU" sz="1400" dirty="0" smtClean="0"/>
              <a:t>нет</a:t>
            </a:r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969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русской литературы</a:t>
            </a:r>
            <a:endParaRPr lang="ru-RU" dirty="0"/>
          </a:p>
          <a:p>
            <a:pPr algn="ctr"/>
            <a:r>
              <a:rPr lang="ru-RU" b="1" dirty="0"/>
              <a:t>Профессор (неполная занятость – 0,75)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/>
              <a:t>Гончарова Ольга Михайловна, 1956​, доктор филологических наук (2005)​, профессор (2008), профессор кафедры русской литературы.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Церковнославянское наследие и духовная лирика Г. </a:t>
            </a:r>
            <a:r>
              <a:rPr lang="ru-RU" dirty="0" smtClean="0"/>
              <a:t>Р. </a:t>
            </a:r>
            <a:r>
              <a:rPr lang="ru-RU" dirty="0"/>
              <a:t>Державина, (2019), [статья]; </a:t>
            </a:r>
            <a:br>
              <a:rPr lang="ru-RU" dirty="0"/>
            </a:br>
            <a:r>
              <a:rPr lang="ru-RU" dirty="0"/>
              <a:t>Философские и литературные контексты повести Н. М. Карамзина «Моя исповедь», (2018), [статья].​</a:t>
            </a:r>
            <a:br>
              <a:rPr lang="ru-RU" dirty="0"/>
            </a:br>
            <a:r>
              <a:rPr lang="ru-RU" b="1" dirty="0" smtClean="0"/>
              <a:t>Электронные </a:t>
            </a:r>
            <a:r>
              <a:rPr lang="ru-RU" b="1" dirty="0"/>
              <a:t>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​нет</a:t>
            </a:r>
          </a:p>
          <a:p>
            <a:r>
              <a:rPr lang="ru-RU" b="1" dirty="0"/>
              <a:t>Научное руководство: </a:t>
            </a:r>
            <a:r>
              <a:rPr lang="ru-RU" dirty="0"/>
              <a:t>нет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1 (РФФИ (РГНФ))​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793861"/>
              </p:ext>
            </p:extLst>
          </p:nvPr>
        </p:nvGraphicFramePr>
        <p:xfrm>
          <a:off x="107504" y="3645024"/>
          <a:ext cx="5257800" cy="310896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208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19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8104" y="3717032"/>
            <a:ext cx="33123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русской литературы</a:t>
            </a:r>
          </a:p>
          <a:p>
            <a:r>
              <a:rPr lang="ru-RU" sz="1400" dirty="0"/>
              <a:t>и ученый совет филологического факультета  единогласно рекомендуют </a:t>
            </a:r>
            <a:r>
              <a:rPr lang="ru-RU" sz="1400" dirty="0" smtClean="0"/>
              <a:t>Гончарову О.М. </a:t>
            </a:r>
            <a:r>
              <a:rPr lang="ru-RU" sz="1400" dirty="0"/>
              <a:t>на должность профессора (неполная занятость – </a:t>
            </a:r>
            <a:r>
              <a:rPr lang="ru-RU" sz="1400" dirty="0" smtClean="0"/>
              <a:t>0,75</a:t>
            </a:r>
            <a:r>
              <a:rPr lang="ru-RU" sz="1400" dirty="0"/>
              <a:t>).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508104" y="5013176"/>
            <a:ext cx="345638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489443" y="5877272"/>
            <a:ext cx="297139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</a:t>
            </a:r>
            <a:r>
              <a:rPr lang="ru-RU" sz="1400" dirty="0" smtClean="0"/>
              <a:t>61, </a:t>
            </a:r>
            <a:r>
              <a:rPr lang="ru-RU" sz="1400" dirty="0"/>
              <a:t>«против» – 1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235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0178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русской литературы</a:t>
            </a:r>
            <a:endParaRPr lang="ru-RU" dirty="0"/>
          </a:p>
          <a:p>
            <a:pPr algn="ctr"/>
            <a:r>
              <a:rPr lang="ru-RU" b="1" dirty="0"/>
              <a:t>Профессор (неполная занятость – 0,4)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 err="1"/>
              <a:t>Ляпина</a:t>
            </a:r>
            <a:r>
              <a:rPr lang="ru-RU" dirty="0"/>
              <a:t> Лариса Евгеньевна, 1948​, доктор филологических наук (1995)​, профессор (1997), профессор кафедры русской литературы.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Мир Петербурга в русской поэзии: Аспекты исторической поэтики (2018), [монография</a:t>
            </a:r>
            <a:r>
              <a:rPr lang="ru-RU" dirty="0" smtClean="0"/>
              <a:t>];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Обучение основам стиховедения: принципы, методика, </a:t>
            </a:r>
            <a:r>
              <a:rPr lang="ru-RU" dirty="0" smtClean="0"/>
              <a:t>этапы, </a:t>
            </a:r>
            <a:r>
              <a:rPr lang="ru-RU" dirty="0"/>
              <a:t>(2019</a:t>
            </a:r>
            <a:r>
              <a:rPr lang="ru-RU" dirty="0" smtClean="0"/>
              <a:t>), </a:t>
            </a:r>
            <a:r>
              <a:rPr lang="ru-RU" dirty="0"/>
              <a:t>[статья]</a:t>
            </a:r>
            <a:r>
              <a:rPr lang="ru-RU" dirty="0" smtClean="0"/>
              <a:t>​.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Электронные </a:t>
            </a:r>
            <a:r>
              <a:rPr lang="ru-RU" b="1" dirty="0"/>
              <a:t>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​нет</a:t>
            </a:r>
          </a:p>
          <a:p>
            <a:r>
              <a:rPr lang="ru-RU" b="1" dirty="0"/>
              <a:t>Научное руководство: </a:t>
            </a:r>
            <a:r>
              <a:rPr lang="ru-RU" dirty="0" smtClean="0"/>
              <a:t>1 чел.</a:t>
            </a:r>
            <a:endParaRPr lang="ru-RU" dirty="0"/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2 (РФФИ)​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04077"/>
              </p:ext>
            </p:extLst>
          </p:nvPr>
        </p:nvGraphicFramePr>
        <p:xfrm>
          <a:off x="107504" y="3436498"/>
          <a:ext cx="5257800" cy="310896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76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388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20789" y="3436498"/>
            <a:ext cx="34563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русской литературы</a:t>
            </a:r>
          </a:p>
          <a:p>
            <a:r>
              <a:rPr lang="ru-RU" sz="1400" dirty="0"/>
              <a:t>и ученый совет филологического факультета  единогласно рекомендуют </a:t>
            </a:r>
            <a:r>
              <a:rPr lang="ru-RU" sz="1400" dirty="0" err="1" smtClean="0"/>
              <a:t>Ляпину</a:t>
            </a:r>
            <a:r>
              <a:rPr lang="ru-RU" sz="1400" dirty="0" smtClean="0"/>
              <a:t> Л.Е. </a:t>
            </a:r>
            <a:r>
              <a:rPr lang="ru-RU" sz="1400" dirty="0"/>
              <a:t>на должность профессора (неполная занятость – </a:t>
            </a:r>
            <a:r>
              <a:rPr lang="ru-RU" sz="1400" dirty="0" smtClean="0"/>
              <a:t>0,4).</a:t>
            </a:r>
            <a:endParaRPr lang="ru-RU" sz="1400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520789" y="4725144"/>
            <a:ext cx="324036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543803" y="5626894"/>
            <a:ext cx="297139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</a:t>
            </a:r>
            <a:r>
              <a:rPr lang="ru-RU" sz="1400" dirty="0" smtClean="0"/>
              <a:t>61, </a:t>
            </a:r>
            <a:r>
              <a:rPr lang="ru-RU" sz="1400" dirty="0"/>
              <a:t>«против» – 1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101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2576" y="1981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государственного права</a:t>
            </a:r>
            <a:endParaRPr lang="ru-RU" dirty="0"/>
          </a:p>
          <a:p>
            <a:pPr algn="ctr"/>
            <a:r>
              <a:rPr lang="ru-RU" b="1" dirty="0"/>
              <a:t>Профессор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 err="1"/>
              <a:t>Глушаченко</a:t>
            </a:r>
            <a:r>
              <a:rPr lang="ru-RU" dirty="0"/>
              <a:t> Сергей Борисович, 1962​, доктор юридических наук (2000)​, профессор (2000), заведующий кафедрой государственного права.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Основы конституционного строя Российской Федерации, определяющие функционирование гражданского общества, (2015), [статья];</a:t>
            </a:r>
            <a:br>
              <a:rPr lang="ru-RU" dirty="0"/>
            </a:br>
            <a:r>
              <a:rPr lang="ru-RU" dirty="0"/>
              <a:t>Высшее юридическое образование в Российской Федерации, (2019), [статья].​</a:t>
            </a:r>
            <a:br>
              <a:rPr lang="ru-RU" dirty="0"/>
            </a:br>
            <a:r>
              <a:rPr lang="ru-RU" b="1" dirty="0" smtClean="0"/>
              <a:t>Электронные </a:t>
            </a:r>
            <a:r>
              <a:rPr lang="ru-RU" b="1" dirty="0"/>
              <a:t>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 smtClean="0"/>
              <a:t> «Конституционное </a:t>
            </a:r>
            <a:r>
              <a:rPr lang="ru-RU" dirty="0"/>
              <a:t>(государственное) право </a:t>
            </a:r>
            <a:r>
              <a:rPr lang="ru-RU" dirty="0" smtClean="0"/>
              <a:t>России». ​</a:t>
            </a:r>
            <a:endParaRPr lang="ru-RU" dirty="0"/>
          </a:p>
          <a:p>
            <a:r>
              <a:rPr lang="ru-RU" b="1" dirty="0"/>
              <a:t>Научное руководство: </a:t>
            </a:r>
            <a:r>
              <a:rPr lang="ru-RU" dirty="0"/>
              <a:t>нет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​нет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107504" y="3645024"/>
          <a:ext cx="5257800" cy="310896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108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470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5370" y="3645024"/>
            <a:ext cx="3600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государственного права</a:t>
            </a:r>
          </a:p>
          <a:p>
            <a:r>
              <a:rPr lang="ru-RU" sz="1400" dirty="0"/>
              <a:t>и ученый совет </a:t>
            </a:r>
            <a:r>
              <a:rPr lang="ru-RU" sz="1400" dirty="0" smtClean="0"/>
              <a:t>юридического факультета  </a:t>
            </a:r>
            <a:r>
              <a:rPr lang="ru-RU" sz="1400" dirty="0"/>
              <a:t>единогласно рекомендуют </a:t>
            </a:r>
            <a:r>
              <a:rPr lang="ru-RU" sz="1400" dirty="0" err="1" smtClean="0"/>
              <a:t>Глушаченко</a:t>
            </a:r>
            <a:r>
              <a:rPr lang="ru-RU" sz="1400" dirty="0" smtClean="0"/>
              <a:t> С.Б. </a:t>
            </a:r>
            <a:r>
              <a:rPr lang="ru-RU" sz="1400" dirty="0"/>
              <a:t>на должность </a:t>
            </a:r>
            <a:r>
              <a:rPr lang="ru-RU" sz="1400" dirty="0" smtClean="0"/>
              <a:t>профессора.</a:t>
            </a:r>
            <a:endParaRPr lang="ru-RU" sz="1400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508104" y="4581128"/>
            <a:ext cx="324036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508104" y="5626894"/>
            <a:ext cx="297139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</a:t>
            </a:r>
            <a:r>
              <a:rPr lang="ru-RU" sz="1400" dirty="0" smtClean="0"/>
              <a:t>62, </a:t>
            </a:r>
            <a:r>
              <a:rPr lang="ru-RU" sz="1400" dirty="0"/>
              <a:t>«против» – </a:t>
            </a:r>
            <a:r>
              <a:rPr lang="ru-RU" sz="1400" dirty="0" smtClean="0"/>
              <a:t>нет</a:t>
            </a:r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075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783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возрастной психологии и педагогики семьи</a:t>
            </a:r>
            <a:endParaRPr lang="ru-RU" dirty="0"/>
          </a:p>
          <a:p>
            <a:pPr algn="ctr"/>
            <a:r>
              <a:rPr lang="ru-RU" b="1" dirty="0"/>
              <a:t>Профессор (неполная занятость – 0,5)</a:t>
            </a:r>
            <a:endParaRPr lang="ru-RU" dirty="0"/>
          </a:p>
          <a:p>
            <a:pPr algn="ctr"/>
            <a:r>
              <a:rPr lang="ru-RU" b="1" dirty="0"/>
              <a:t>Подано заявлений  – 2 </a:t>
            </a:r>
            <a:endParaRPr lang="ru-RU" dirty="0"/>
          </a:p>
          <a:p>
            <a:r>
              <a:rPr lang="ru-RU" dirty="0"/>
              <a:t>Мельникова Ирина Евгеньевна, 1955​, доктор психологических наук (2006)​, доцент (1997), профессор кафедры возрастной психологии и педагогики семьи.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Влияние направленности учебного процесса на психофизиологические особенности адаптации студентов первого курса, </a:t>
            </a:r>
            <a:r>
              <a:rPr lang="ru-RU" dirty="0" smtClean="0"/>
              <a:t>2019, </a:t>
            </a:r>
            <a:r>
              <a:rPr lang="ru-RU" dirty="0"/>
              <a:t>[статья].</a:t>
            </a:r>
            <a:br>
              <a:rPr lang="ru-RU" dirty="0"/>
            </a:br>
            <a:r>
              <a:rPr lang="ru-RU" dirty="0"/>
              <a:t>Психофизиологическое направление на кафедре возрастной психологии и педагогики семьи, </a:t>
            </a:r>
            <a:r>
              <a:rPr lang="ru-RU" dirty="0" smtClean="0"/>
              <a:t>2019, </a:t>
            </a:r>
            <a:r>
              <a:rPr lang="ru-RU" dirty="0"/>
              <a:t>[статья].​</a:t>
            </a:r>
            <a:br>
              <a:rPr lang="ru-RU" dirty="0"/>
            </a:br>
            <a:r>
              <a:rPr lang="ru-RU" b="1" dirty="0" smtClean="0"/>
              <a:t>Электронные </a:t>
            </a:r>
            <a:r>
              <a:rPr lang="ru-RU" b="1" dirty="0"/>
              <a:t>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2 </a:t>
            </a:r>
            <a:r>
              <a:rPr lang="ru-RU" dirty="0" smtClean="0"/>
              <a:t>курса, в том числе «Анатомия </a:t>
            </a:r>
            <a:r>
              <a:rPr lang="ru-RU" dirty="0"/>
              <a:t>и возрастная </a:t>
            </a:r>
            <a:r>
              <a:rPr lang="ru-RU" dirty="0" smtClean="0"/>
              <a:t>физиология». </a:t>
            </a:r>
          </a:p>
          <a:p>
            <a:r>
              <a:rPr lang="ru-RU" b="1" dirty="0" smtClean="0"/>
              <a:t>Научное </a:t>
            </a:r>
            <a:r>
              <a:rPr lang="ru-RU" b="1" dirty="0"/>
              <a:t>руководство: </a:t>
            </a:r>
            <a:r>
              <a:rPr lang="ru-RU" dirty="0"/>
              <a:t>нет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​нет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989708"/>
              </p:ext>
            </p:extLst>
          </p:nvPr>
        </p:nvGraphicFramePr>
        <p:xfrm>
          <a:off x="107504" y="3933056"/>
          <a:ext cx="5257800" cy="281178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55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140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5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92824" y="2739954"/>
            <a:ext cx="316835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200" b="1" dirty="0"/>
              <a:t>Результаты голосования кафедры возрастной психологии и педагогики семьи </a:t>
            </a:r>
          </a:p>
          <a:p>
            <a:r>
              <a:rPr lang="ru-RU" sz="1200" i="1" dirty="0"/>
              <a:t>«За» - </a:t>
            </a:r>
            <a:r>
              <a:rPr lang="ru-RU" sz="1200" i="1" dirty="0" smtClean="0"/>
              <a:t>6; </a:t>
            </a:r>
            <a:r>
              <a:rPr lang="ru-RU" sz="1200" i="1" dirty="0"/>
              <a:t>«Против» - </a:t>
            </a:r>
            <a:r>
              <a:rPr lang="ru-RU" sz="1200" i="1" dirty="0" smtClean="0"/>
              <a:t>4; </a:t>
            </a:r>
            <a:r>
              <a:rPr lang="ru-RU" sz="1200" i="1" dirty="0"/>
              <a:t>«Воздержались» - 1</a:t>
            </a:r>
          </a:p>
          <a:p>
            <a:r>
              <a:rPr lang="ru-RU" sz="1200" dirty="0" smtClean="0"/>
              <a:t>Кафедра </a:t>
            </a:r>
            <a:r>
              <a:rPr lang="ru-RU" sz="1200" dirty="0"/>
              <a:t>рекомендует </a:t>
            </a:r>
            <a:r>
              <a:rPr lang="ru-RU" sz="1200" dirty="0" smtClean="0"/>
              <a:t>Мельникову И.Е. на </a:t>
            </a:r>
            <a:r>
              <a:rPr lang="ru-RU" sz="1200" dirty="0"/>
              <a:t>должность </a:t>
            </a:r>
            <a:r>
              <a:rPr lang="ru-RU" sz="1200" dirty="0" smtClean="0"/>
              <a:t>профессора </a:t>
            </a:r>
            <a:r>
              <a:rPr lang="ru-RU" sz="1200" dirty="0"/>
              <a:t>(неполная занятость – 0,5)</a:t>
            </a:r>
            <a:r>
              <a:rPr lang="ru-RU" sz="1200" dirty="0" smtClean="0"/>
              <a:t> </a:t>
            </a:r>
            <a:r>
              <a:rPr lang="ru-RU" sz="1200" dirty="0"/>
              <a:t>кафедры.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b="1" dirty="0"/>
              <a:t>Результаты голосования ученого совета института детства</a:t>
            </a:r>
          </a:p>
          <a:p>
            <a:r>
              <a:rPr lang="ru-RU" sz="1200" i="1" dirty="0"/>
              <a:t>«За» - </a:t>
            </a:r>
            <a:r>
              <a:rPr lang="ru-RU" sz="1200" i="1" dirty="0" smtClean="0"/>
              <a:t>15; </a:t>
            </a:r>
            <a:r>
              <a:rPr lang="ru-RU" sz="1200" i="1" dirty="0"/>
              <a:t>«Против» - </a:t>
            </a:r>
            <a:r>
              <a:rPr lang="ru-RU" sz="1200" i="1" dirty="0" smtClean="0"/>
              <a:t>1; </a:t>
            </a:r>
            <a:r>
              <a:rPr lang="ru-RU" sz="1200" i="1" dirty="0"/>
              <a:t>«Воздержались» - 0; «Испорчено» - 2</a:t>
            </a:r>
          </a:p>
          <a:p>
            <a:r>
              <a:rPr lang="ru-RU" sz="1200" dirty="0"/>
              <a:t>Ученый </a:t>
            </a:r>
            <a:r>
              <a:rPr lang="ru-RU" sz="1200" dirty="0" smtClean="0"/>
              <a:t>совет </a:t>
            </a:r>
            <a:r>
              <a:rPr lang="ru-RU" sz="1200" dirty="0"/>
              <a:t>рекомендует Мельникову И.Е. н</a:t>
            </a:r>
            <a:r>
              <a:rPr lang="ru-RU" sz="1200" dirty="0" smtClean="0"/>
              <a:t>а </a:t>
            </a:r>
            <a:r>
              <a:rPr lang="ru-RU" sz="1200" dirty="0"/>
              <a:t>должность </a:t>
            </a:r>
            <a:r>
              <a:rPr lang="ru-RU" sz="1200" dirty="0" smtClean="0"/>
              <a:t>профессора </a:t>
            </a:r>
            <a:r>
              <a:rPr lang="ru-RU" sz="1200" dirty="0"/>
              <a:t>(неполная занятость – 0,5)</a:t>
            </a:r>
            <a:r>
              <a:rPr lang="ru-RU" sz="1200" dirty="0" smtClean="0"/>
              <a:t> </a:t>
            </a:r>
            <a:r>
              <a:rPr lang="ru-RU" sz="1200" dirty="0"/>
              <a:t>кафедры.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525481" y="5301208"/>
            <a:ext cx="32403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200" b="1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200" dirty="0"/>
              <a:t>      «за» – 14, «против» – 1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525481" y="6093296"/>
            <a:ext cx="32403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200" b="1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200" dirty="0"/>
              <a:t>       «за» – </a:t>
            </a:r>
            <a:r>
              <a:rPr lang="ru-RU" sz="1200" dirty="0" smtClean="0"/>
              <a:t>48, </a:t>
            </a:r>
            <a:r>
              <a:rPr lang="ru-RU" sz="1200" dirty="0"/>
              <a:t>«против» – </a:t>
            </a:r>
            <a:r>
              <a:rPr lang="ru-RU" sz="1200" dirty="0" smtClean="0"/>
              <a:t>14</a:t>
            </a:r>
            <a:endParaRPr lang="ru-RU" sz="1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147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государственного права</a:t>
            </a:r>
            <a:endParaRPr lang="ru-RU" dirty="0"/>
          </a:p>
          <a:p>
            <a:pPr algn="ctr"/>
            <a:r>
              <a:rPr lang="ru-RU" b="1" dirty="0"/>
              <a:t>Профессор (неполная занятость – 0,25)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/>
              <a:t>Проценко Евгений Дмитриевич, 1954​, доктор юридических наук (</a:t>
            </a:r>
            <a:r>
              <a:rPr lang="ru-RU" dirty="0" smtClean="0"/>
              <a:t>1998)</a:t>
            </a:r>
            <a:r>
              <a:rPr lang="ru-RU" dirty="0"/>
              <a:t>​, профессор (1999), профессор кафедры государственного права.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Государственный режим в демократическом </a:t>
            </a:r>
            <a:r>
              <a:rPr lang="ru-RU" dirty="0" smtClean="0"/>
              <a:t>государстве, </a:t>
            </a:r>
            <a:r>
              <a:rPr lang="ru-RU" dirty="0"/>
              <a:t>(2019</a:t>
            </a:r>
            <a:r>
              <a:rPr lang="ru-RU" dirty="0" smtClean="0"/>
              <a:t>), [</a:t>
            </a:r>
            <a:r>
              <a:rPr lang="ru-RU" dirty="0"/>
              <a:t>статья];</a:t>
            </a:r>
            <a:br>
              <a:rPr lang="ru-RU" dirty="0"/>
            </a:br>
            <a:r>
              <a:rPr lang="ru-RU" dirty="0"/>
              <a:t>Государственный суверенитет: корректировка принципа европейской </a:t>
            </a:r>
            <a:r>
              <a:rPr lang="ru-RU" dirty="0" smtClean="0"/>
              <a:t>интеграции, (2014), [</a:t>
            </a:r>
            <a:r>
              <a:rPr lang="ru-RU" dirty="0"/>
              <a:t>статья]</a:t>
            </a:r>
            <a:r>
              <a:rPr lang="ru-RU" dirty="0" smtClean="0"/>
              <a:t>​.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Электронные </a:t>
            </a:r>
            <a:r>
              <a:rPr lang="ru-RU" b="1" dirty="0"/>
              <a:t>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 smtClean="0"/>
              <a:t> «Административное право». ​</a:t>
            </a:r>
            <a:endParaRPr lang="ru-RU" dirty="0"/>
          </a:p>
          <a:p>
            <a:r>
              <a:rPr lang="ru-RU" b="1" dirty="0"/>
              <a:t>Научное руководство: </a:t>
            </a:r>
            <a:r>
              <a:rPr lang="ru-RU" dirty="0"/>
              <a:t>нет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​нет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316957"/>
              </p:ext>
            </p:extLst>
          </p:nvPr>
        </p:nvGraphicFramePr>
        <p:xfrm>
          <a:off x="107504" y="3645024"/>
          <a:ext cx="5257800" cy="310896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43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109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4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72808" y="3614524"/>
            <a:ext cx="33843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государственного права</a:t>
            </a:r>
          </a:p>
          <a:p>
            <a:r>
              <a:rPr lang="ru-RU" sz="1400" dirty="0"/>
              <a:t>и ученый совет юридического факультета  единогласно рекомендуют </a:t>
            </a:r>
            <a:r>
              <a:rPr lang="ru-RU" sz="1400" dirty="0" smtClean="0"/>
              <a:t>Проценко Е.Д. </a:t>
            </a:r>
            <a:r>
              <a:rPr lang="ru-RU" sz="1400" dirty="0"/>
              <a:t>на должность </a:t>
            </a:r>
            <a:r>
              <a:rPr lang="ru-RU" sz="1400" dirty="0" smtClean="0"/>
              <a:t>профессора </a:t>
            </a:r>
            <a:r>
              <a:rPr lang="ru-RU" sz="1400" dirty="0"/>
              <a:t>(неполная занятость – 0,25</a:t>
            </a:r>
            <a:r>
              <a:rPr lang="ru-RU" sz="1400" dirty="0" smtClean="0"/>
              <a:t>).</a:t>
            </a:r>
            <a:endParaRPr lang="ru-RU" sz="1400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526460" y="4869160"/>
            <a:ext cx="327707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</a:t>
            </a:r>
            <a:r>
              <a:rPr lang="ru-RU" sz="1400" dirty="0" smtClean="0"/>
              <a:t>14, </a:t>
            </a:r>
            <a:r>
              <a:rPr lang="ru-RU" sz="1400" dirty="0"/>
              <a:t>«против» – 1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543803" y="5805264"/>
            <a:ext cx="297139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</a:t>
            </a:r>
            <a:r>
              <a:rPr lang="ru-RU" sz="1400" dirty="0" smtClean="0"/>
              <a:t>61, </a:t>
            </a:r>
            <a:r>
              <a:rPr lang="ru-RU" sz="1400" dirty="0"/>
              <a:t>«против» – 1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291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279" y="-1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гражданского права</a:t>
            </a:r>
            <a:endParaRPr lang="ru-RU" dirty="0"/>
          </a:p>
          <a:p>
            <a:pPr algn="ctr"/>
            <a:r>
              <a:rPr lang="ru-RU" b="1" dirty="0"/>
              <a:t>Профессор (неполная занятость – 0,25)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 err="1"/>
              <a:t>Очередько</a:t>
            </a:r>
            <a:r>
              <a:rPr lang="ru-RU" dirty="0"/>
              <a:t> Виктор Пантелеевич, 1951​, доктор юридических наук (1999)​, профессор (1999), профессор кафедры гражданского права.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Правовой режим имущества муниципального унитарного предприятия</a:t>
            </a:r>
            <a:r>
              <a:rPr lang="ru-RU" dirty="0" smtClean="0"/>
              <a:t>, (</a:t>
            </a:r>
            <a:r>
              <a:rPr lang="ru-RU" dirty="0"/>
              <a:t>2019), [статья];</a:t>
            </a:r>
            <a:br>
              <a:rPr lang="ru-RU" dirty="0"/>
            </a:br>
            <a:r>
              <a:rPr lang="ru-RU" dirty="0"/>
              <a:t>Народное представительство в отправлении правосудия: проблема сбалансированного развития в </a:t>
            </a:r>
            <a:r>
              <a:rPr lang="ru-RU" dirty="0" smtClean="0"/>
              <a:t>России, (2018</a:t>
            </a:r>
            <a:r>
              <a:rPr lang="ru-RU" dirty="0"/>
              <a:t>), [статья]</a:t>
            </a:r>
            <a:r>
              <a:rPr lang="ru-RU" dirty="0" smtClean="0"/>
              <a:t>​.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Электронные </a:t>
            </a:r>
            <a:r>
              <a:rPr lang="ru-RU" b="1" dirty="0"/>
              <a:t>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​нет</a:t>
            </a:r>
          </a:p>
          <a:p>
            <a:r>
              <a:rPr lang="ru-RU" b="1" dirty="0"/>
              <a:t>Научное руководство: </a:t>
            </a:r>
            <a:r>
              <a:rPr lang="ru-RU" dirty="0"/>
              <a:t>нет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​нет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003319"/>
              </p:ext>
            </p:extLst>
          </p:nvPr>
        </p:nvGraphicFramePr>
        <p:xfrm>
          <a:off x="107504" y="3698611"/>
          <a:ext cx="5257800" cy="281178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84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314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5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8104" y="3573016"/>
            <a:ext cx="34563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гражданского права</a:t>
            </a:r>
          </a:p>
          <a:p>
            <a:r>
              <a:rPr lang="ru-RU" sz="1400" dirty="0"/>
              <a:t>и ученый совет юридического факультета  единогласно рекомендуют </a:t>
            </a:r>
            <a:r>
              <a:rPr lang="ru-RU" sz="1400" dirty="0" err="1" smtClean="0"/>
              <a:t>Очередько</a:t>
            </a:r>
            <a:r>
              <a:rPr lang="ru-RU" sz="1400" dirty="0" smtClean="0"/>
              <a:t> В.П. </a:t>
            </a:r>
            <a:r>
              <a:rPr lang="ru-RU" sz="1400" dirty="0"/>
              <a:t>на должность профессора (неполная занятость – 0,25).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516895" y="4653136"/>
            <a:ext cx="31683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499518" y="5733256"/>
            <a:ext cx="297139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</a:t>
            </a:r>
            <a:r>
              <a:rPr lang="ru-RU" sz="1400" dirty="0" smtClean="0"/>
              <a:t>62, </a:t>
            </a:r>
            <a:r>
              <a:rPr lang="ru-RU" sz="1400" dirty="0"/>
              <a:t>«против» – </a:t>
            </a:r>
            <a:r>
              <a:rPr lang="ru-RU" sz="1400" dirty="0" smtClean="0"/>
              <a:t>нет</a:t>
            </a:r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298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678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гражданского права</a:t>
            </a:r>
            <a:endParaRPr lang="ru-RU" dirty="0"/>
          </a:p>
          <a:p>
            <a:pPr algn="ctr"/>
            <a:r>
              <a:rPr lang="ru-RU" b="1" dirty="0"/>
              <a:t>Профессор (неполная занятость – 0,25)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/>
              <a:t>Орлов Владимир, 1946​, доктор юридических наук (1996)​, профессор кафедры гражданского права.</a:t>
            </a:r>
          </a:p>
          <a:p>
            <a:r>
              <a:rPr lang="ru-RU" b="1" dirty="0"/>
              <a:t>Основные работы по профилю кафедры</a:t>
            </a:r>
            <a:r>
              <a:rPr lang="ru-RU" b="1" dirty="0" smtClean="0"/>
              <a:t>: </a:t>
            </a:r>
            <a:r>
              <a:rPr lang="ru-RU" dirty="0" smtClean="0"/>
              <a:t>Особенности</a:t>
            </a:r>
            <a:r>
              <a:rPr lang="ru-RU" b="1" dirty="0"/>
              <a:t> </a:t>
            </a:r>
            <a:r>
              <a:rPr lang="ru-RU" dirty="0" smtClean="0"/>
              <a:t>общественно-научного и юридического познания, 2019, </a:t>
            </a:r>
            <a:r>
              <a:rPr lang="en-US" dirty="0" smtClean="0"/>
              <a:t>[</a:t>
            </a:r>
            <a:r>
              <a:rPr lang="ru-RU" dirty="0" smtClean="0"/>
              <a:t>статья</a:t>
            </a:r>
            <a:r>
              <a:rPr lang="en-US" dirty="0" smtClean="0"/>
              <a:t>]</a:t>
            </a:r>
            <a:r>
              <a:rPr lang="ru-RU" dirty="0" smtClean="0"/>
              <a:t>;</a:t>
            </a:r>
          </a:p>
          <a:p>
            <a:r>
              <a:rPr lang="en-US" dirty="0" smtClean="0"/>
              <a:t>Forms of Collective Investments in Russia, 2014, [</a:t>
            </a:r>
            <a:r>
              <a:rPr lang="ru-RU" dirty="0" smtClean="0"/>
              <a:t>статья</a:t>
            </a:r>
            <a:r>
              <a:rPr lang="en-US" dirty="0" smtClean="0"/>
              <a:t>]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Электронные </a:t>
            </a:r>
            <a:r>
              <a:rPr lang="ru-RU" b="1" dirty="0"/>
              <a:t>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​нет</a:t>
            </a:r>
          </a:p>
          <a:p>
            <a:r>
              <a:rPr lang="ru-RU" b="1" dirty="0"/>
              <a:t>Научное руководство: </a:t>
            </a:r>
            <a:r>
              <a:rPr lang="ru-RU" dirty="0" smtClean="0"/>
              <a:t>1 чел.</a:t>
            </a:r>
            <a:endParaRPr lang="ru-RU" dirty="0"/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​нет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965108"/>
              </p:ext>
            </p:extLst>
          </p:nvPr>
        </p:nvGraphicFramePr>
        <p:xfrm>
          <a:off x="107504" y="3429000"/>
          <a:ext cx="5257800" cy="310896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29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65467" y="3429000"/>
            <a:ext cx="34563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гражданского права</a:t>
            </a:r>
          </a:p>
          <a:p>
            <a:r>
              <a:rPr lang="ru-RU" sz="1400" dirty="0"/>
              <a:t>и ученый совет юридического факультета  единогласно рекомендуют </a:t>
            </a:r>
            <a:r>
              <a:rPr lang="ru-RU" sz="1400" dirty="0" smtClean="0"/>
              <a:t>Орлова В. </a:t>
            </a:r>
            <a:r>
              <a:rPr lang="ru-RU" sz="1400" dirty="0"/>
              <a:t>на должность профессора (неполная занятость – 0,25).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465467" y="4725144"/>
            <a:ext cx="374441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465467" y="5626894"/>
            <a:ext cx="297139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</a:t>
            </a:r>
            <a:r>
              <a:rPr lang="ru-RU" sz="1400" dirty="0" smtClean="0"/>
              <a:t>61, </a:t>
            </a:r>
            <a:r>
              <a:rPr lang="ru-RU" sz="1400" dirty="0"/>
              <a:t>«против» – 1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528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5317" y="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уголовного права</a:t>
            </a:r>
            <a:endParaRPr lang="ru-RU" dirty="0"/>
          </a:p>
          <a:p>
            <a:pPr algn="ctr"/>
            <a:r>
              <a:rPr lang="ru-RU" b="1" dirty="0"/>
              <a:t>Профессор (неполная занятость – 0,1)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/>
              <a:t>Касторский Геннадий Львович, 1959​, доктор юридических наук (2002)​, профессор (2004), профессор кафедры уголовного права.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Идеология порабощения: криминологический анализ, (2019), [статья];</a:t>
            </a:r>
            <a:br>
              <a:rPr lang="ru-RU" dirty="0"/>
            </a:br>
            <a:r>
              <a:rPr lang="ru-RU" dirty="0"/>
              <a:t>Эксплуатация и </a:t>
            </a:r>
            <a:r>
              <a:rPr lang="ru-RU" dirty="0" smtClean="0"/>
              <a:t>ее </a:t>
            </a:r>
            <a:r>
              <a:rPr lang="ru-RU" dirty="0"/>
              <a:t>криминальные проявления, (2019), [монография].​</a:t>
            </a:r>
            <a:br>
              <a:rPr lang="ru-RU" dirty="0"/>
            </a:br>
            <a:r>
              <a:rPr lang="ru-RU" b="1" dirty="0" smtClean="0"/>
              <a:t>Электронные </a:t>
            </a:r>
            <a:r>
              <a:rPr lang="ru-RU" b="1" dirty="0"/>
              <a:t>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​нет</a:t>
            </a:r>
          </a:p>
          <a:p>
            <a:r>
              <a:rPr lang="ru-RU" b="1" dirty="0"/>
              <a:t>Научное руководство: </a:t>
            </a:r>
            <a:r>
              <a:rPr lang="ru-RU" dirty="0"/>
              <a:t>нет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​нет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35847"/>
              </p:ext>
            </p:extLst>
          </p:nvPr>
        </p:nvGraphicFramePr>
        <p:xfrm>
          <a:off x="107504" y="3501008"/>
          <a:ext cx="5257800" cy="310896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605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98125" y="3501008"/>
            <a:ext cx="33843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уголовного </a:t>
            </a:r>
            <a:r>
              <a:rPr lang="ru-RU" sz="1400" dirty="0" smtClean="0"/>
              <a:t>права</a:t>
            </a:r>
            <a:endParaRPr lang="ru-RU" sz="1400" dirty="0"/>
          </a:p>
          <a:p>
            <a:r>
              <a:rPr lang="ru-RU" sz="1400" dirty="0"/>
              <a:t>и ученый совет юридического факультета  единогласно рекомендуют </a:t>
            </a:r>
            <a:r>
              <a:rPr lang="ru-RU" sz="1400" dirty="0" smtClean="0"/>
              <a:t>Касторского Г.Л. </a:t>
            </a:r>
            <a:r>
              <a:rPr lang="ru-RU" sz="1400" dirty="0"/>
              <a:t>на должность профессора (неполная занятость – </a:t>
            </a:r>
            <a:r>
              <a:rPr lang="ru-RU" sz="1400" dirty="0" smtClean="0"/>
              <a:t>0,1).</a:t>
            </a:r>
            <a:endParaRPr lang="ru-RU" sz="1400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498125" y="4653136"/>
            <a:ext cx="30963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512566" y="5805264"/>
            <a:ext cx="297139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</a:t>
            </a:r>
            <a:r>
              <a:rPr lang="ru-RU" sz="1400" dirty="0" smtClean="0"/>
              <a:t>61, </a:t>
            </a:r>
            <a:r>
              <a:rPr lang="ru-RU" sz="1400" dirty="0"/>
              <a:t>«против» – 1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931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047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уголовного права</a:t>
            </a:r>
            <a:endParaRPr lang="ru-RU" dirty="0"/>
          </a:p>
          <a:p>
            <a:pPr algn="ctr"/>
            <a:r>
              <a:rPr lang="ru-RU" b="1" dirty="0"/>
              <a:t>Профессор (неполная занятость – 0,5)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/>
              <a:t>Смирнов Леонид Борисович, 1958​, доктор юридических наук (2004)​, профессор (2007), профессор кафедры уголовного права.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Ссылка на поселение в Сибирь в системе уголовных наказаний Российской Империи XIX – начала XX в</a:t>
            </a:r>
            <a:r>
              <a:rPr lang="ru-RU" dirty="0" smtClean="0"/>
              <a:t>., (</a:t>
            </a:r>
            <a:r>
              <a:rPr lang="ru-RU" dirty="0"/>
              <a:t>2019), [статья];</a:t>
            </a:r>
            <a:br>
              <a:rPr lang="ru-RU" dirty="0"/>
            </a:br>
            <a:r>
              <a:rPr lang="ru-RU" dirty="0"/>
              <a:t>Уголовно-исполнительное право, (2019), [учебник]</a:t>
            </a:r>
            <a:r>
              <a:rPr lang="ru-RU" dirty="0" smtClean="0"/>
              <a:t>​.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Электронные </a:t>
            </a:r>
            <a:r>
              <a:rPr lang="ru-RU" b="1" dirty="0"/>
              <a:t>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 </a:t>
            </a:r>
            <a:r>
              <a:rPr lang="ru-RU" dirty="0" smtClean="0"/>
              <a:t>«Уголовно-исполнительное право». </a:t>
            </a:r>
          </a:p>
          <a:p>
            <a:r>
              <a:rPr lang="ru-RU" b="1" dirty="0" smtClean="0"/>
              <a:t>Научное </a:t>
            </a:r>
            <a:r>
              <a:rPr lang="ru-RU" b="1" dirty="0"/>
              <a:t>руководство: </a:t>
            </a:r>
            <a:r>
              <a:rPr lang="ru-RU" dirty="0"/>
              <a:t>нет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​нет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988763"/>
              </p:ext>
            </p:extLst>
          </p:nvPr>
        </p:nvGraphicFramePr>
        <p:xfrm>
          <a:off x="107504" y="3429000"/>
          <a:ext cx="5257800" cy="310896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732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63688" y="23219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72808" y="3393831"/>
            <a:ext cx="33843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уголовного права</a:t>
            </a:r>
          </a:p>
          <a:p>
            <a:r>
              <a:rPr lang="ru-RU" sz="1400" dirty="0"/>
              <a:t>и ученый совет юридического факультета  единогласно рекомендуют </a:t>
            </a:r>
            <a:r>
              <a:rPr lang="ru-RU" sz="1400" dirty="0" smtClean="0"/>
              <a:t>Смирнова Л.Б. </a:t>
            </a:r>
            <a:r>
              <a:rPr lang="ru-RU" sz="1400" dirty="0"/>
              <a:t>на должность профессора (неполная занятость – </a:t>
            </a:r>
            <a:r>
              <a:rPr lang="ru-RU" sz="1400" dirty="0" smtClean="0"/>
              <a:t>0,5).</a:t>
            </a:r>
            <a:endParaRPr lang="ru-RU" sz="1400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472808" y="4581128"/>
            <a:ext cx="338437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543803" y="5626894"/>
            <a:ext cx="297139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</a:t>
            </a:r>
            <a:r>
              <a:rPr lang="ru-RU" sz="1400" dirty="0" smtClean="0"/>
              <a:t>62, </a:t>
            </a:r>
            <a:r>
              <a:rPr lang="ru-RU" sz="1400" dirty="0"/>
              <a:t>«против» – </a:t>
            </a:r>
            <a:r>
              <a:rPr lang="ru-RU" sz="1400" dirty="0" smtClean="0"/>
              <a:t>нет</a:t>
            </a:r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113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0877" y="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уголовного права</a:t>
            </a:r>
            <a:endParaRPr lang="ru-RU" dirty="0"/>
          </a:p>
          <a:p>
            <a:pPr algn="ctr"/>
            <a:r>
              <a:rPr lang="ru-RU" b="1" dirty="0"/>
              <a:t>Профессор (неполная занятость – 0,5)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 err="1"/>
              <a:t>Гуринская</a:t>
            </a:r>
            <a:r>
              <a:rPr lang="ru-RU" dirty="0"/>
              <a:t> Анна Леонидовна, 1979​, </a:t>
            </a:r>
            <a:r>
              <a:rPr lang="ru-RU" dirty="0" smtClean="0"/>
              <a:t>доктор юридических </a:t>
            </a:r>
            <a:r>
              <a:rPr lang="ru-RU" dirty="0"/>
              <a:t>наук (</a:t>
            </a:r>
            <a:r>
              <a:rPr lang="ru-RU" dirty="0" smtClean="0"/>
              <a:t>2019)</a:t>
            </a:r>
            <a:r>
              <a:rPr lang="ru-RU" dirty="0"/>
              <a:t>​, доцент (2006), доцент кафедры уголовного права.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Представления о суровости наказания у преподавателей уголовно-правовых дисциплин: роль теоретических предпочтений и опыта </a:t>
            </a:r>
            <a:r>
              <a:rPr lang="ru-RU" dirty="0" err="1" smtClean="0"/>
              <a:t>виктимизации</a:t>
            </a:r>
            <a:r>
              <a:rPr lang="ru-RU" dirty="0" smtClean="0"/>
              <a:t>,(</a:t>
            </a:r>
            <a:r>
              <a:rPr lang="ru-RU" dirty="0"/>
              <a:t>2019), [статья];</a:t>
            </a:r>
            <a:br>
              <a:rPr lang="ru-RU" dirty="0"/>
            </a:br>
            <a:r>
              <a:rPr lang="ru-RU" dirty="0"/>
              <a:t>Англо-американская модель предупреждения преступности: критический </a:t>
            </a:r>
            <a:r>
              <a:rPr lang="ru-RU" dirty="0" smtClean="0"/>
              <a:t>анализ, (</a:t>
            </a:r>
            <a:r>
              <a:rPr lang="ru-RU" dirty="0"/>
              <a:t>2018), [монография</a:t>
            </a:r>
            <a:r>
              <a:rPr lang="ru-RU" dirty="0" smtClean="0"/>
              <a:t>].​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Электронные 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3 </a:t>
            </a:r>
            <a:r>
              <a:rPr lang="ru-RU" dirty="0" smtClean="0"/>
              <a:t>курса, в том числе «Актуальные </a:t>
            </a:r>
            <a:r>
              <a:rPr lang="ru-RU" dirty="0"/>
              <a:t>проблемы науки уголовного </a:t>
            </a:r>
            <a:r>
              <a:rPr lang="ru-RU" dirty="0" smtClean="0"/>
              <a:t>права». </a:t>
            </a:r>
            <a:endParaRPr lang="ru-RU" dirty="0"/>
          </a:p>
          <a:p>
            <a:r>
              <a:rPr lang="ru-RU" b="1" dirty="0"/>
              <a:t>Научное руководство: </a:t>
            </a:r>
            <a:r>
              <a:rPr lang="ru-RU" dirty="0"/>
              <a:t>нет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​нет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492924"/>
              </p:ext>
            </p:extLst>
          </p:nvPr>
        </p:nvGraphicFramePr>
        <p:xfrm>
          <a:off x="46856" y="4149080"/>
          <a:ext cx="5257800" cy="252984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68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123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13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56374" y="3806044"/>
            <a:ext cx="3528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уголовного права</a:t>
            </a:r>
          </a:p>
          <a:p>
            <a:r>
              <a:rPr lang="ru-RU" sz="1400" dirty="0"/>
              <a:t>и ученый совет юридического факультета  единогласно рекомендуют </a:t>
            </a:r>
            <a:r>
              <a:rPr lang="ru-RU" sz="1400" dirty="0" err="1" smtClean="0"/>
              <a:t>Гуринскую</a:t>
            </a:r>
            <a:r>
              <a:rPr lang="ru-RU" sz="1400" dirty="0" smtClean="0"/>
              <a:t> А.Л</a:t>
            </a:r>
            <a:r>
              <a:rPr lang="ru-RU" sz="1400" dirty="0"/>
              <a:t>. на должность профессора (неполная занятость – </a:t>
            </a:r>
            <a:r>
              <a:rPr lang="ru-RU" sz="1400" dirty="0" smtClean="0"/>
              <a:t>0,5).</a:t>
            </a:r>
            <a:endParaRPr lang="ru-RU" sz="1400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458267" y="4869160"/>
            <a:ext cx="352839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456374" y="5733256"/>
            <a:ext cx="297139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</a:t>
            </a:r>
            <a:r>
              <a:rPr lang="ru-RU" sz="1400" dirty="0" smtClean="0"/>
              <a:t>62, </a:t>
            </a:r>
            <a:r>
              <a:rPr lang="ru-RU" sz="1400" dirty="0"/>
              <a:t>«против» – </a:t>
            </a:r>
            <a:r>
              <a:rPr lang="ru-RU" sz="1400" dirty="0" smtClean="0"/>
              <a:t>нет</a:t>
            </a:r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684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07" y="0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уголовного процесса</a:t>
            </a:r>
            <a:endParaRPr lang="ru-RU" dirty="0"/>
          </a:p>
          <a:p>
            <a:pPr algn="ctr"/>
            <a:r>
              <a:rPr lang="ru-RU" b="1" dirty="0"/>
              <a:t>Профессор (неполная занятость – 0,5)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/>
              <a:t>Смирнов Александр Витальевич, 1956​, доктор юридических наук (2002)​, профессор (2006), заведующий кафедрой уголовного процесса.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</a:t>
            </a:r>
            <a:r>
              <a:rPr lang="en-US" dirty="0"/>
              <a:t>The abolition of the death penalty in Russia: the role of the </a:t>
            </a:r>
            <a:r>
              <a:rPr lang="ru-RU" dirty="0"/>
              <a:t>С</a:t>
            </a:r>
            <a:r>
              <a:rPr lang="en-US" dirty="0" err="1"/>
              <a:t>onstitutional</a:t>
            </a:r>
            <a:r>
              <a:rPr lang="en-US" dirty="0"/>
              <a:t> </a:t>
            </a:r>
            <a:r>
              <a:rPr lang="ru-RU" dirty="0"/>
              <a:t>С</a:t>
            </a:r>
            <a:r>
              <a:rPr lang="en-US" dirty="0" err="1"/>
              <a:t>ourt</a:t>
            </a:r>
            <a:r>
              <a:rPr lang="en-US" dirty="0"/>
              <a:t> and trial by </a:t>
            </a:r>
            <a:r>
              <a:rPr lang="en-US" dirty="0" smtClean="0"/>
              <a:t>jury</a:t>
            </a:r>
            <a:r>
              <a:rPr lang="ru-RU" dirty="0" smtClean="0"/>
              <a:t>, </a:t>
            </a:r>
            <a:r>
              <a:rPr lang="en-US" dirty="0" smtClean="0"/>
              <a:t>(2012</a:t>
            </a:r>
            <a:r>
              <a:rPr lang="en-US" dirty="0"/>
              <a:t>), [</a:t>
            </a:r>
            <a:r>
              <a:rPr lang="ru-RU" dirty="0"/>
              <a:t>статья];</a:t>
            </a:r>
            <a:br>
              <a:rPr lang="ru-RU" dirty="0"/>
            </a:br>
            <a:r>
              <a:rPr lang="en-US" dirty="0"/>
              <a:t>The Effectiveness of Insular Penal Systems: Why Sakhalin did not Become the Russian </a:t>
            </a:r>
            <a:r>
              <a:rPr lang="en-US" dirty="0" smtClean="0"/>
              <a:t>Australia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en-US" dirty="0"/>
              <a:t>(2019), [</a:t>
            </a:r>
            <a:r>
              <a:rPr lang="ru-RU" dirty="0"/>
              <a:t>статья].​</a:t>
            </a:r>
            <a:br>
              <a:rPr lang="ru-RU" dirty="0"/>
            </a:br>
            <a:r>
              <a:rPr lang="ru-RU" b="1" dirty="0" smtClean="0"/>
              <a:t>Электронные </a:t>
            </a:r>
            <a:r>
              <a:rPr lang="ru-RU" b="1" dirty="0"/>
              <a:t>курсы в ЦДПО (</a:t>
            </a:r>
            <a:r>
              <a:rPr lang="en-US" b="1" dirty="0"/>
              <a:t>Moodle): </a:t>
            </a:r>
            <a:r>
              <a:rPr lang="ru-RU" dirty="0"/>
              <a:t> </a:t>
            </a:r>
            <a:r>
              <a:rPr lang="ru-RU" dirty="0" smtClean="0"/>
              <a:t>«Уголовный процесс». ​</a:t>
            </a:r>
            <a:endParaRPr lang="ru-RU" dirty="0"/>
          </a:p>
          <a:p>
            <a:r>
              <a:rPr lang="ru-RU" b="1" dirty="0"/>
              <a:t>Научное руководство: </a:t>
            </a:r>
            <a:r>
              <a:rPr lang="ru-RU" dirty="0"/>
              <a:t>нет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​нет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491513"/>
              </p:ext>
            </p:extLst>
          </p:nvPr>
        </p:nvGraphicFramePr>
        <p:xfrm>
          <a:off x="107504" y="3645024"/>
          <a:ext cx="5257800" cy="310896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161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4226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16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154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59901" y="3422610"/>
            <a:ext cx="3528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уголовного </a:t>
            </a:r>
            <a:r>
              <a:rPr lang="ru-RU" sz="1400" dirty="0" smtClean="0"/>
              <a:t>процесса</a:t>
            </a:r>
            <a:endParaRPr lang="ru-RU" sz="1400" dirty="0"/>
          </a:p>
          <a:p>
            <a:r>
              <a:rPr lang="ru-RU" sz="1400" dirty="0"/>
              <a:t>и ученый совет юридического факультета  единогласно рекомендуют </a:t>
            </a:r>
            <a:r>
              <a:rPr lang="ru-RU" sz="1400" dirty="0" smtClean="0"/>
              <a:t>Смирнова А.В. </a:t>
            </a:r>
            <a:r>
              <a:rPr lang="ru-RU" sz="1400" dirty="0"/>
              <a:t>на должность профессора (неполная занятость – </a:t>
            </a:r>
            <a:r>
              <a:rPr lang="ru-RU" sz="1400" dirty="0" smtClean="0"/>
              <a:t>0,5).</a:t>
            </a:r>
            <a:endParaRPr lang="ru-RU" sz="1400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459901" y="4581128"/>
            <a:ext cx="340818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459901" y="5517232"/>
            <a:ext cx="297139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</a:t>
            </a:r>
            <a:r>
              <a:rPr lang="ru-RU" sz="1400" dirty="0" smtClean="0"/>
              <a:t>62, </a:t>
            </a:r>
            <a:r>
              <a:rPr lang="ru-RU" sz="1400" dirty="0"/>
              <a:t>«против» – </a:t>
            </a:r>
            <a:r>
              <a:rPr lang="ru-RU" sz="1400" dirty="0" smtClean="0"/>
              <a:t>нет</a:t>
            </a:r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048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dirty="0"/>
              <a:t>Кафедра начального естественно-математического образования</a:t>
            </a:r>
            <a:endParaRPr lang="ru-RU" sz="1700" dirty="0"/>
          </a:p>
          <a:p>
            <a:pPr algn="ctr"/>
            <a:r>
              <a:rPr lang="ru-RU" sz="1700" b="1" dirty="0"/>
              <a:t>Профессор</a:t>
            </a:r>
            <a:endParaRPr lang="ru-RU" sz="1700" dirty="0"/>
          </a:p>
          <a:p>
            <a:pPr algn="ctr"/>
            <a:r>
              <a:rPr lang="ru-RU" sz="1700" b="1" dirty="0"/>
              <a:t>Подано заявлений  – 1 </a:t>
            </a:r>
            <a:endParaRPr lang="ru-RU" sz="1700" dirty="0"/>
          </a:p>
          <a:p>
            <a:r>
              <a:rPr lang="ru-RU" dirty="0" err="1"/>
              <a:t>Граничина</a:t>
            </a:r>
            <a:r>
              <a:rPr lang="ru-RU" dirty="0"/>
              <a:t> Ольга Александровна, 1964​, доктор педагогических наук (2009)​, доцент (1995), заведующий кафедрой начального естественно-математического образования.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Развитие ребенка дошкольного и младшего школьного возраста как субъекта деятельности, 2019, [коллективная монография</a:t>
            </a:r>
            <a:r>
              <a:rPr lang="ru-RU" dirty="0" smtClean="0"/>
              <a:t>];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Применение математико-статистических методов в психолого- педагогических исследованиях, 2015, [учебное пособие]</a:t>
            </a:r>
            <a:r>
              <a:rPr lang="ru-RU" dirty="0" smtClean="0"/>
              <a:t>​.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Электронные 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3 </a:t>
            </a:r>
            <a:r>
              <a:rPr lang="ru-RU" dirty="0" smtClean="0"/>
              <a:t>курса, в том числе «Актуальные </a:t>
            </a:r>
            <a:r>
              <a:rPr lang="ru-RU" dirty="0"/>
              <a:t>направления исследований в области управления качеством </a:t>
            </a:r>
            <a:r>
              <a:rPr lang="ru-RU" dirty="0" smtClean="0"/>
              <a:t>НОО». </a:t>
            </a:r>
          </a:p>
          <a:p>
            <a:r>
              <a:rPr lang="ru-RU" b="1" dirty="0" smtClean="0"/>
              <a:t>Научное </a:t>
            </a:r>
            <a:r>
              <a:rPr lang="ru-RU" b="1" dirty="0"/>
              <a:t>руководство: </a:t>
            </a:r>
            <a:r>
              <a:rPr lang="ru-RU" dirty="0" smtClean="0"/>
              <a:t>1 чел.</a:t>
            </a:r>
            <a:endParaRPr lang="ru-RU" dirty="0"/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7 НИР: </a:t>
            </a:r>
            <a:r>
              <a:rPr lang="ru-RU" dirty="0" smtClean="0"/>
              <a:t>Социальный </a:t>
            </a:r>
            <a:r>
              <a:rPr lang="ru-RU" dirty="0"/>
              <a:t>капитал вуза: исследование, измерение, влияние на эффективность деятельности, РФФИ, </a:t>
            </a:r>
            <a:r>
              <a:rPr lang="ru-RU" dirty="0" smtClean="0"/>
              <a:t>исполнитель</a:t>
            </a:r>
            <a:r>
              <a:rPr lang="ru-RU" dirty="0"/>
              <a:t>, 2018.​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1 (гос. задание); 1 (РФФИ (РГНФ)); 3 (РНФ)​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121209"/>
              </p:ext>
            </p:extLst>
          </p:nvPr>
        </p:nvGraphicFramePr>
        <p:xfrm>
          <a:off x="107504" y="4149080"/>
          <a:ext cx="5257800" cy="252984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168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875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15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28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110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26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76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12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13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17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29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46069" y="4060229"/>
            <a:ext cx="30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200" dirty="0" smtClean="0"/>
              <a:t>Кафедра </a:t>
            </a:r>
            <a:r>
              <a:rPr lang="ru-RU" sz="1200" dirty="0"/>
              <a:t>начального естественно-математического </a:t>
            </a:r>
            <a:r>
              <a:rPr lang="ru-RU" sz="1200" dirty="0" smtClean="0"/>
              <a:t>образования и ученый совет института детства единогласно рекомендуют </a:t>
            </a:r>
            <a:r>
              <a:rPr lang="ru-RU" sz="1200" dirty="0" err="1" smtClean="0"/>
              <a:t>Граничину</a:t>
            </a:r>
            <a:r>
              <a:rPr lang="ru-RU" sz="1200" dirty="0" smtClean="0"/>
              <a:t> О.А. на должность профессора.</a:t>
            </a:r>
            <a:endParaRPr lang="ru-RU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5646069" y="5075892"/>
            <a:ext cx="33843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2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200" dirty="0"/>
              <a:t>      «за» – </a:t>
            </a:r>
            <a:r>
              <a:rPr lang="ru-RU" sz="1200" dirty="0" smtClean="0"/>
              <a:t>15, </a:t>
            </a:r>
            <a:r>
              <a:rPr lang="ru-RU" sz="1200" dirty="0"/>
              <a:t>«против» – </a:t>
            </a:r>
            <a:r>
              <a:rPr lang="ru-RU" sz="1200" dirty="0" smtClean="0"/>
              <a:t>нет</a:t>
            </a:r>
            <a:endParaRPr lang="ru-RU" sz="1200" dirty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646069" y="5949280"/>
            <a:ext cx="30963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2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200" dirty="0"/>
              <a:t>       «за» – </a:t>
            </a:r>
            <a:r>
              <a:rPr lang="ru-RU" sz="1200" dirty="0" smtClean="0"/>
              <a:t>62, </a:t>
            </a:r>
            <a:r>
              <a:rPr lang="ru-RU" sz="1200" dirty="0"/>
              <a:t>«против» – </a:t>
            </a:r>
            <a:r>
              <a:rPr lang="ru-RU" sz="1200" dirty="0" smtClean="0"/>
              <a:t>нет</a:t>
            </a:r>
            <a:endParaRPr lang="ru-RU" sz="1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730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50"/>
            <a:ext cx="916068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раннего обучения иностранным языкам</a:t>
            </a:r>
            <a:endParaRPr lang="ru-RU" dirty="0"/>
          </a:p>
          <a:p>
            <a:pPr algn="ctr"/>
            <a:r>
              <a:rPr lang="ru-RU" b="1" dirty="0"/>
              <a:t>Профессор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/>
              <a:t>Погосян Виктория </a:t>
            </a:r>
            <a:r>
              <a:rPr lang="ru-RU" dirty="0" err="1"/>
              <a:t>Акоповна</a:t>
            </a:r>
            <a:r>
              <a:rPr lang="ru-RU" dirty="0"/>
              <a:t>, 1955​, кандидат филологических наук (1993)​, доцент (1999), заведующий кафедрой раннего обучения иностранным языкам.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</a:t>
            </a:r>
            <a:r>
              <a:rPr lang="ru-RU" dirty="0" err="1"/>
              <a:t>Терминосистема</a:t>
            </a:r>
            <a:r>
              <a:rPr lang="ru-RU" dirty="0"/>
              <a:t> раннего обучения иностранным </a:t>
            </a:r>
            <a:r>
              <a:rPr lang="ru-RU" dirty="0" smtClean="0"/>
              <a:t>языкам.  </a:t>
            </a:r>
            <a:r>
              <a:rPr lang="ru-RU" dirty="0"/>
              <a:t>(2019), [учебное </a:t>
            </a:r>
            <a:r>
              <a:rPr lang="ru-RU" dirty="0" smtClean="0"/>
              <a:t>пособие на английском языке].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Theory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Practice</a:t>
            </a:r>
            <a:r>
              <a:rPr lang="ru-RU" dirty="0"/>
              <a:t> </a:t>
            </a:r>
            <a:r>
              <a:rPr lang="ru-RU" dirty="0" err="1"/>
              <a:t>Integration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Subject-Oriented</a:t>
            </a:r>
            <a:r>
              <a:rPr lang="ru-RU" dirty="0"/>
              <a:t> </a:t>
            </a:r>
            <a:r>
              <a:rPr lang="ru-RU" dirty="0" err="1"/>
              <a:t>Teacher</a:t>
            </a:r>
            <a:r>
              <a:rPr lang="ru-RU" dirty="0"/>
              <a:t> </a:t>
            </a:r>
            <a:r>
              <a:rPr lang="ru-RU" dirty="0" err="1"/>
              <a:t>Preparation</a:t>
            </a:r>
            <a:r>
              <a:rPr lang="ru-RU" dirty="0"/>
              <a:t>. (2018), [статья</a:t>
            </a:r>
            <a:r>
              <a:rPr lang="ru-RU" dirty="0" smtClean="0"/>
              <a:t>].​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Электронные </a:t>
            </a:r>
            <a:r>
              <a:rPr lang="ru-RU" b="1" dirty="0"/>
              <a:t>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8 </a:t>
            </a:r>
            <a:r>
              <a:rPr lang="ru-RU" dirty="0" smtClean="0"/>
              <a:t>курсов, в том числе «Организация </a:t>
            </a:r>
            <a:r>
              <a:rPr lang="ru-RU" dirty="0"/>
              <a:t>образовательной и научной деятельности </a:t>
            </a:r>
            <a:r>
              <a:rPr lang="ru-RU" dirty="0" smtClean="0"/>
              <a:t>магистра». </a:t>
            </a:r>
          </a:p>
          <a:p>
            <a:r>
              <a:rPr lang="ru-RU" b="1" dirty="0" smtClean="0"/>
              <a:t>Научное </a:t>
            </a:r>
            <a:r>
              <a:rPr lang="ru-RU" b="1" dirty="0"/>
              <a:t>руководство: </a:t>
            </a:r>
            <a:r>
              <a:rPr lang="ru-RU" dirty="0"/>
              <a:t>нет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​нет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435848"/>
              </p:ext>
            </p:extLst>
          </p:nvPr>
        </p:nvGraphicFramePr>
        <p:xfrm>
          <a:off x="107504" y="3645024"/>
          <a:ext cx="5257800" cy="310896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102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204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25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4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72808" y="3543738"/>
            <a:ext cx="33123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раннего обучения иностранным языкам</a:t>
            </a:r>
          </a:p>
          <a:p>
            <a:r>
              <a:rPr lang="ru-RU" sz="1400" dirty="0" smtClean="0"/>
              <a:t>и </a:t>
            </a:r>
            <a:r>
              <a:rPr lang="ru-RU" sz="1400" dirty="0"/>
              <a:t>ученый совет института детства единогласно </a:t>
            </a:r>
            <a:r>
              <a:rPr lang="ru-RU" sz="1400" dirty="0" smtClean="0"/>
              <a:t>рекомендуют </a:t>
            </a:r>
            <a:r>
              <a:rPr lang="ru-RU" sz="1400" dirty="0"/>
              <a:t>Погосян</a:t>
            </a:r>
            <a:r>
              <a:rPr lang="ru-RU" sz="1400" dirty="0" smtClean="0"/>
              <a:t> В.А</a:t>
            </a:r>
            <a:r>
              <a:rPr lang="ru-RU" sz="1400" dirty="0"/>
              <a:t>. на должность профессора.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473184" y="4725144"/>
            <a:ext cx="30243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437755" y="5805264"/>
            <a:ext cx="309634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</a:t>
            </a:r>
            <a:r>
              <a:rPr lang="ru-RU" sz="1400" dirty="0" smtClean="0"/>
              <a:t>62, </a:t>
            </a:r>
            <a:r>
              <a:rPr lang="ru-RU" sz="1400" dirty="0"/>
              <a:t>«против» – </a:t>
            </a:r>
            <a:r>
              <a:rPr lang="ru-RU" sz="1400" dirty="0" smtClean="0"/>
              <a:t>нет</a:t>
            </a:r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506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434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</a:rPr>
              <a:t>Кафедра сурдопедагогики </a:t>
            </a:r>
            <a:endParaRPr lang="ru-RU" dirty="0"/>
          </a:p>
          <a:p>
            <a:pPr algn="ctr"/>
            <a:r>
              <a:rPr lang="ru-RU" b="1" dirty="0">
                <a:solidFill>
                  <a:srgbClr val="000000"/>
                </a:solidFill>
              </a:rPr>
              <a:t>Профессор (неполная занятость – 0,5)</a:t>
            </a:r>
            <a:endParaRPr lang="ru-RU" dirty="0"/>
          </a:p>
          <a:p>
            <a:pPr algn="ctr"/>
            <a:r>
              <a:rPr lang="ru-RU" b="1" dirty="0">
                <a:solidFill>
                  <a:srgbClr val="000000"/>
                </a:solidFill>
              </a:rPr>
              <a:t>Подано </a:t>
            </a:r>
            <a:r>
              <a:rPr lang="ru-RU" b="1" dirty="0" smtClean="0">
                <a:solidFill>
                  <a:srgbClr val="000000"/>
                </a:solidFill>
              </a:rPr>
              <a:t>заявлений </a:t>
            </a:r>
            <a:r>
              <a:rPr lang="ru-RU" b="1" dirty="0">
                <a:solidFill>
                  <a:srgbClr val="000000"/>
                </a:solidFill>
              </a:rPr>
              <a:t>–    1 </a:t>
            </a:r>
            <a:endParaRPr lang="ru-RU" dirty="0"/>
          </a:p>
          <a:p>
            <a:pPr>
              <a:spcAft>
                <a:spcPts val="100"/>
              </a:spcAft>
            </a:pPr>
            <a:r>
              <a:rPr lang="ru-RU" sz="1600" dirty="0">
                <a:solidFill>
                  <a:srgbClr val="000000"/>
                </a:solidFill>
                <a:latin typeface="Open Sans"/>
              </a:rPr>
              <a:t>Измайлова </a:t>
            </a:r>
            <a:r>
              <a:rPr lang="ru-RU" sz="1600" dirty="0" err="1">
                <a:solidFill>
                  <a:srgbClr val="000000"/>
                </a:solidFill>
                <a:latin typeface="Open Sans"/>
              </a:rPr>
              <a:t>Лемка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Open Sans"/>
              </a:rPr>
              <a:t>Султановна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, 1967, кандидат педагогических наук(2011), почетный работник</a:t>
            </a:r>
            <a:endParaRPr lang="ru-RU" sz="1600" dirty="0"/>
          </a:p>
          <a:p>
            <a:pPr>
              <a:spcAft>
                <a:spcPts val="100"/>
              </a:spcAft>
            </a:pPr>
            <a:r>
              <a:rPr lang="ru-RU" sz="1600" dirty="0">
                <a:solidFill>
                  <a:srgbClr val="000000"/>
                </a:solidFill>
                <a:latin typeface="Open Sans"/>
              </a:rPr>
              <a:t>министерства образования и науки РФ, директор ФГБУ "</a:t>
            </a:r>
            <a:r>
              <a:rPr lang="ru-RU" sz="1600" dirty="0" err="1">
                <a:solidFill>
                  <a:srgbClr val="000000"/>
                </a:solidFill>
                <a:latin typeface="Open Sans"/>
              </a:rPr>
              <a:t>Росаккредагентство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", профессор кафедры </a:t>
            </a:r>
            <a:r>
              <a:rPr lang="ru-RU" sz="1600" dirty="0" smtClean="0">
                <a:solidFill>
                  <a:srgbClr val="000000"/>
                </a:solidFill>
                <a:latin typeface="Open Sans"/>
              </a:rPr>
              <a:t>сурдопедагогики.</a:t>
            </a:r>
          </a:p>
          <a:p>
            <a:pPr>
              <a:spcAft>
                <a:spcPts val="10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Open Sans"/>
              </a:rPr>
              <a:t>Основные </a:t>
            </a:r>
            <a:r>
              <a:rPr lang="ru-RU" sz="1600" b="1" dirty="0">
                <a:solidFill>
                  <a:srgbClr val="000000"/>
                </a:solidFill>
                <a:latin typeface="Open Sans"/>
              </a:rPr>
              <a:t>работы по профилю кафедры: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 </a:t>
            </a:r>
            <a:endParaRPr lang="ru-RU" sz="1600" dirty="0"/>
          </a:p>
          <a:p>
            <a:r>
              <a:rPr lang="ru-RU" sz="1600" dirty="0">
                <a:solidFill>
                  <a:srgbClr val="000000"/>
                </a:solidFill>
                <a:latin typeface="Open Sans"/>
              </a:rPr>
              <a:t>Мотивационно-ценностный компонент готовности к инклюзивному образованию педагогов республики </a:t>
            </a:r>
            <a:r>
              <a:rPr lang="ru-RU" sz="1600" dirty="0" err="1">
                <a:solidFill>
                  <a:srgbClr val="000000"/>
                </a:solidFill>
                <a:latin typeface="Open Sans"/>
              </a:rPr>
              <a:t>ингушетия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 (2016), [Материалы международной научно-практической конференции]</a:t>
            </a:r>
            <a:br>
              <a:rPr lang="ru-RU" sz="1600" dirty="0">
                <a:solidFill>
                  <a:srgbClr val="000000"/>
                </a:solidFill>
                <a:latin typeface="Open Sans"/>
              </a:rPr>
            </a:br>
            <a:r>
              <a:rPr lang="ru-RU" sz="1600" dirty="0">
                <a:solidFill>
                  <a:srgbClr val="000000"/>
                </a:solidFill>
                <a:latin typeface="Open Sans"/>
              </a:rPr>
              <a:t>Социально-психологическая компетентность как критерий эффективности реабилитации лиц с нарушением слуха, (2012), [Статья]​</a:t>
            </a:r>
            <a:endParaRPr lang="ru-RU" sz="1600" dirty="0"/>
          </a:p>
          <a:p>
            <a:pPr>
              <a:spcAft>
                <a:spcPts val="1200"/>
              </a:spcAft>
            </a:pPr>
            <a:r>
              <a:rPr lang="ru-RU" sz="1600" b="1" dirty="0">
                <a:solidFill>
                  <a:srgbClr val="000000"/>
                </a:solidFill>
                <a:latin typeface="Open Sans"/>
              </a:rPr>
              <a:t>Электронные курсы в ЦДПО (</a:t>
            </a:r>
            <a:r>
              <a:rPr lang="ru-RU" sz="1600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sz="1600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sz="1600" dirty="0"/>
          </a:p>
          <a:p>
            <a:pPr>
              <a:spcBef>
                <a:spcPts val="1200"/>
              </a:spcBef>
            </a:pPr>
            <a:r>
              <a:rPr lang="ru-RU" sz="1600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нет</a:t>
            </a:r>
            <a:endParaRPr lang="ru-RU" sz="1600" dirty="0"/>
          </a:p>
          <a:p>
            <a:pPr>
              <a:spcBef>
                <a:spcPts val="1000"/>
              </a:spcBef>
            </a:pPr>
            <a:r>
              <a:rPr lang="ru-RU" sz="1600" b="1" dirty="0">
                <a:solidFill>
                  <a:srgbClr val="000000"/>
                </a:solidFill>
                <a:latin typeface="Open Sans"/>
              </a:rPr>
              <a:t>Участие в выполнении НИР за 2014-2019: 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sz="1600" dirty="0"/>
          </a:p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ru-RU" sz="1600" b="1" dirty="0">
                <a:solidFill>
                  <a:srgbClr val="000000"/>
                </a:solidFill>
                <a:latin typeface="Open Sans"/>
              </a:rPr>
              <a:t>Заявки на выполнение НИР за 2014-2019: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 ​нет</a:t>
            </a:r>
            <a:endParaRPr lang="ru-RU" sz="1600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6629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204018"/>
              </p:ext>
            </p:extLst>
          </p:nvPr>
        </p:nvGraphicFramePr>
        <p:xfrm>
          <a:off x="18810" y="4662964"/>
          <a:ext cx="6572250" cy="20421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2953919414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1043200313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2708652680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xmlns="" val="2545423189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699176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8199572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139672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092407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4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539273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8058849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8810" y="46624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18110" y="3011218"/>
            <a:ext cx="2736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200" dirty="0"/>
              <a:t>Кафедра </a:t>
            </a:r>
            <a:r>
              <a:rPr lang="ru-RU" sz="1200" dirty="0">
                <a:solidFill>
                  <a:srgbClr val="000000"/>
                </a:solidFill>
              </a:rPr>
              <a:t>сурдопедагогики </a:t>
            </a:r>
            <a:r>
              <a:rPr lang="ru-RU" sz="1200" dirty="0" smtClean="0"/>
              <a:t>и </a:t>
            </a:r>
            <a:r>
              <a:rPr lang="ru-RU" sz="1200" dirty="0"/>
              <a:t>ученый совет института </a:t>
            </a:r>
            <a:r>
              <a:rPr lang="ru-RU" sz="1200" dirty="0" smtClean="0"/>
              <a:t>дефектологического образования и реабилитации </a:t>
            </a:r>
            <a:r>
              <a:rPr lang="ru-RU" sz="1200" dirty="0"/>
              <a:t>единогласно рекомендуют </a:t>
            </a:r>
            <a:r>
              <a:rPr lang="ru-RU" sz="1200" dirty="0" smtClean="0"/>
              <a:t>Измайлову Л.С. </a:t>
            </a:r>
            <a:r>
              <a:rPr lang="ru-RU" sz="1200" dirty="0"/>
              <a:t>на должность </a:t>
            </a:r>
            <a:r>
              <a:rPr lang="ru-RU" sz="1200" dirty="0" smtClean="0"/>
              <a:t>профессора </a:t>
            </a:r>
            <a:r>
              <a:rPr lang="ru-RU" sz="1200" dirty="0">
                <a:solidFill>
                  <a:srgbClr val="000000"/>
                </a:solidFill>
              </a:rPr>
              <a:t>(неполная занятость – 0,5</a:t>
            </a:r>
            <a:r>
              <a:rPr lang="ru-RU" sz="1200" dirty="0" smtClean="0">
                <a:solidFill>
                  <a:srgbClr val="000000"/>
                </a:solidFill>
              </a:rPr>
              <a:t>)</a:t>
            </a:r>
            <a:r>
              <a:rPr lang="ru-RU" sz="1200" dirty="0" smtClean="0"/>
              <a:t>.</a:t>
            </a:r>
            <a:endParaRPr lang="ru-RU" sz="1200" dirty="0"/>
          </a:p>
          <a:p>
            <a:endParaRPr lang="ru-RU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6594648" y="4365104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2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200" dirty="0"/>
              <a:t>      «за» – 15, «против» – нет</a:t>
            </a:r>
          </a:p>
          <a:p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588224" y="5418637"/>
            <a:ext cx="230425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2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200" dirty="0"/>
              <a:t>       «за» – </a:t>
            </a:r>
            <a:r>
              <a:rPr lang="ru-RU" sz="1200" dirty="0" smtClean="0"/>
              <a:t>60, </a:t>
            </a:r>
            <a:r>
              <a:rPr lang="ru-RU" sz="1200" dirty="0"/>
              <a:t>«против» – </a:t>
            </a:r>
            <a:r>
              <a:rPr lang="ru-RU" sz="1200" dirty="0" smtClean="0"/>
              <a:t>2</a:t>
            </a:r>
            <a:endParaRPr lang="ru-RU" sz="1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179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8847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перевода</a:t>
            </a:r>
            <a:endParaRPr lang="ru-RU" dirty="0"/>
          </a:p>
          <a:p>
            <a:pPr algn="ctr"/>
            <a:r>
              <a:rPr lang="ru-RU" b="1" dirty="0"/>
              <a:t>Профессор (неполная занятость – 0,25)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 err="1"/>
              <a:t>Кабакчи</a:t>
            </a:r>
            <a:r>
              <a:rPr lang="ru-RU" dirty="0"/>
              <a:t> Виктор Владимирович, 1937​, доктор филологических наук (1987)​, профессор (1990), профессор кафедры теории языка и </a:t>
            </a:r>
            <a:r>
              <a:rPr lang="ru-RU" dirty="0" err="1"/>
              <a:t>переводоведения</a:t>
            </a:r>
            <a:r>
              <a:rPr lang="ru-RU" dirty="0"/>
              <a:t> СПбГУ.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Дискурс англоязычного описания русской культуры: перспективы корпусного исследования, (2018), [</a:t>
            </a:r>
            <a:r>
              <a:rPr lang="ru-RU" dirty="0" smtClean="0"/>
              <a:t>статья </a:t>
            </a:r>
            <a:r>
              <a:rPr lang="ru-RU" dirty="0" err="1" smtClean="0"/>
              <a:t>Web</a:t>
            </a:r>
            <a:r>
              <a:rPr lang="ru-RU" dirty="0" smtClean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 smtClean="0"/>
              <a:t>Science</a:t>
            </a:r>
            <a:r>
              <a:rPr lang="en-US" dirty="0"/>
              <a:t>]</a:t>
            </a:r>
            <a:r>
              <a:rPr lang="ru-RU" dirty="0" smtClean="0"/>
              <a:t>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Введение в </a:t>
            </a:r>
            <a:r>
              <a:rPr lang="ru-RU" dirty="0" err="1"/>
              <a:t>интерлингвокультурологию</a:t>
            </a:r>
            <a:r>
              <a:rPr lang="ru-RU" dirty="0"/>
              <a:t>, (2019), [учебное пособие]</a:t>
            </a:r>
            <a:r>
              <a:rPr lang="ru-RU" dirty="0" smtClean="0"/>
              <a:t>​</a:t>
            </a:r>
            <a:r>
              <a:rPr lang="en-US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Электронные </a:t>
            </a:r>
            <a:r>
              <a:rPr lang="ru-RU" b="1" dirty="0"/>
              <a:t>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​нет</a:t>
            </a:r>
          </a:p>
          <a:p>
            <a:r>
              <a:rPr lang="ru-RU" b="1" dirty="0"/>
              <a:t>Научное руководство: </a:t>
            </a:r>
            <a:r>
              <a:rPr lang="ru-RU" dirty="0"/>
              <a:t>нет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​нет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32124"/>
              </p:ext>
            </p:extLst>
          </p:nvPr>
        </p:nvGraphicFramePr>
        <p:xfrm>
          <a:off x="107504" y="3429000"/>
          <a:ext cx="5257800" cy="310896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122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1287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89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464" y="2755310"/>
            <a:ext cx="33843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Кафедра </a:t>
            </a:r>
            <a:r>
              <a:rPr lang="ru-RU" sz="1400" dirty="0" smtClean="0"/>
              <a:t>перевода</a:t>
            </a:r>
            <a:endParaRPr lang="ru-RU" sz="1400" dirty="0"/>
          </a:p>
          <a:p>
            <a:r>
              <a:rPr lang="ru-RU" sz="1400" dirty="0"/>
              <a:t>и ученый совет института </a:t>
            </a:r>
            <a:r>
              <a:rPr lang="ru-RU" sz="1400" dirty="0" smtClean="0"/>
              <a:t>иностранных языков </a:t>
            </a:r>
            <a:r>
              <a:rPr lang="ru-RU" sz="1400" dirty="0"/>
              <a:t>единогласно </a:t>
            </a:r>
            <a:r>
              <a:rPr lang="ru-RU" sz="1400" dirty="0" smtClean="0"/>
              <a:t>рекомендуют </a:t>
            </a:r>
            <a:r>
              <a:rPr lang="ru-RU" sz="1400" dirty="0" err="1" smtClean="0"/>
              <a:t>Кабакчи</a:t>
            </a:r>
            <a:r>
              <a:rPr lang="ru-RU" sz="1400" dirty="0" smtClean="0"/>
              <a:t> В.В. </a:t>
            </a:r>
            <a:r>
              <a:rPr lang="ru-RU" sz="1400" dirty="0"/>
              <a:t>на должность </a:t>
            </a:r>
            <a:r>
              <a:rPr lang="ru-RU" sz="1400" dirty="0" smtClean="0"/>
              <a:t>профессора </a:t>
            </a:r>
            <a:r>
              <a:rPr lang="ru-RU" sz="1400" dirty="0"/>
              <a:t>(неполная занятость – 0,25</a:t>
            </a:r>
            <a:r>
              <a:rPr lang="ru-RU" sz="1400" dirty="0" smtClean="0"/>
              <a:t>).</a:t>
            </a:r>
            <a:endParaRPr lang="ru-RU" sz="1400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562464" y="4029165"/>
            <a:ext cx="324036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дистанционного голосования заседания конкурсной комиссии университета</a:t>
            </a:r>
          </a:p>
          <a:p>
            <a:r>
              <a:rPr lang="ru-RU" sz="1400" dirty="0"/>
              <a:t>      «за» – 15, «против» – нет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562464" y="5013176"/>
            <a:ext cx="324036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61, «против» – 1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279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</TotalTime>
  <Words>5903</Words>
  <Application>Microsoft Office PowerPoint</Application>
  <PresentationFormat>Экран (4:3)</PresentationFormat>
  <Paragraphs>2265</Paragraphs>
  <Slides>56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5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79</cp:revision>
  <cp:lastPrinted>2020-05-07T13:21:07Z</cp:lastPrinted>
  <dcterms:created xsi:type="dcterms:W3CDTF">2020-02-18T10:56:53Z</dcterms:created>
  <dcterms:modified xsi:type="dcterms:W3CDTF">2020-05-26T13:31:22Z</dcterms:modified>
</cp:coreProperties>
</file>