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59" r:id="rId6"/>
    <p:sldId id="287" r:id="rId7"/>
    <p:sldId id="260" r:id="rId8"/>
    <p:sldId id="265" r:id="rId9"/>
    <p:sldId id="261" r:id="rId10"/>
    <p:sldId id="262" r:id="rId11"/>
    <p:sldId id="263" r:id="rId12"/>
    <p:sldId id="284" r:id="rId13"/>
    <p:sldId id="288" r:id="rId14"/>
    <p:sldId id="269" r:id="rId15"/>
    <p:sldId id="277" r:id="rId16"/>
    <p:sldId id="278" r:id="rId17"/>
    <p:sldId id="266" r:id="rId18"/>
    <p:sldId id="289" r:id="rId19"/>
    <p:sldId id="272" r:id="rId20"/>
    <p:sldId id="267" r:id="rId21"/>
    <p:sldId id="291" r:id="rId22"/>
    <p:sldId id="290" r:id="rId23"/>
    <p:sldId id="273" r:id="rId24"/>
    <p:sldId id="274" r:id="rId25"/>
    <p:sldId id="283" r:id="rId26"/>
    <p:sldId id="276" r:id="rId27"/>
    <p:sldId id="279" r:id="rId28"/>
    <p:sldId id="280" r:id="rId29"/>
    <p:sldId id="281" r:id="rId30"/>
  </p:sldIdLst>
  <p:sldSz cx="12192000" cy="6858000"/>
  <p:notesSz cx="6792913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C123A-14AB-4F3E-98C8-033F0A9B640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B9E8D-B110-4448-BD77-AB617900BE38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Студент</a:t>
          </a:r>
          <a:endParaRPr lang="ru-RU" sz="2800" b="1" dirty="0">
            <a:solidFill>
              <a:schemeClr val="tx1"/>
            </a:solidFill>
          </a:endParaRPr>
        </a:p>
      </dgm:t>
    </dgm:pt>
    <dgm:pt modelId="{125713E9-08A2-4762-A5FF-E5FBA8E3E3A7}" type="parTrans" cxnId="{5672B319-5D53-47C3-870C-7E39E53E2F53}">
      <dgm:prSet/>
      <dgm:spPr/>
      <dgm:t>
        <a:bodyPr/>
        <a:lstStyle/>
        <a:p>
          <a:endParaRPr lang="ru-RU"/>
        </a:p>
      </dgm:t>
    </dgm:pt>
    <dgm:pt modelId="{50EF43F4-2AE7-4069-A48B-4E246C6440BA}" type="sibTrans" cxnId="{5672B319-5D53-47C3-870C-7E39E53E2F53}">
      <dgm:prSet/>
      <dgm:spPr/>
      <dgm:t>
        <a:bodyPr/>
        <a:lstStyle/>
        <a:p>
          <a:endParaRPr lang="ru-RU"/>
        </a:p>
      </dgm:t>
    </dgm:pt>
    <dgm:pt modelId="{CF1D77CF-4949-4404-88C3-78A1FE3743A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endParaRPr lang="ru-RU" sz="2800" dirty="0" smtClean="0"/>
        </a:p>
        <a:p>
          <a:r>
            <a:rPr lang="ru-RU" sz="2800" dirty="0" smtClean="0"/>
            <a:t> - инициатор, лидер проекта</a:t>
          </a:r>
        </a:p>
        <a:p>
          <a:r>
            <a:rPr lang="ru-RU" sz="2800" dirty="0" smtClean="0"/>
            <a:t>-член команды проекта</a:t>
          </a:r>
        </a:p>
        <a:p>
          <a:r>
            <a:rPr lang="ru-RU" sz="2800" dirty="0" smtClean="0"/>
            <a:t>- участник мероприятий проекта</a:t>
          </a:r>
        </a:p>
        <a:p>
          <a:r>
            <a:rPr lang="ru-RU" sz="2800" dirty="0" smtClean="0"/>
            <a:t>- тренер</a:t>
          </a:r>
        </a:p>
        <a:p>
          <a:r>
            <a:rPr lang="ru-RU" sz="2800" dirty="0" smtClean="0"/>
            <a:t>- эксперт</a:t>
          </a:r>
          <a:endParaRPr lang="ru-RU" sz="2800" dirty="0"/>
        </a:p>
      </dgm:t>
    </dgm:pt>
    <dgm:pt modelId="{EF1E850C-80C3-4CC0-8E3C-47C1DFF5C274}" type="parTrans" cxnId="{7C5D7EC8-42A0-4ADB-8DB1-55BB745478D1}">
      <dgm:prSet/>
      <dgm:spPr/>
      <dgm:t>
        <a:bodyPr/>
        <a:lstStyle/>
        <a:p>
          <a:endParaRPr lang="ru-RU"/>
        </a:p>
      </dgm:t>
    </dgm:pt>
    <dgm:pt modelId="{14DAC046-436C-4861-B142-F66CA174E088}" type="sibTrans" cxnId="{7C5D7EC8-42A0-4ADB-8DB1-55BB745478D1}">
      <dgm:prSet/>
      <dgm:spPr/>
      <dgm:t>
        <a:bodyPr/>
        <a:lstStyle/>
        <a:p>
          <a:endParaRPr lang="ru-RU"/>
        </a:p>
      </dgm:t>
    </dgm:pt>
    <dgm:pt modelId="{23D4D6CF-B4D1-4245-B575-BDC43C1EFFA2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Преподаватель</a:t>
          </a:r>
          <a:endParaRPr lang="ru-RU" sz="2800" b="1" dirty="0">
            <a:solidFill>
              <a:schemeClr val="tx1"/>
            </a:solidFill>
          </a:endParaRPr>
        </a:p>
      </dgm:t>
    </dgm:pt>
    <dgm:pt modelId="{1505D135-69E1-46D3-980A-168850351CF7}" type="parTrans" cxnId="{78283A15-ED3E-4141-8E72-CD77F3531B20}">
      <dgm:prSet/>
      <dgm:spPr/>
      <dgm:t>
        <a:bodyPr/>
        <a:lstStyle/>
        <a:p>
          <a:endParaRPr lang="ru-RU"/>
        </a:p>
      </dgm:t>
    </dgm:pt>
    <dgm:pt modelId="{6397E293-6644-42A3-B9AA-07BA2C670A5B}" type="sibTrans" cxnId="{78283A15-ED3E-4141-8E72-CD77F3531B20}">
      <dgm:prSet/>
      <dgm:spPr/>
      <dgm:t>
        <a:bodyPr/>
        <a:lstStyle/>
        <a:p>
          <a:endParaRPr lang="ru-RU"/>
        </a:p>
      </dgm:t>
    </dgm:pt>
    <dgm:pt modelId="{9C3AC5AC-3B99-4756-8CED-81F2EF588990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endParaRPr lang="ru-RU" sz="2800" dirty="0" smtClean="0"/>
        </a:p>
        <a:p>
          <a:endParaRPr lang="ru-RU" sz="2800" dirty="0" smtClean="0"/>
        </a:p>
        <a:p>
          <a:r>
            <a:rPr lang="ru-RU" sz="2800" dirty="0" smtClean="0"/>
            <a:t> - наставник</a:t>
          </a:r>
        </a:p>
        <a:p>
          <a:r>
            <a:rPr lang="ru-RU" sz="2800" dirty="0" smtClean="0"/>
            <a:t>- консультант</a:t>
          </a:r>
        </a:p>
        <a:p>
          <a:r>
            <a:rPr lang="ru-RU" sz="2800" dirty="0" smtClean="0"/>
            <a:t>- тренер</a:t>
          </a:r>
        </a:p>
        <a:p>
          <a:r>
            <a:rPr lang="ru-RU" sz="2800" dirty="0" smtClean="0"/>
            <a:t>- эксперт</a:t>
          </a:r>
        </a:p>
        <a:p>
          <a:r>
            <a:rPr lang="ru-RU" sz="2800" dirty="0" smtClean="0"/>
            <a:t>- участник мероприятий проекта</a:t>
          </a:r>
        </a:p>
        <a:p>
          <a:endParaRPr lang="ru-RU" sz="2000" dirty="0"/>
        </a:p>
      </dgm:t>
    </dgm:pt>
    <dgm:pt modelId="{D7BE6FB5-D0CF-44B6-B2A3-E4B098A28099}" type="parTrans" cxnId="{A7E03E49-07F0-4398-B369-86532D8D6FF3}">
      <dgm:prSet/>
      <dgm:spPr/>
      <dgm:t>
        <a:bodyPr/>
        <a:lstStyle/>
        <a:p>
          <a:endParaRPr lang="ru-RU"/>
        </a:p>
      </dgm:t>
    </dgm:pt>
    <dgm:pt modelId="{BC0ADD10-FF0F-468E-A4D5-C215C915A3BF}" type="sibTrans" cxnId="{A7E03E49-07F0-4398-B369-86532D8D6FF3}">
      <dgm:prSet/>
      <dgm:spPr/>
      <dgm:t>
        <a:bodyPr/>
        <a:lstStyle/>
        <a:p>
          <a:endParaRPr lang="ru-RU"/>
        </a:p>
      </dgm:t>
    </dgm:pt>
    <dgm:pt modelId="{1C1979AB-3DE4-4D57-B93F-79C57B238B9E}" type="pres">
      <dgm:prSet presAssocID="{CFDC123A-14AB-4F3E-98C8-033F0A9B640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2252B9-B18F-4423-A7EB-C46E30A58756}" type="pres">
      <dgm:prSet presAssocID="{DBCB9E8D-B110-4448-BD77-AB617900BE38}" presName="posSpace" presStyleCnt="0"/>
      <dgm:spPr/>
    </dgm:pt>
    <dgm:pt modelId="{C9FAA4A7-2767-41AF-8B56-53EE84FCBC8C}" type="pres">
      <dgm:prSet presAssocID="{DBCB9E8D-B110-4448-BD77-AB617900BE38}" presName="vertFlow" presStyleCnt="0"/>
      <dgm:spPr/>
    </dgm:pt>
    <dgm:pt modelId="{D34491F5-A088-4E78-A7FC-712B2CB3E49D}" type="pres">
      <dgm:prSet presAssocID="{DBCB9E8D-B110-4448-BD77-AB617900BE38}" presName="topSpace" presStyleCnt="0"/>
      <dgm:spPr/>
    </dgm:pt>
    <dgm:pt modelId="{CB0A0A12-89B1-4A19-8050-2471DFDB58F7}" type="pres">
      <dgm:prSet presAssocID="{DBCB9E8D-B110-4448-BD77-AB617900BE38}" presName="firstComp" presStyleCnt="0"/>
      <dgm:spPr/>
    </dgm:pt>
    <dgm:pt modelId="{0AA8D143-EECF-4AA8-AFDC-89BB97FC8077}" type="pres">
      <dgm:prSet presAssocID="{DBCB9E8D-B110-4448-BD77-AB617900BE38}" presName="firstChild" presStyleLbl="bgAccFollowNode1" presStyleIdx="0" presStyleCnt="2" custScaleX="119205" custScaleY="206037" custLinFactNeighborX="7948" custLinFactNeighborY="11775"/>
      <dgm:spPr/>
      <dgm:t>
        <a:bodyPr/>
        <a:lstStyle/>
        <a:p>
          <a:endParaRPr lang="ru-RU"/>
        </a:p>
      </dgm:t>
    </dgm:pt>
    <dgm:pt modelId="{2273AC0A-4515-460D-B16D-B36C8E0AD842}" type="pres">
      <dgm:prSet presAssocID="{DBCB9E8D-B110-4448-BD77-AB617900BE38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44D0D-28F6-4B25-97B9-4F49DC311424}" type="pres">
      <dgm:prSet presAssocID="{DBCB9E8D-B110-4448-BD77-AB617900BE38}" presName="negSpace" presStyleCnt="0"/>
      <dgm:spPr/>
    </dgm:pt>
    <dgm:pt modelId="{6DD1C0D5-4F2E-4E4B-82E0-F62BC12A7C00}" type="pres">
      <dgm:prSet presAssocID="{DBCB9E8D-B110-4448-BD77-AB617900BE38}" presName="circle" presStyleLbl="node1" presStyleIdx="0" presStyleCnt="2" custScaleX="122456" custLinFactNeighborX="-43199" custLinFactNeighborY="-21259"/>
      <dgm:spPr/>
      <dgm:t>
        <a:bodyPr/>
        <a:lstStyle/>
        <a:p>
          <a:endParaRPr lang="ru-RU"/>
        </a:p>
      </dgm:t>
    </dgm:pt>
    <dgm:pt modelId="{F704CFF0-E088-4744-9E95-3A621D384652}" type="pres">
      <dgm:prSet presAssocID="{50EF43F4-2AE7-4069-A48B-4E246C6440BA}" presName="transSpace" presStyleCnt="0"/>
      <dgm:spPr/>
    </dgm:pt>
    <dgm:pt modelId="{2B88F309-F12C-47EE-9C45-753D8B426B33}" type="pres">
      <dgm:prSet presAssocID="{23D4D6CF-B4D1-4245-B575-BDC43C1EFFA2}" presName="posSpace" presStyleCnt="0"/>
      <dgm:spPr/>
    </dgm:pt>
    <dgm:pt modelId="{ADEFE962-5CF2-4D63-A493-AEC63CE138DD}" type="pres">
      <dgm:prSet presAssocID="{23D4D6CF-B4D1-4245-B575-BDC43C1EFFA2}" presName="vertFlow" presStyleCnt="0"/>
      <dgm:spPr/>
    </dgm:pt>
    <dgm:pt modelId="{7F7B23FB-961D-41B2-BDE8-B4C2673D1DE2}" type="pres">
      <dgm:prSet presAssocID="{23D4D6CF-B4D1-4245-B575-BDC43C1EFFA2}" presName="topSpace" presStyleCnt="0"/>
      <dgm:spPr/>
    </dgm:pt>
    <dgm:pt modelId="{D4AC664C-3852-4E23-80B0-F7F862F8B9FB}" type="pres">
      <dgm:prSet presAssocID="{23D4D6CF-B4D1-4245-B575-BDC43C1EFFA2}" presName="firstComp" presStyleCnt="0"/>
      <dgm:spPr/>
    </dgm:pt>
    <dgm:pt modelId="{6E2B809B-2463-402F-9B60-F2D6150FDDD8}" type="pres">
      <dgm:prSet presAssocID="{23D4D6CF-B4D1-4245-B575-BDC43C1EFFA2}" presName="firstChild" presStyleLbl="bgAccFollowNode1" presStyleIdx="1" presStyleCnt="2" custScaleX="118974" custScaleY="221857" custLinFactNeighborX="-24598" custLinFactNeighborY="4434"/>
      <dgm:spPr/>
      <dgm:t>
        <a:bodyPr/>
        <a:lstStyle/>
        <a:p>
          <a:endParaRPr lang="ru-RU"/>
        </a:p>
      </dgm:t>
    </dgm:pt>
    <dgm:pt modelId="{4B8BDD10-E14C-476C-B7B4-11A51CFDE447}" type="pres">
      <dgm:prSet presAssocID="{23D4D6CF-B4D1-4245-B575-BDC43C1EFFA2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B4228-7697-4B6D-BB55-6F6DA3842666}" type="pres">
      <dgm:prSet presAssocID="{23D4D6CF-B4D1-4245-B575-BDC43C1EFFA2}" presName="negSpace" presStyleCnt="0"/>
      <dgm:spPr/>
    </dgm:pt>
    <dgm:pt modelId="{21959F3A-C91A-4BD6-9D7E-F68146A39099}" type="pres">
      <dgm:prSet presAssocID="{23D4D6CF-B4D1-4245-B575-BDC43C1EFFA2}" presName="circle" presStyleLbl="node1" presStyleIdx="1" presStyleCnt="2" custScaleX="170165" custScaleY="86469" custLinFactNeighborX="-39974" custLinFactNeighborY="-12216"/>
      <dgm:spPr/>
      <dgm:t>
        <a:bodyPr/>
        <a:lstStyle/>
        <a:p>
          <a:endParaRPr lang="ru-RU"/>
        </a:p>
      </dgm:t>
    </dgm:pt>
  </dgm:ptLst>
  <dgm:cxnLst>
    <dgm:cxn modelId="{78283A15-ED3E-4141-8E72-CD77F3531B20}" srcId="{CFDC123A-14AB-4F3E-98C8-033F0A9B6409}" destId="{23D4D6CF-B4D1-4245-B575-BDC43C1EFFA2}" srcOrd="1" destOrd="0" parTransId="{1505D135-69E1-46D3-980A-168850351CF7}" sibTransId="{6397E293-6644-42A3-B9AA-07BA2C670A5B}"/>
    <dgm:cxn modelId="{05E5D57A-E417-437C-9C59-E643D24E1641}" type="presOf" srcId="{23D4D6CF-B4D1-4245-B575-BDC43C1EFFA2}" destId="{21959F3A-C91A-4BD6-9D7E-F68146A39099}" srcOrd="0" destOrd="0" presId="urn:microsoft.com/office/officeart/2005/8/layout/hList9"/>
    <dgm:cxn modelId="{EEC30B00-9783-4926-A3AA-C66AFAB20DBD}" type="presOf" srcId="{CF1D77CF-4949-4404-88C3-78A1FE3743A9}" destId="{0AA8D143-EECF-4AA8-AFDC-89BB97FC8077}" srcOrd="0" destOrd="0" presId="urn:microsoft.com/office/officeart/2005/8/layout/hList9"/>
    <dgm:cxn modelId="{C79724D7-3A31-4B55-811B-52B15BBDA28F}" type="presOf" srcId="{CF1D77CF-4949-4404-88C3-78A1FE3743A9}" destId="{2273AC0A-4515-460D-B16D-B36C8E0AD842}" srcOrd="1" destOrd="0" presId="urn:microsoft.com/office/officeart/2005/8/layout/hList9"/>
    <dgm:cxn modelId="{7C5D7EC8-42A0-4ADB-8DB1-55BB745478D1}" srcId="{DBCB9E8D-B110-4448-BD77-AB617900BE38}" destId="{CF1D77CF-4949-4404-88C3-78A1FE3743A9}" srcOrd="0" destOrd="0" parTransId="{EF1E850C-80C3-4CC0-8E3C-47C1DFF5C274}" sibTransId="{14DAC046-436C-4861-B142-F66CA174E088}"/>
    <dgm:cxn modelId="{16245C95-6603-4667-9DB7-D2A45AFB78A8}" type="presOf" srcId="{9C3AC5AC-3B99-4756-8CED-81F2EF588990}" destId="{4B8BDD10-E14C-476C-B7B4-11A51CFDE447}" srcOrd="1" destOrd="0" presId="urn:microsoft.com/office/officeart/2005/8/layout/hList9"/>
    <dgm:cxn modelId="{A7E03E49-07F0-4398-B369-86532D8D6FF3}" srcId="{23D4D6CF-B4D1-4245-B575-BDC43C1EFFA2}" destId="{9C3AC5AC-3B99-4756-8CED-81F2EF588990}" srcOrd="0" destOrd="0" parTransId="{D7BE6FB5-D0CF-44B6-B2A3-E4B098A28099}" sibTransId="{BC0ADD10-FF0F-468E-A4D5-C215C915A3BF}"/>
    <dgm:cxn modelId="{3357058E-EA35-4EE6-BE1A-B4FF89C0A85B}" type="presOf" srcId="{9C3AC5AC-3B99-4756-8CED-81F2EF588990}" destId="{6E2B809B-2463-402F-9B60-F2D6150FDDD8}" srcOrd="0" destOrd="0" presId="urn:microsoft.com/office/officeart/2005/8/layout/hList9"/>
    <dgm:cxn modelId="{1D201BE9-434E-4D72-95A8-905B18551B58}" type="presOf" srcId="{DBCB9E8D-B110-4448-BD77-AB617900BE38}" destId="{6DD1C0D5-4F2E-4E4B-82E0-F62BC12A7C00}" srcOrd="0" destOrd="0" presId="urn:microsoft.com/office/officeart/2005/8/layout/hList9"/>
    <dgm:cxn modelId="{19A4A9AF-A133-467D-A02C-9E14E9FD76FD}" type="presOf" srcId="{CFDC123A-14AB-4F3E-98C8-033F0A9B6409}" destId="{1C1979AB-3DE4-4D57-B93F-79C57B238B9E}" srcOrd="0" destOrd="0" presId="urn:microsoft.com/office/officeart/2005/8/layout/hList9"/>
    <dgm:cxn modelId="{5672B319-5D53-47C3-870C-7E39E53E2F53}" srcId="{CFDC123A-14AB-4F3E-98C8-033F0A9B6409}" destId="{DBCB9E8D-B110-4448-BD77-AB617900BE38}" srcOrd="0" destOrd="0" parTransId="{125713E9-08A2-4762-A5FF-E5FBA8E3E3A7}" sibTransId="{50EF43F4-2AE7-4069-A48B-4E246C6440BA}"/>
    <dgm:cxn modelId="{2C12F427-0CEC-47C6-BB45-C2F048542702}" type="presParOf" srcId="{1C1979AB-3DE4-4D57-B93F-79C57B238B9E}" destId="{B92252B9-B18F-4423-A7EB-C46E30A58756}" srcOrd="0" destOrd="0" presId="urn:microsoft.com/office/officeart/2005/8/layout/hList9"/>
    <dgm:cxn modelId="{1C74CA1B-8EC0-4A81-962E-8599336C3212}" type="presParOf" srcId="{1C1979AB-3DE4-4D57-B93F-79C57B238B9E}" destId="{C9FAA4A7-2767-41AF-8B56-53EE84FCBC8C}" srcOrd="1" destOrd="0" presId="urn:microsoft.com/office/officeart/2005/8/layout/hList9"/>
    <dgm:cxn modelId="{B7D65F01-59BA-437C-914F-9065072B1DC8}" type="presParOf" srcId="{C9FAA4A7-2767-41AF-8B56-53EE84FCBC8C}" destId="{D34491F5-A088-4E78-A7FC-712B2CB3E49D}" srcOrd="0" destOrd="0" presId="urn:microsoft.com/office/officeart/2005/8/layout/hList9"/>
    <dgm:cxn modelId="{282C0DD1-BDAA-45D8-B2F8-8E04157C89B3}" type="presParOf" srcId="{C9FAA4A7-2767-41AF-8B56-53EE84FCBC8C}" destId="{CB0A0A12-89B1-4A19-8050-2471DFDB58F7}" srcOrd="1" destOrd="0" presId="urn:microsoft.com/office/officeart/2005/8/layout/hList9"/>
    <dgm:cxn modelId="{177C24C4-3F08-4847-8678-529B0502BF43}" type="presParOf" srcId="{CB0A0A12-89B1-4A19-8050-2471DFDB58F7}" destId="{0AA8D143-EECF-4AA8-AFDC-89BB97FC8077}" srcOrd="0" destOrd="0" presId="urn:microsoft.com/office/officeart/2005/8/layout/hList9"/>
    <dgm:cxn modelId="{F658D12C-F1E9-465E-830F-59D14092FFF7}" type="presParOf" srcId="{CB0A0A12-89B1-4A19-8050-2471DFDB58F7}" destId="{2273AC0A-4515-460D-B16D-B36C8E0AD842}" srcOrd="1" destOrd="0" presId="urn:microsoft.com/office/officeart/2005/8/layout/hList9"/>
    <dgm:cxn modelId="{2501FE58-ACE1-4A55-8D21-AD52884EB84F}" type="presParOf" srcId="{1C1979AB-3DE4-4D57-B93F-79C57B238B9E}" destId="{57544D0D-28F6-4B25-97B9-4F49DC311424}" srcOrd="2" destOrd="0" presId="urn:microsoft.com/office/officeart/2005/8/layout/hList9"/>
    <dgm:cxn modelId="{9CAAE6F2-1DF6-4ACB-9A11-A627533D1C90}" type="presParOf" srcId="{1C1979AB-3DE4-4D57-B93F-79C57B238B9E}" destId="{6DD1C0D5-4F2E-4E4B-82E0-F62BC12A7C00}" srcOrd="3" destOrd="0" presId="urn:microsoft.com/office/officeart/2005/8/layout/hList9"/>
    <dgm:cxn modelId="{AC4149E3-DFB6-4337-8F10-14EA98CB8D0D}" type="presParOf" srcId="{1C1979AB-3DE4-4D57-B93F-79C57B238B9E}" destId="{F704CFF0-E088-4744-9E95-3A621D384652}" srcOrd="4" destOrd="0" presId="urn:microsoft.com/office/officeart/2005/8/layout/hList9"/>
    <dgm:cxn modelId="{BF5D83F8-2F28-49AA-B879-DBABEFEF9535}" type="presParOf" srcId="{1C1979AB-3DE4-4D57-B93F-79C57B238B9E}" destId="{2B88F309-F12C-47EE-9C45-753D8B426B33}" srcOrd="5" destOrd="0" presId="urn:microsoft.com/office/officeart/2005/8/layout/hList9"/>
    <dgm:cxn modelId="{00D31255-6272-4218-B3DE-8354703015BD}" type="presParOf" srcId="{1C1979AB-3DE4-4D57-B93F-79C57B238B9E}" destId="{ADEFE962-5CF2-4D63-A493-AEC63CE138DD}" srcOrd="6" destOrd="0" presId="urn:microsoft.com/office/officeart/2005/8/layout/hList9"/>
    <dgm:cxn modelId="{31714D8C-4227-4926-9612-DF7D0DECCE2F}" type="presParOf" srcId="{ADEFE962-5CF2-4D63-A493-AEC63CE138DD}" destId="{7F7B23FB-961D-41B2-BDE8-B4C2673D1DE2}" srcOrd="0" destOrd="0" presId="urn:microsoft.com/office/officeart/2005/8/layout/hList9"/>
    <dgm:cxn modelId="{8C1C6ECB-CF19-4E18-90B0-E04B2452E71E}" type="presParOf" srcId="{ADEFE962-5CF2-4D63-A493-AEC63CE138DD}" destId="{D4AC664C-3852-4E23-80B0-F7F862F8B9FB}" srcOrd="1" destOrd="0" presId="urn:microsoft.com/office/officeart/2005/8/layout/hList9"/>
    <dgm:cxn modelId="{77392925-E431-459C-B146-68B01F94E494}" type="presParOf" srcId="{D4AC664C-3852-4E23-80B0-F7F862F8B9FB}" destId="{6E2B809B-2463-402F-9B60-F2D6150FDDD8}" srcOrd="0" destOrd="0" presId="urn:microsoft.com/office/officeart/2005/8/layout/hList9"/>
    <dgm:cxn modelId="{9F5EDC53-9C70-4524-87A3-F7DF23E9F104}" type="presParOf" srcId="{D4AC664C-3852-4E23-80B0-F7F862F8B9FB}" destId="{4B8BDD10-E14C-476C-B7B4-11A51CFDE447}" srcOrd="1" destOrd="0" presId="urn:microsoft.com/office/officeart/2005/8/layout/hList9"/>
    <dgm:cxn modelId="{B8C473B9-FC5E-426B-941F-B83E74951A86}" type="presParOf" srcId="{1C1979AB-3DE4-4D57-B93F-79C57B238B9E}" destId="{6D3B4228-7697-4B6D-BB55-6F6DA3842666}" srcOrd="7" destOrd="0" presId="urn:microsoft.com/office/officeart/2005/8/layout/hList9"/>
    <dgm:cxn modelId="{A77C3C6C-66BA-4899-A507-DB1C136D5934}" type="presParOf" srcId="{1C1979AB-3DE4-4D57-B93F-79C57B238B9E}" destId="{21959F3A-C91A-4BD6-9D7E-F68146A3909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0EF41-6455-4849-8F13-5A9FADD0CC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42D690-16C3-4784-9A21-04DC0AB66054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</a:rPr>
            <a:t>Информирование</a:t>
          </a:r>
          <a:endParaRPr lang="ru-RU" sz="2800" b="1" dirty="0">
            <a:solidFill>
              <a:schemeClr val="tx1"/>
            </a:solidFill>
          </a:endParaRPr>
        </a:p>
      </dgm:t>
    </dgm:pt>
    <dgm:pt modelId="{2074BBBA-6B81-4315-B617-73D3A3EBFA9D}" type="parTrans" cxnId="{77C7A2A6-11D0-48DB-ABC7-677158FB6FB3}">
      <dgm:prSet/>
      <dgm:spPr/>
      <dgm:t>
        <a:bodyPr/>
        <a:lstStyle/>
        <a:p>
          <a:endParaRPr lang="ru-RU"/>
        </a:p>
      </dgm:t>
    </dgm:pt>
    <dgm:pt modelId="{6311DC3F-7469-4E18-85DD-610454A481C5}" type="sibTrans" cxnId="{77C7A2A6-11D0-48DB-ABC7-677158FB6FB3}">
      <dgm:prSet/>
      <dgm:spPr/>
      <dgm:t>
        <a:bodyPr/>
        <a:lstStyle/>
        <a:p>
          <a:endParaRPr lang="ru-RU"/>
        </a:p>
      </dgm:t>
    </dgm:pt>
    <dgm:pt modelId="{F1C46FEF-7E45-4488-A6C4-F402265946DF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Методическое сопровождение разработки проектов студентами</a:t>
          </a:r>
          <a:endParaRPr lang="ru-RU" sz="2800" b="1" dirty="0">
            <a:solidFill>
              <a:schemeClr val="tx1"/>
            </a:solidFill>
          </a:endParaRPr>
        </a:p>
      </dgm:t>
    </dgm:pt>
    <dgm:pt modelId="{27554A57-D6F3-4F8D-990D-94A64A608210}" type="parTrans" cxnId="{EB34D3FC-68C1-40E4-AAFE-1F89785CE1D4}">
      <dgm:prSet/>
      <dgm:spPr/>
      <dgm:t>
        <a:bodyPr/>
        <a:lstStyle/>
        <a:p>
          <a:endParaRPr lang="ru-RU"/>
        </a:p>
      </dgm:t>
    </dgm:pt>
    <dgm:pt modelId="{03B684BD-A7D9-406D-988B-8BA830EF3F03}" type="sibTrans" cxnId="{EB34D3FC-68C1-40E4-AAFE-1F89785CE1D4}">
      <dgm:prSet/>
      <dgm:spPr/>
      <dgm:t>
        <a:bodyPr/>
        <a:lstStyle/>
        <a:p>
          <a:endParaRPr lang="ru-RU"/>
        </a:p>
      </dgm:t>
    </dgm:pt>
    <dgm:pt modelId="{A09F49AC-96CF-42A5-A19A-FDE386E3CA5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Организационно-педагогическая поддержка реализации проектов</a:t>
          </a:r>
          <a:endParaRPr lang="ru-RU" sz="2800" b="1" dirty="0">
            <a:solidFill>
              <a:schemeClr val="tx1"/>
            </a:solidFill>
          </a:endParaRPr>
        </a:p>
      </dgm:t>
    </dgm:pt>
    <dgm:pt modelId="{1B291C55-0C89-43DD-86F8-566FFC065781}" type="parTrans" cxnId="{C8C85990-9D31-4709-A944-8C5B3E196B63}">
      <dgm:prSet/>
      <dgm:spPr/>
      <dgm:t>
        <a:bodyPr/>
        <a:lstStyle/>
        <a:p>
          <a:endParaRPr lang="ru-RU"/>
        </a:p>
      </dgm:t>
    </dgm:pt>
    <dgm:pt modelId="{B72307A5-5B2E-468C-9404-E1BBA7C24089}" type="sibTrans" cxnId="{C8C85990-9D31-4709-A944-8C5B3E196B63}">
      <dgm:prSet/>
      <dgm:spPr/>
      <dgm:t>
        <a:bodyPr/>
        <a:lstStyle/>
        <a:p>
          <a:endParaRPr lang="ru-RU"/>
        </a:p>
      </dgm:t>
    </dgm:pt>
    <dgm:pt modelId="{650EF781-7201-4104-8472-13D9A1782539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Представление проектов на различных </a:t>
          </a:r>
          <a:r>
            <a:rPr lang="ru-RU" sz="2800" b="1" dirty="0" err="1" smtClean="0">
              <a:solidFill>
                <a:schemeClr val="tx1"/>
              </a:solidFill>
            </a:rPr>
            <a:t>грантовых</a:t>
          </a:r>
          <a:r>
            <a:rPr lang="ru-RU" sz="2800" b="1" dirty="0" smtClean="0">
              <a:solidFill>
                <a:schemeClr val="tx1"/>
              </a:solidFill>
            </a:rPr>
            <a:t> и </a:t>
          </a:r>
          <a:r>
            <a:rPr lang="ru-RU" sz="2800" b="1" dirty="0" err="1" smtClean="0">
              <a:solidFill>
                <a:schemeClr val="tx1"/>
              </a:solidFill>
            </a:rPr>
            <a:t>негрантовых</a:t>
          </a:r>
          <a:r>
            <a:rPr lang="ru-RU" sz="2800" b="1" dirty="0" smtClean="0">
              <a:solidFill>
                <a:schemeClr val="tx1"/>
              </a:solidFill>
            </a:rPr>
            <a:t> форумах, конкурсах разных уровней</a:t>
          </a:r>
          <a:endParaRPr lang="ru-RU" sz="2800" b="1" dirty="0">
            <a:solidFill>
              <a:schemeClr val="tx1"/>
            </a:solidFill>
          </a:endParaRPr>
        </a:p>
      </dgm:t>
    </dgm:pt>
    <dgm:pt modelId="{1FF4DFC4-E37C-4287-9FA6-0B0BC9E0383B}" type="parTrans" cxnId="{CE06384B-EE97-4D3F-9E40-B8653631294A}">
      <dgm:prSet/>
      <dgm:spPr/>
      <dgm:t>
        <a:bodyPr/>
        <a:lstStyle/>
        <a:p>
          <a:endParaRPr lang="ru-RU"/>
        </a:p>
      </dgm:t>
    </dgm:pt>
    <dgm:pt modelId="{E9E2B967-A804-42AF-A1B6-EA05DDC73748}" type="sibTrans" cxnId="{CE06384B-EE97-4D3F-9E40-B8653631294A}">
      <dgm:prSet/>
      <dgm:spPr/>
      <dgm:t>
        <a:bodyPr/>
        <a:lstStyle/>
        <a:p>
          <a:endParaRPr lang="ru-RU"/>
        </a:p>
      </dgm:t>
    </dgm:pt>
    <dgm:pt modelId="{081250F6-3576-41FE-B010-14BED1FA41DF}" type="pres">
      <dgm:prSet presAssocID="{F9C0EF41-6455-4849-8F13-5A9FADD0CC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197127-E33D-4C88-B022-3C936F3B7E31}" type="pres">
      <dgm:prSet presAssocID="{3242D690-16C3-4784-9A21-04DC0AB66054}" presName="parentText" presStyleLbl="node1" presStyleIdx="0" presStyleCnt="4" custLinFactNeighborX="315" custLinFactNeighborY="-69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CD6A3-D34A-40E9-9F53-198809405338}" type="pres">
      <dgm:prSet presAssocID="{6311DC3F-7469-4E18-85DD-610454A481C5}" presName="spacer" presStyleCnt="0"/>
      <dgm:spPr/>
    </dgm:pt>
    <dgm:pt modelId="{FD8143B4-7E92-4355-8179-F9CF9D40EB14}" type="pres">
      <dgm:prSet presAssocID="{F1C46FEF-7E45-4488-A6C4-F402265946D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3B3B5-1363-4B4A-B612-AA273447B740}" type="pres">
      <dgm:prSet presAssocID="{03B684BD-A7D9-406D-988B-8BA830EF3F03}" presName="spacer" presStyleCnt="0"/>
      <dgm:spPr/>
    </dgm:pt>
    <dgm:pt modelId="{6B232217-663A-4156-9C24-3CE8D754AD1B}" type="pres">
      <dgm:prSet presAssocID="{A09F49AC-96CF-42A5-A19A-FDE386E3CA5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F9E2C-EBC8-41C5-8321-DF68B94DFB56}" type="pres">
      <dgm:prSet presAssocID="{B72307A5-5B2E-468C-9404-E1BBA7C24089}" presName="spacer" presStyleCnt="0"/>
      <dgm:spPr/>
    </dgm:pt>
    <dgm:pt modelId="{FDDFBCE5-C4C5-49E3-846F-7234E6AD2826}" type="pres">
      <dgm:prSet presAssocID="{650EF781-7201-4104-8472-13D9A178253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A3186B-BA57-427F-906F-0DB254383FED}" type="presOf" srcId="{F1C46FEF-7E45-4488-A6C4-F402265946DF}" destId="{FD8143B4-7E92-4355-8179-F9CF9D40EB14}" srcOrd="0" destOrd="0" presId="urn:microsoft.com/office/officeart/2005/8/layout/vList2"/>
    <dgm:cxn modelId="{EAF622E5-8F99-4B6C-95AC-09FBF1DF6A62}" type="presOf" srcId="{650EF781-7201-4104-8472-13D9A1782539}" destId="{FDDFBCE5-C4C5-49E3-846F-7234E6AD2826}" srcOrd="0" destOrd="0" presId="urn:microsoft.com/office/officeart/2005/8/layout/vList2"/>
    <dgm:cxn modelId="{194C913F-923D-4478-809D-EBD04E955E4B}" type="presOf" srcId="{3242D690-16C3-4784-9A21-04DC0AB66054}" destId="{2C197127-E33D-4C88-B022-3C936F3B7E31}" srcOrd="0" destOrd="0" presId="urn:microsoft.com/office/officeart/2005/8/layout/vList2"/>
    <dgm:cxn modelId="{EB34D3FC-68C1-40E4-AAFE-1F89785CE1D4}" srcId="{F9C0EF41-6455-4849-8F13-5A9FADD0CC0B}" destId="{F1C46FEF-7E45-4488-A6C4-F402265946DF}" srcOrd="1" destOrd="0" parTransId="{27554A57-D6F3-4F8D-990D-94A64A608210}" sibTransId="{03B684BD-A7D9-406D-988B-8BA830EF3F03}"/>
    <dgm:cxn modelId="{CE06384B-EE97-4D3F-9E40-B8653631294A}" srcId="{F9C0EF41-6455-4849-8F13-5A9FADD0CC0B}" destId="{650EF781-7201-4104-8472-13D9A1782539}" srcOrd="3" destOrd="0" parTransId="{1FF4DFC4-E37C-4287-9FA6-0B0BC9E0383B}" sibTransId="{E9E2B967-A804-42AF-A1B6-EA05DDC73748}"/>
    <dgm:cxn modelId="{961B6413-93B6-4B2E-98C0-BF1A464ADB21}" type="presOf" srcId="{A09F49AC-96CF-42A5-A19A-FDE386E3CA59}" destId="{6B232217-663A-4156-9C24-3CE8D754AD1B}" srcOrd="0" destOrd="0" presId="urn:microsoft.com/office/officeart/2005/8/layout/vList2"/>
    <dgm:cxn modelId="{C8C85990-9D31-4709-A944-8C5B3E196B63}" srcId="{F9C0EF41-6455-4849-8F13-5A9FADD0CC0B}" destId="{A09F49AC-96CF-42A5-A19A-FDE386E3CA59}" srcOrd="2" destOrd="0" parTransId="{1B291C55-0C89-43DD-86F8-566FFC065781}" sibTransId="{B72307A5-5B2E-468C-9404-E1BBA7C24089}"/>
    <dgm:cxn modelId="{571A22D9-2817-47B7-B4AB-F2CB35697002}" type="presOf" srcId="{F9C0EF41-6455-4849-8F13-5A9FADD0CC0B}" destId="{081250F6-3576-41FE-B010-14BED1FA41DF}" srcOrd="0" destOrd="0" presId="urn:microsoft.com/office/officeart/2005/8/layout/vList2"/>
    <dgm:cxn modelId="{77C7A2A6-11D0-48DB-ABC7-677158FB6FB3}" srcId="{F9C0EF41-6455-4849-8F13-5A9FADD0CC0B}" destId="{3242D690-16C3-4784-9A21-04DC0AB66054}" srcOrd="0" destOrd="0" parTransId="{2074BBBA-6B81-4315-B617-73D3A3EBFA9D}" sibTransId="{6311DC3F-7469-4E18-85DD-610454A481C5}"/>
    <dgm:cxn modelId="{F7E21528-9E57-4069-84D4-D0BE58271B2D}" type="presParOf" srcId="{081250F6-3576-41FE-B010-14BED1FA41DF}" destId="{2C197127-E33D-4C88-B022-3C936F3B7E31}" srcOrd="0" destOrd="0" presId="urn:microsoft.com/office/officeart/2005/8/layout/vList2"/>
    <dgm:cxn modelId="{A488BA9D-A4E8-4019-9E59-74B6399260FE}" type="presParOf" srcId="{081250F6-3576-41FE-B010-14BED1FA41DF}" destId="{2A3CD6A3-D34A-40E9-9F53-198809405338}" srcOrd="1" destOrd="0" presId="urn:microsoft.com/office/officeart/2005/8/layout/vList2"/>
    <dgm:cxn modelId="{6D273BE6-11C6-4A95-8AEE-57570E29CE25}" type="presParOf" srcId="{081250F6-3576-41FE-B010-14BED1FA41DF}" destId="{FD8143B4-7E92-4355-8179-F9CF9D40EB14}" srcOrd="2" destOrd="0" presId="urn:microsoft.com/office/officeart/2005/8/layout/vList2"/>
    <dgm:cxn modelId="{B834F0E3-14EB-4AAA-B7E2-ABC6DD81112C}" type="presParOf" srcId="{081250F6-3576-41FE-B010-14BED1FA41DF}" destId="{7A43B3B5-1363-4B4A-B612-AA273447B740}" srcOrd="3" destOrd="0" presId="urn:microsoft.com/office/officeart/2005/8/layout/vList2"/>
    <dgm:cxn modelId="{E6C19F2F-91F6-4CDB-8AF6-02FFE4B6CEF7}" type="presParOf" srcId="{081250F6-3576-41FE-B010-14BED1FA41DF}" destId="{6B232217-663A-4156-9C24-3CE8D754AD1B}" srcOrd="4" destOrd="0" presId="urn:microsoft.com/office/officeart/2005/8/layout/vList2"/>
    <dgm:cxn modelId="{6833B0D6-B069-41F4-86AE-3CFA55A637D1}" type="presParOf" srcId="{081250F6-3576-41FE-B010-14BED1FA41DF}" destId="{482F9E2C-EBC8-41C5-8321-DF68B94DFB56}" srcOrd="5" destOrd="0" presId="urn:microsoft.com/office/officeart/2005/8/layout/vList2"/>
    <dgm:cxn modelId="{DE123E24-D3F8-4314-9E55-F270162E16FF}" type="presParOf" srcId="{081250F6-3576-41FE-B010-14BED1FA41DF}" destId="{FDDFBCE5-C4C5-49E3-846F-7234E6AD282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AC4544-6FB0-4513-8448-B1C2387A82F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06C82-23C9-44E6-A611-F2071E4DDC68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Информирование через социальные сети, сайт университета</a:t>
          </a:r>
          <a:endParaRPr lang="ru-RU" sz="2800" dirty="0">
            <a:solidFill>
              <a:schemeClr val="tx1"/>
            </a:solidFill>
          </a:endParaRPr>
        </a:p>
      </dgm:t>
    </dgm:pt>
    <dgm:pt modelId="{1499BE91-8170-4266-A09A-FF425D292962}" type="parTrans" cxnId="{9087452A-0A51-403E-A6D0-05817F10D8DC}">
      <dgm:prSet/>
      <dgm:spPr/>
      <dgm:t>
        <a:bodyPr/>
        <a:lstStyle/>
        <a:p>
          <a:endParaRPr lang="ru-RU"/>
        </a:p>
      </dgm:t>
    </dgm:pt>
    <dgm:pt modelId="{62859D8A-AD49-49DA-AF4F-8345B368B54A}" type="sibTrans" cxnId="{9087452A-0A51-403E-A6D0-05817F10D8DC}">
      <dgm:prSet/>
      <dgm:spPr/>
      <dgm:t>
        <a:bodyPr/>
        <a:lstStyle/>
        <a:p>
          <a:endParaRPr lang="ru-RU"/>
        </a:p>
      </dgm:t>
    </dgm:pt>
    <dgm:pt modelId="{93A32ADB-C06C-4BAD-9408-FE6B056B0486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Совещания заместителей деканов/директоров по воспитательной работе</a:t>
          </a:r>
          <a:endParaRPr lang="ru-RU" sz="2800" dirty="0">
            <a:solidFill>
              <a:schemeClr val="tx1"/>
            </a:solidFill>
          </a:endParaRPr>
        </a:p>
      </dgm:t>
    </dgm:pt>
    <dgm:pt modelId="{DE92CF7C-97C3-454B-9CDE-AC37A25B2A6A}" type="parTrans" cxnId="{5850B1AD-6656-4AC8-A7D4-C984F841FD0F}">
      <dgm:prSet/>
      <dgm:spPr/>
      <dgm:t>
        <a:bodyPr/>
        <a:lstStyle/>
        <a:p>
          <a:endParaRPr lang="ru-RU"/>
        </a:p>
      </dgm:t>
    </dgm:pt>
    <dgm:pt modelId="{457FE74B-88C8-49A9-AB4E-4106D4017676}" type="sibTrans" cxnId="{5850B1AD-6656-4AC8-A7D4-C984F841FD0F}">
      <dgm:prSet/>
      <dgm:spPr/>
      <dgm:t>
        <a:bodyPr/>
        <a:lstStyle/>
        <a:p>
          <a:endParaRPr lang="ru-RU"/>
        </a:p>
      </dgm:t>
    </dgm:pt>
    <dgm:pt modelId="{92F49F7A-ED85-4CC9-8341-574386B22043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Деятельность команд организаторов проектной деятельности                     на факультетах/                              в институтах</a:t>
          </a:r>
          <a:endParaRPr lang="ru-RU" sz="2800" dirty="0">
            <a:solidFill>
              <a:schemeClr val="tx1"/>
            </a:solidFill>
          </a:endParaRPr>
        </a:p>
      </dgm:t>
    </dgm:pt>
    <dgm:pt modelId="{E1E8723F-189E-4B6B-B157-D7F33D80D9D2}" type="parTrans" cxnId="{E3AA7CAC-24F2-4FB5-8E9E-ADF792659E9A}">
      <dgm:prSet/>
      <dgm:spPr/>
      <dgm:t>
        <a:bodyPr/>
        <a:lstStyle/>
        <a:p>
          <a:endParaRPr lang="ru-RU"/>
        </a:p>
      </dgm:t>
    </dgm:pt>
    <dgm:pt modelId="{D4A9BE86-6C7A-450F-9293-006487F9FD68}" type="sibTrans" cxnId="{E3AA7CAC-24F2-4FB5-8E9E-ADF792659E9A}">
      <dgm:prSet/>
      <dgm:spPr/>
      <dgm:t>
        <a:bodyPr/>
        <a:lstStyle/>
        <a:p>
          <a:endParaRPr lang="ru-RU"/>
        </a:p>
      </dgm:t>
    </dgm:pt>
    <dgm:pt modelId="{C3BB71E7-A053-48B6-A596-04B723136618}">
      <dgm:prSet phldrT="[Текст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Информационные десанты</a:t>
          </a:r>
          <a:endParaRPr lang="ru-RU" sz="2800" dirty="0">
            <a:solidFill>
              <a:schemeClr val="tx1"/>
            </a:solidFill>
          </a:endParaRPr>
        </a:p>
      </dgm:t>
    </dgm:pt>
    <dgm:pt modelId="{AE1932DF-08A2-4741-8615-A70424A00017}" type="parTrans" cxnId="{9A8B11E0-EF31-4AB3-9BD5-0C85DC73784B}">
      <dgm:prSet/>
      <dgm:spPr/>
      <dgm:t>
        <a:bodyPr/>
        <a:lstStyle/>
        <a:p>
          <a:endParaRPr lang="ru-RU"/>
        </a:p>
      </dgm:t>
    </dgm:pt>
    <dgm:pt modelId="{B8DDBA98-EA91-438D-9DC8-34C80E541E1C}" type="sibTrans" cxnId="{9A8B11E0-EF31-4AB3-9BD5-0C85DC73784B}">
      <dgm:prSet/>
      <dgm:spPr/>
      <dgm:t>
        <a:bodyPr/>
        <a:lstStyle/>
        <a:p>
          <a:endParaRPr lang="ru-RU"/>
        </a:p>
      </dgm:t>
    </dgm:pt>
    <dgm:pt modelId="{6E96FBD4-D7B8-4F76-AEA3-1AB6CA7DA454}" type="pres">
      <dgm:prSet presAssocID="{E9AC4544-6FB0-4513-8448-B1C2387A82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C7DC31-7B83-47DB-B416-F0145A5834CD}" type="pres">
      <dgm:prSet presAssocID="{E9AC4544-6FB0-4513-8448-B1C2387A82FB}" presName="diamond" presStyleLbl="bgShp" presStyleIdx="0" presStyleCnt="1"/>
      <dgm:spPr>
        <a:solidFill>
          <a:schemeClr val="accent4">
            <a:lumMod val="40000"/>
            <a:lumOff val="60000"/>
          </a:schemeClr>
        </a:solidFill>
      </dgm:spPr>
    </dgm:pt>
    <dgm:pt modelId="{1F822247-E0AE-4EBE-87FB-CBFAD7C90711}" type="pres">
      <dgm:prSet presAssocID="{E9AC4544-6FB0-4513-8448-B1C2387A82FB}" presName="quad1" presStyleLbl="node1" presStyleIdx="0" presStyleCnt="4" custScaleX="199485" custLinFactNeighborX="-84516" custLinFactNeighborY="-4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DFCE6-0825-43EE-A599-2728613B4B22}" type="pres">
      <dgm:prSet presAssocID="{E9AC4544-6FB0-4513-8448-B1C2387A82FB}" presName="quad2" presStyleLbl="node1" presStyleIdx="1" presStyleCnt="4" custScaleX="190152" custLinFactNeighborX="76024" custLinFactNeighborY="-6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76FF7-DD4F-486C-8B10-F77E970E2ECE}" type="pres">
      <dgm:prSet presAssocID="{E9AC4544-6FB0-4513-8448-B1C2387A82FB}" presName="quad3" presStyleLbl="node1" presStyleIdx="2" presStyleCnt="4" custScaleX="207092" custLinFactNeighborX="-87347" custLinFactNeighborY="-16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BD4F0-729D-4758-B96C-83F0481742E0}" type="pres">
      <dgm:prSet presAssocID="{E9AC4544-6FB0-4513-8448-B1C2387A82FB}" presName="quad4" presStyleLbl="node1" presStyleIdx="3" presStyleCnt="4" custScaleX="189753" custLinFactNeighborX="82495" custLinFactNeighborY="-4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AB7FF-D591-4B7C-86EA-7F8C2F8AADDD}" type="presOf" srcId="{E9AC4544-6FB0-4513-8448-B1C2387A82FB}" destId="{6E96FBD4-D7B8-4F76-AEA3-1AB6CA7DA454}" srcOrd="0" destOrd="0" presId="urn:microsoft.com/office/officeart/2005/8/layout/matrix3"/>
    <dgm:cxn modelId="{5850B1AD-6656-4AC8-A7D4-C984F841FD0F}" srcId="{E9AC4544-6FB0-4513-8448-B1C2387A82FB}" destId="{93A32ADB-C06C-4BAD-9408-FE6B056B0486}" srcOrd="1" destOrd="0" parTransId="{DE92CF7C-97C3-454B-9CDE-AC37A25B2A6A}" sibTransId="{457FE74B-88C8-49A9-AB4E-4106D4017676}"/>
    <dgm:cxn modelId="{9087452A-0A51-403E-A6D0-05817F10D8DC}" srcId="{E9AC4544-6FB0-4513-8448-B1C2387A82FB}" destId="{2B606C82-23C9-44E6-A611-F2071E4DDC68}" srcOrd="0" destOrd="0" parTransId="{1499BE91-8170-4266-A09A-FF425D292962}" sibTransId="{62859D8A-AD49-49DA-AF4F-8345B368B54A}"/>
    <dgm:cxn modelId="{CEA6CFA9-962F-4C59-8901-16FC41E71DEC}" type="presOf" srcId="{92F49F7A-ED85-4CC9-8341-574386B22043}" destId="{81376FF7-DD4F-486C-8B10-F77E970E2ECE}" srcOrd="0" destOrd="0" presId="urn:microsoft.com/office/officeart/2005/8/layout/matrix3"/>
    <dgm:cxn modelId="{5F3C32C6-FD59-49AA-A733-C2FA3AD1C202}" type="presOf" srcId="{C3BB71E7-A053-48B6-A596-04B723136618}" destId="{DC2BD4F0-729D-4758-B96C-83F0481742E0}" srcOrd="0" destOrd="0" presId="urn:microsoft.com/office/officeart/2005/8/layout/matrix3"/>
    <dgm:cxn modelId="{E4A4F457-50DA-4BF3-993B-121A7E3B1924}" type="presOf" srcId="{2B606C82-23C9-44E6-A611-F2071E4DDC68}" destId="{1F822247-E0AE-4EBE-87FB-CBFAD7C90711}" srcOrd="0" destOrd="0" presId="urn:microsoft.com/office/officeart/2005/8/layout/matrix3"/>
    <dgm:cxn modelId="{E3AA7CAC-24F2-4FB5-8E9E-ADF792659E9A}" srcId="{E9AC4544-6FB0-4513-8448-B1C2387A82FB}" destId="{92F49F7A-ED85-4CC9-8341-574386B22043}" srcOrd="2" destOrd="0" parTransId="{E1E8723F-189E-4B6B-B157-D7F33D80D9D2}" sibTransId="{D4A9BE86-6C7A-450F-9293-006487F9FD68}"/>
    <dgm:cxn modelId="{E2F5591D-B60D-4246-AFC1-B0E41100457D}" type="presOf" srcId="{93A32ADB-C06C-4BAD-9408-FE6B056B0486}" destId="{7C3DFCE6-0825-43EE-A599-2728613B4B22}" srcOrd="0" destOrd="0" presId="urn:microsoft.com/office/officeart/2005/8/layout/matrix3"/>
    <dgm:cxn modelId="{9A8B11E0-EF31-4AB3-9BD5-0C85DC73784B}" srcId="{E9AC4544-6FB0-4513-8448-B1C2387A82FB}" destId="{C3BB71E7-A053-48B6-A596-04B723136618}" srcOrd="3" destOrd="0" parTransId="{AE1932DF-08A2-4741-8615-A70424A00017}" sibTransId="{B8DDBA98-EA91-438D-9DC8-34C80E541E1C}"/>
    <dgm:cxn modelId="{97A66490-726D-4B67-842D-72D79F860312}" type="presParOf" srcId="{6E96FBD4-D7B8-4F76-AEA3-1AB6CA7DA454}" destId="{FCC7DC31-7B83-47DB-B416-F0145A5834CD}" srcOrd="0" destOrd="0" presId="urn:microsoft.com/office/officeart/2005/8/layout/matrix3"/>
    <dgm:cxn modelId="{D6FBF5E9-C0ED-403E-BEA7-10D3D7892720}" type="presParOf" srcId="{6E96FBD4-D7B8-4F76-AEA3-1AB6CA7DA454}" destId="{1F822247-E0AE-4EBE-87FB-CBFAD7C90711}" srcOrd="1" destOrd="0" presId="urn:microsoft.com/office/officeart/2005/8/layout/matrix3"/>
    <dgm:cxn modelId="{68468ABC-9F36-4E74-AB0E-1CA80089A956}" type="presParOf" srcId="{6E96FBD4-D7B8-4F76-AEA3-1AB6CA7DA454}" destId="{7C3DFCE6-0825-43EE-A599-2728613B4B22}" srcOrd="2" destOrd="0" presId="urn:microsoft.com/office/officeart/2005/8/layout/matrix3"/>
    <dgm:cxn modelId="{F85F417D-F0AA-46C3-975B-167E545D0002}" type="presParOf" srcId="{6E96FBD4-D7B8-4F76-AEA3-1AB6CA7DA454}" destId="{81376FF7-DD4F-486C-8B10-F77E970E2ECE}" srcOrd="3" destOrd="0" presId="urn:microsoft.com/office/officeart/2005/8/layout/matrix3"/>
    <dgm:cxn modelId="{9EA9DE7B-6C71-424C-A57A-B19F70F0DBF2}" type="presParOf" srcId="{6E96FBD4-D7B8-4F76-AEA3-1AB6CA7DA454}" destId="{DC2BD4F0-729D-4758-B96C-83F0481742E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8D143-EECF-4AA8-AFDC-89BB97FC8077}">
      <dsp:nvSpPr>
        <dsp:cNvPr id="0" name=""/>
        <dsp:cNvSpPr/>
      </dsp:nvSpPr>
      <dsp:spPr>
        <a:xfrm>
          <a:off x="1264620" y="1072209"/>
          <a:ext cx="4405748" cy="4260904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- инициатор, лидер проекта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-член команды проекта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участник мероприятий проекта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тренер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эксперт</a:t>
          </a:r>
          <a:endParaRPr lang="ru-RU" sz="2800" kern="1200" dirty="0"/>
        </a:p>
      </dsp:txBody>
      <dsp:txXfrm>
        <a:off x="1969540" y="1072209"/>
        <a:ext cx="3700829" cy="4260904"/>
      </dsp:txXfrm>
    </dsp:sp>
    <dsp:sp modelId="{6DD1C0D5-4F2E-4E4B-82E0-F62BC12A7C00}">
      <dsp:nvSpPr>
        <dsp:cNvPr id="0" name=""/>
        <dsp:cNvSpPr/>
      </dsp:nvSpPr>
      <dsp:spPr>
        <a:xfrm>
          <a:off x="0" y="0"/>
          <a:ext cx="2531160" cy="2066995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Студент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370680" y="302704"/>
        <a:ext cx="1789800" cy="1461587"/>
      </dsp:txXfrm>
    </dsp:sp>
    <dsp:sp modelId="{6E2B809B-2463-402F-9B60-F2D6150FDDD8}">
      <dsp:nvSpPr>
        <dsp:cNvPr id="0" name=""/>
        <dsp:cNvSpPr/>
      </dsp:nvSpPr>
      <dsp:spPr>
        <a:xfrm>
          <a:off x="7000409" y="830599"/>
          <a:ext cx="4388690" cy="4588067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 - наставник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консультант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тренер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эксперт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- участник мероприятий проекта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7702599" y="830599"/>
        <a:ext cx="3686499" cy="4588067"/>
      </dsp:txXfrm>
    </dsp:sp>
    <dsp:sp modelId="{21959F3A-C91A-4BD6-9D7E-F68146A39099}">
      <dsp:nvSpPr>
        <dsp:cNvPr id="0" name=""/>
        <dsp:cNvSpPr/>
      </dsp:nvSpPr>
      <dsp:spPr>
        <a:xfrm>
          <a:off x="5641976" y="0"/>
          <a:ext cx="3517302" cy="1787310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Преподаватель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6157073" y="261745"/>
        <a:ext cx="2487108" cy="1263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97127-E33D-4C88-B022-3C936F3B7E31}">
      <dsp:nvSpPr>
        <dsp:cNvPr id="0" name=""/>
        <dsp:cNvSpPr/>
      </dsp:nvSpPr>
      <dsp:spPr>
        <a:xfrm>
          <a:off x="0" y="0"/>
          <a:ext cx="11203535" cy="1198080"/>
        </a:xfrm>
        <a:prstGeom prst="roundRect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Информирование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8485" y="58485"/>
        <a:ext cx="11086565" cy="1081110"/>
      </dsp:txXfrm>
    </dsp:sp>
    <dsp:sp modelId="{FD8143B4-7E92-4355-8179-F9CF9D40EB14}">
      <dsp:nvSpPr>
        <dsp:cNvPr id="0" name=""/>
        <dsp:cNvSpPr/>
      </dsp:nvSpPr>
      <dsp:spPr>
        <a:xfrm>
          <a:off x="0" y="1419093"/>
          <a:ext cx="11203535" cy="1198080"/>
        </a:xfrm>
        <a:prstGeom prst="round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Методическое сопровождение разработки проектов студентами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8485" y="1477578"/>
        <a:ext cx="11086565" cy="1081110"/>
      </dsp:txXfrm>
    </dsp:sp>
    <dsp:sp modelId="{6B232217-663A-4156-9C24-3CE8D754AD1B}">
      <dsp:nvSpPr>
        <dsp:cNvPr id="0" name=""/>
        <dsp:cNvSpPr/>
      </dsp:nvSpPr>
      <dsp:spPr>
        <a:xfrm>
          <a:off x="0" y="2801493"/>
          <a:ext cx="11203535" cy="1198080"/>
        </a:xfrm>
        <a:prstGeom prst="round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Организационно-педагогическая поддержка реализации проектов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8485" y="2859978"/>
        <a:ext cx="11086565" cy="1081110"/>
      </dsp:txXfrm>
    </dsp:sp>
    <dsp:sp modelId="{FDDFBCE5-C4C5-49E3-846F-7234E6AD2826}">
      <dsp:nvSpPr>
        <dsp:cNvPr id="0" name=""/>
        <dsp:cNvSpPr/>
      </dsp:nvSpPr>
      <dsp:spPr>
        <a:xfrm>
          <a:off x="0" y="4183893"/>
          <a:ext cx="11203535" cy="1198080"/>
        </a:xfrm>
        <a:prstGeom prst="roundRect">
          <a:avLst/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Представление проектов на различных </a:t>
          </a:r>
          <a:r>
            <a:rPr lang="ru-RU" sz="2800" b="1" kern="1200" dirty="0" err="1" smtClean="0">
              <a:solidFill>
                <a:schemeClr val="tx1"/>
              </a:solidFill>
            </a:rPr>
            <a:t>грантовых</a:t>
          </a:r>
          <a:r>
            <a:rPr lang="ru-RU" sz="2800" b="1" kern="1200" dirty="0" smtClean="0">
              <a:solidFill>
                <a:schemeClr val="tx1"/>
              </a:solidFill>
            </a:rPr>
            <a:t> и </a:t>
          </a:r>
          <a:r>
            <a:rPr lang="ru-RU" sz="2800" b="1" kern="1200" dirty="0" err="1" smtClean="0">
              <a:solidFill>
                <a:schemeClr val="tx1"/>
              </a:solidFill>
            </a:rPr>
            <a:t>негрантовых</a:t>
          </a:r>
          <a:r>
            <a:rPr lang="ru-RU" sz="2800" b="1" kern="1200" dirty="0" smtClean="0">
              <a:solidFill>
                <a:schemeClr val="tx1"/>
              </a:solidFill>
            </a:rPr>
            <a:t> форумах, конкурсах разных уровней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58485" y="4242378"/>
        <a:ext cx="11086565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7DC31-7B83-47DB-B416-F0145A5834CD}">
      <dsp:nvSpPr>
        <dsp:cNvPr id="0" name=""/>
        <dsp:cNvSpPr/>
      </dsp:nvSpPr>
      <dsp:spPr>
        <a:xfrm>
          <a:off x="2990477" y="0"/>
          <a:ext cx="5418667" cy="5418667"/>
        </a:xfrm>
        <a:prstGeom prst="diamond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22247-E0AE-4EBE-87FB-CBFAD7C90711}">
      <dsp:nvSpPr>
        <dsp:cNvPr id="0" name=""/>
        <dsp:cNvSpPr/>
      </dsp:nvSpPr>
      <dsp:spPr>
        <a:xfrm>
          <a:off x="667993" y="412194"/>
          <a:ext cx="4215676" cy="2113280"/>
        </a:xfrm>
        <a:prstGeom prst="roundRect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Информирование через социальные сети, сайт университета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71155" y="515356"/>
        <a:ext cx="4009352" cy="1906956"/>
      </dsp:txXfrm>
    </dsp:sp>
    <dsp:sp modelId="{7C3DFCE6-0825-43EE-A599-2728613B4B22}">
      <dsp:nvSpPr>
        <dsp:cNvPr id="0" name=""/>
        <dsp:cNvSpPr/>
      </dsp:nvSpPr>
      <dsp:spPr>
        <a:xfrm>
          <a:off x="6435109" y="378044"/>
          <a:ext cx="4018444" cy="2113280"/>
        </a:xfrm>
        <a:prstGeom prst="round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Совещания заместителей деканов/директоров по воспитательной работе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538271" y="481206"/>
        <a:ext cx="3812120" cy="1906956"/>
      </dsp:txXfrm>
    </dsp:sp>
    <dsp:sp modelId="{81376FF7-DD4F-486C-8B10-F77E970E2ECE}">
      <dsp:nvSpPr>
        <dsp:cNvPr id="0" name=""/>
        <dsp:cNvSpPr/>
      </dsp:nvSpPr>
      <dsp:spPr>
        <a:xfrm>
          <a:off x="527787" y="2756420"/>
          <a:ext cx="4376434" cy="2113280"/>
        </a:xfrm>
        <a:prstGeom prst="roundRect">
          <a:avLst/>
        </a:prstGeom>
        <a:solidFill>
          <a:schemeClr val="accent2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Деятельность команд организаторов проектной деятельности                     на факультетах/                              в институтах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30949" y="2859582"/>
        <a:ext cx="4170110" cy="1906956"/>
      </dsp:txXfrm>
    </dsp:sp>
    <dsp:sp modelId="{DC2BD4F0-729D-4758-B96C-83F0481742E0}">
      <dsp:nvSpPr>
        <dsp:cNvPr id="0" name=""/>
        <dsp:cNvSpPr/>
      </dsp:nvSpPr>
      <dsp:spPr>
        <a:xfrm>
          <a:off x="6576075" y="2696614"/>
          <a:ext cx="4010012" cy="2113280"/>
        </a:xfrm>
        <a:prstGeom prst="roundRect">
          <a:avLst/>
        </a:prstGeom>
        <a:solidFill>
          <a:schemeClr val="accent3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Информационные десанты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679237" y="2799776"/>
        <a:ext cx="3803688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765" y="2342072"/>
            <a:ext cx="8734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Состояние и перспективы развития проектной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деятельности обучающихся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 </a:t>
            </a:r>
            <a:r>
              <a:rPr lang="ru-RU" sz="3600" b="1" dirty="0" err="1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Герценовском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университете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2596" y="5368470"/>
            <a:ext cx="5271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С.И.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Махов - проректор 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по воспитательной работе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572" y="492972"/>
            <a:ext cx="11434273" cy="358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Методическое сопровождение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разработки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проектов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студентами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 течение года</a:t>
            </a:r>
            <a:endParaRPr lang="ru-RU" sz="3600" dirty="0"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8925" y="1207681"/>
            <a:ext cx="8280873" cy="76912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очное или очно-дистанционное обучение по дополнительным общеразвивающим программам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3485" y="2063207"/>
            <a:ext cx="8520157" cy="7492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экспресс-обучение</a:t>
            </a:r>
            <a:endParaRPr lang="ru-RU" sz="28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0433" y="3730056"/>
            <a:ext cx="8203963" cy="781239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индивидуальное консультирование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90271" y="4670754"/>
            <a:ext cx="8186873" cy="794475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экспертный совет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68836" y="5588727"/>
            <a:ext cx="8366333" cy="77540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представление проектов на других </a:t>
            </a:r>
            <a:r>
              <a:rPr lang="ru-RU" sz="2800" dirty="0" smtClean="0">
                <a:solidFill>
                  <a:schemeClr val="tx1"/>
                </a:solidFill>
              </a:rPr>
              <a:t>форумах</a:t>
            </a:r>
          </a:p>
          <a:p>
            <a:pPr lvl="0" algn="ctr"/>
            <a:r>
              <a:rPr lang="ru-RU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8905" y="2872369"/>
            <a:ext cx="8424018" cy="74764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дорожка проектирования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36549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920813" cy="9859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Индивидуальные маршруты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освоения проектной 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664" y="1367326"/>
            <a:ext cx="1982624" cy="7947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Очно-дистанционное обучение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92980" y="1367324"/>
            <a:ext cx="1982624" cy="794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Дорожка проектирования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17965" y="1375871"/>
            <a:ext cx="1982624" cy="794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Экспертный совет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58619" y="1375871"/>
            <a:ext cx="2841475" cy="794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Представление проектов на форуме «Моя инициатива в образовании»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664" y="2758866"/>
            <a:ext cx="1982624" cy="7947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Экспресс-обучение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92980" y="2758865"/>
            <a:ext cx="1982624" cy="794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Дорожка проектирования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02296" y="2770968"/>
            <a:ext cx="1982624" cy="794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Экспертный совет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12325" y="2789153"/>
            <a:ext cx="2841475" cy="794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Представление проектов на форуме «Моя инициатива в образовании»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664" y="4150406"/>
            <a:ext cx="1982624" cy="79475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Дорожка проектирования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92980" y="4130462"/>
            <a:ext cx="1982624" cy="794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Экспертный совет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02296" y="4155389"/>
            <a:ext cx="2841475" cy="794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Представление проектов на форуме «Моя инициатива в образовании»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664" y="5541946"/>
            <a:ext cx="1982624" cy="7947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Экспертный совет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2980" y="5585382"/>
            <a:ext cx="2841475" cy="7947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Представление проектов на форуме «Моя инициатива в образовании»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61147" y="5568293"/>
            <a:ext cx="2841475" cy="7947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Представление проектов на других форумах (в течение года)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666288" y="1632246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275604" y="1623697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916258" y="1597350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666288" y="3027343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275604" y="2974267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7884920" y="3010254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666288" y="4401793"/>
            <a:ext cx="626692" cy="283436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275604" y="4379693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666288" y="5798319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6134455" y="5816830"/>
            <a:ext cx="626692" cy="282011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916534" y="1394877"/>
            <a:ext cx="6911413" cy="98507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помощь в оформлении документации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0612" y="2502132"/>
            <a:ext cx="7118647" cy="96172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помощь в подготовке отчетности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5464" y="4881807"/>
            <a:ext cx="6682813" cy="1173588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создание информационных материалов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1406" y="3675720"/>
            <a:ext cx="6597353" cy="97674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tx1"/>
                </a:solidFill>
              </a:rPr>
              <a:t>разработка </a:t>
            </a:r>
            <a:r>
              <a:rPr lang="ru-RU" sz="2800" dirty="0" smtClean="0">
                <a:solidFill>
                  <a:schemeClr val="tx1"/>
                </a:solidFill>
              </a:rPr>
              <a:t>положений </a:t>
            </a:r>
            <a:r>
              <a:rPr lang="ru-RU" sz="2800" dirty="0">
                <a:solidFill>
                  <a:schemeClr val="tx1"/>
                </a:solidFill>
              </a:rPr>
              <a:t>о </a:t>
            </a:r>
            <a:r>
              <a:rPr lang="ru-RU" sz="2800" dirty="0" err="1">
                <a:solidFill>
                  <a:schemeClr val="tx1"/>
                </a:solidFill>
              </a:rPr>
              <a:t>внутривузовских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конкурсах проектов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7721" y="334838"/>
            <a:ext cx="11262645" cy="749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Организационно-педагогическая поддержка 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реализации проектов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2240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525" y="0"/>
            <a:ext cx="11715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Представление проектов на различных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</a:rPr>
              <a:t>грантовых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2600" b="1" dirty="0" err="1" smtClean="0">
                <a:solidFill>
                  <a:schemeClr val="accent5">
                    <a:lumMod val="50000"/>
                  </a:schemeClr>
                </a:solidFill>
              </a:rPr>
              <a:t>негрантовых</a:t>
            </a: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 форумах, конкурсах проектов</a:t>
            </a:r>
            <a:endParaRPr lang="ru-RU" sz="2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85945"/>
            <a:ext cx="1212459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Форумы и конкурсы, организатором которых является РГПУ им. А. И. Герцена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Конкурс </a:t>
            </a:r>
            <a:r>
              <a:rPr lang="ru-RU" sz="2200" dirty="0"/>
              <a:t>проектов в рамках Ежегодного </a:t>
            </a:r>
            <a:r>
              <a:rPr lang="ru-RU" sz="2200" dirty="0" err="1"/>
              <a:t>Герценовского</a:t>
            </a:r>
            <a:r>
              <a:rPr lang="ru-RU" sz="2200" dirty="0"/>
              <a:t> молодежного форума с международным участием </a:t>
            </a:r>
            <a:r>
              <a:rPr lang="ru-RU" sz="2200" dirty="0" smtClean="0"/>
              <a:t>«</a:t>
            </a:r>
            <a:r>
              <a:rPr lang="ru-RU" sz="2200" dirty="0"/>
              <a:t>Моя инициатива в образовании</a:t>
            </a:r>
            <a:r>
              <a:rPr lang="ru-RU" sz="2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Конкурс </a:t>
            </a:r>
            <a:r>
              <a:rPr lang="ru-RU" sz="2200" dirty="0"/>
              <a:t>проектов в рамках </a:t>
            </a:r>
            <a:r>
              <a:rPr lang="ru-RU" sz="2200" dirty="0" smtClean="0"/>
              <a:t> Всероссийского </a:t>
            </a:r>
            <a:r>
              <a:rPr lang="ru-RU" sz="2200" dirty="0"/>
              <a:t>конкурса студенческих программ, проектов и практик «Вожатые - школе</a:t>
            </a:r>
            <a:r>
              <a:rPr lang="ru-RU" sz="2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Конкурс на получения финансирования студенческих проектов за счет средств культурно-массовой, спортивно-оздоровительной и физкультурной работы</a:t>
            </a:r>
            <a:endParaRPr lang="ru-RU" sz="2200" dirty="0" smtClean="0"/>
          </a:p>
          <a:p>
            <a:r>
              <a:rPr lang="ru-RU" sz="2200" b="1" dirty="0" smtClean="0">
                <a:solidFill>
                  <a:srgbClr val="002060"/>
                </a:solidFill>
              </a:rPr>
              <a:t>2.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Внешние </a:t>
            </a:r>
            <a:r>
              <a:rPr lang="ru-RU" sz="2200" b="1" dirty="0" err="1" smtClean="0">
                <a:solidFill>
                  <a:srgbClr val="002060"/>
                </a:solidFill>
              </a:rPr>
              <a:t>негрантовые</a:t>
            </a:r>
            <a:r>
              <a:rPr lang="ru-RU" sz="2200" b="1" dirty="0" smtClean="0">
                <a:solidFill>
                  <a:srgbClr val="002060"/>
                </a:solidFill>
              </a:rPr>
              <a:t> конкурсы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/>
              <a:t>Всероссийский </a:t>
            </a:r>
            <a:r>
              <a:rPr lang="ru-RU" sz="2200" dirty="0"/>
              <a:t>конкурс авторских проектов, направленных на социально-экономическое развитие территорий Российской Федерации «Моя страна – моя Россия</a:t>
            </a:r>
            <a:r>
              <a:rPr lang="ru-RU" sz="2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Всероссийский конкурс волонтерских </a:t>
            </a:r>
            <a:r>
              <a:rPr lang="ru-RU" sz="2200" dirty="0" smtClean="0"/>
              <a:t>проектов  </a:t>
            </a:r>
            <a:r>
              <a:rPr lang="ru-RU" sz="2200" dirty="0"/>
              <a:t>«Доброволец России</a:t>
            </a:r>
            <a:r>
              <a:rPr lang="ru-RU" sz="2200" dirty="0" smtClean="0"/>
              <a:t>»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3. Внешние </a:t>
            </a:r>
            <a:r>
              <a:rPr lang="ru-RU" sz="2200" b="1" dirty="0" err="1" smtClean="0">
                <a:solidFill>
                  <a:srgbClr val="002060"/>
                </a:solidFill>
              </a:rPr>
              <a:t>грантовые</a:t>
            </a:r>
            <a:r>
              <a:rPr lang="ru-RU" sz="2200" b="1" dirty="0" smtClean="0">
                <a:solidFill>
                  <a:srgbClr val="002060"/>
                </a:solidFill>
              </a:rPr>
              <a:t> конкурсы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cs typeface="Times New Roman" panose="02020603050405020304" pitchFamily="18" charset="0"/>
              </a:rPr>
              <a:t>Всероссийский конкурс молодежных </a:t>
            </a:r>
            <a:r>
              <a:rPr lang="ru-RU" sz="2200" dirty="0">
                <a:cs typeface="Times New Roman" panose="02020603050405020304" pitchFamily="18" charset="0"/>
              </a:rPr>
              <a:t>социально-значимых проектов </a:t>
            </a:r>
            <a:r>
              <a:rPr lang="ru-RU" sz="2200" dirty="0" smtClean="0">
                <a:cs typeface="Times New Roman" panose="02020603050405020304" pitchFamily="18" charset="0"/>
              </a:rPr>
              <a:t>«</a:t>
            </a:r>
            <a:r>
              <a:rPr lang="ru-RU" sz="2200" dirty="0">
                <a:cs typeface="Times New Roman" panose="02020603050405020304" pitchFamily="18" charset="0"/>
              </a:rPr>
              <a:t>Россия – страна возможностей</a:t>
            </a:r>
            <a:r>
              <a:rPr lang="ru-RU" sz="2200" dirty="0" smtClean="0">
                <a:cs typeface="Times New Roman" panose="02020603050405020304" pitchFamily="18" charset="0"/>
              </a:rPr>
              <a:t>»</a:t>
            </a:r>
            <a:r>
              <a:rPr lang="ru-RU" sz="2200" dirty="0"/>
              <a:t> 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Конкурсы Министерства просвещения РФ по патриотической </a:t>
            </a:r>
            <a:r>
              <a:rPr lang="ru-RU" sz="2200" dirty="0" smtClean="0"/>
              <a:t>тематике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Конкурсы на получение грантов по международной деятельности</a:t>
            </a:r>
            <a:endParaRPr lang="ru-RU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387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4427"/>
            <a:ext cx="12109391" cy="9027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В 2019 году на конкурсе было представлено </a:t>
            </a:r>
            <a:r>
              <a:rPr lang="ru-RU" sz="2400" b="1" dirty="0" smtClean="0">
                <a:solidFill>
                  <a:srgbClr val="002060"/>
                </a:solidFill>
              </a:rPr>
              <a:t>76 проектов </a:t>
            </a:r>
            <a:r>
              <a:rPr lang="ru-RU" sz="2400" dirty="0" smtClean="0"/>
              <a:t>студентов РГПУ им. А. И. Герцена.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Примеры проектов</a:t>
            </a:r>
            <a:endParaRPr lang="ru-RU" sz="24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8725"/>
              </p:ext>
            </p:extLst>
          </p:nvPr>
        </p:nvGraphicFramePr>
        <p:xfrm>
          <a:off x="41304" y="2187649"/>
          <a:ext cx="12109392" cy="4267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36834">
                  <a:extLst>
                    <a:ext uri="{9D8B030D-6E8A-4147-A177-3AD203B41FA5}">
                      <a16:colId xmlns:a16="http://schemas.microsoft.com/office/drawing/2014/main" val="2660773945"/>
                    </a:ext>
                  </a:extLst>
                </a:gridCol>
                <a:gridCol w="4230169">
                  <a:extLst>
                    <a:ext uri="{9D8B030D-6E8A-4147-A177-3AD203B41FA5}">
                      <a16:colId xmlns:a16="http://schemas.microsoft.com/office/drawing/2014/main" val="3787186999"/>
                    </a:ext>
                  </a:extLst>
                </a:gridCol>
                <a:gridCol w="4442389">
                  <a:extLst>
                    <a:ext uri="{9D8B030D-6E8A-4147-A177-3AD203B41FA5}">
                      <a16:colId xmlns:a16="http://schemas.microsoft.com/office/drawing/2014/main" val="2554200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 проекта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Направление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9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Культурный фестиваль «</a:t>
                      </a:r>
                      <a:r>
                        <a:rPr lang="en-US" sz="2200" dirty="0" err="1" smtClean="0"/>
                        <a:t>HerzFest</a:t>
                      </a:r>
                      <a:r>
                        <a:rPr lang="en-US" sz="2200" dirty="0" smtClean="0"/>
                        <a:t>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«Культура и творчество»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Михайловская А., студентка института иностранных языков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19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Географическая игра «Путешествие по России»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«Наука и инновации»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Орлова</a:t>
                      </a:r>
                      <a:r>
                        <a:rPr lang="ru-RU" sz="2200" baseline="0" dirty="0" smtClean="0"/>
                        <a:t> В., студентка факультета географии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82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«Социальная песочница»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</a:t>
                      </a:r>
                      <a:r>
                        <a:rPr lang="ru-RU" sz="2200" dirty="0" err="1" smtClean="0"/>
                        <a:t>Волонтерство</a:t>
                      </a:r>
                      <a:r>
                        <a:rPr lang="ru-RU" sz="2200" dirty="0" smtClean="0"/>
                        <a:t>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Степанова А., студентка</a:t>
                      </a:r>
                      <a:r>
                        <a:rPr lang="ru-RU" sz="2200" baseline="0" dirty="0" smtClean="0"/>
                        <a:t> факультета химии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51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«Кладовая Севера»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«Развитие </a:t>
                      </a:r>
                      <a:r>
                        <a:rPr lang="ru-RU" sz="2200" dirty="0" err="1" smtClean="0"/>
                        <a:t>надпрофессиональных</a:t>
                      </a:r>
                      <a:r>
                        <a:rPr lang="ru-RU" sz="2200" dirty="0" smtClean="0"/>
                        <a:t> навыков»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err="1" smtClean="0"/>
                        <a:t>Косоня</a:t>
                      </a:r>
                      <a:r>
                        <a:rPr lang="ru-RU" sz="2200" baseline="0" dirty="0" smtClean="0"/>
                        <a:t> Ю., студентка института народов Севера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45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</a:t>
                      </a:r>
                      <a:r>
                        <a:rPr lang="ru-RU" sz="2200" dirty="0" err="1" smtClean="0"/>
                        <a:t>Кинообъективная</a:t>
                      </a:r>
                      <a:r>
                        <a:rPr lang="ru-RU" sz="2200" dirty="0" smtClean="0"/>
                        <a:t> история»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«Молодежные медиа»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Макеева В., факультет истории и социальных</a:t>
                      </a:r>
                      <a:r>
                        <a:rPr lang="ru-RU" sz="2200" baseline="0" dirty="0" smtClean="0"/>
                        <a:t> наук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73386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4016" y="478564"/>
            <a:ext cx="10997725" cy="6658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+mn-lt"/>
              </a:rPr>
              <a:t>Конкурс проектов в рамках Ежегодного </a:t>
            </a:r>
            <a:r>
              <a:rPr lang="ru-RU" sz="3100" b="1" dirty="0" err="1">
                <a:solidFill>
                  <a:srgbClr val="002060"/>
                </a:solidFill>
                <a:latin typeface="+mn-lt"/>
              </a:rPr>
              <a:t>Герценовского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 молодежного форума с международным участием </a:t>
            </a: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002060"/>
                </a:solidFill>
                <a:latin typeface="+mn-lt"/>
              </a:rPr>
              <a:t>«</a:t>
            </a:r>
            <a:r>
              <a:rPr lang="ru-RU" sz="3100" b="1" dirty="0">
                <a:solidFill>
                  <a:srgbClr val="002060"/>
                </a:solidFill>
                <a:latin typeface="+mn-lt"/>
              </a:rPr>
              <a:t>Моя инициатива в образовании»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277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555" y="353034"/>
            <a:ext cx="11459910" cy="74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n-lt"/>
              </a:rPr>
              <a:t>Конкурс проектов в рамках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Всероссийского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конкурса студенческих программ, проектов и практик «Вожатые - школе»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641" y="1229981"/>
            <a:ext cx="11579551" cy="932105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buNone/>
            </a:pPr>
            <a:r>
              <a:rPr lang="ru-RU" sz="2400" dirty="0" smtClean="0"/>
              <a:t>В 2019 году на конкурсе  было представлено </a:t>
            </a:r>
            <a:r>
              <a:rPr lang="ru-RU" sz="2400" b="1" dirty="0" smtClean="0">
                <a:solidFill>
                  <a:srgbClr val="002060"/>
                </a:solidFill>
              </a:rPr>
              <a:t>60 проектов </a:t>
            </a:r>
            <a:r>
              <a:rPr lang="ru-RU" sz="2400" dirty="0" smtClean="0"/>
              <a:t>вожатской деятельности в школах по направлениям РДШ.</a:t>
            </a:r>
          </a:p>
          <a:p>
            <a:pPr marL="0" indent="0" algn="ctr">
              <a:lnSpc>
                <a:spcPts val="17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Примеры проектов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08087"/>
              </p:ext>
            </p:extLst>
          </p:nvPr>
        </p:nvGraphicFramePr>
        <p:xfrm>
          <a:off x="0" y="2229867"/>
          <a:ext cx="12182662" cy="4175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7630">
                  <a:extLst>
                    <a:ext uri="{9D8B030D-6E8A-4147-A177-3AD203B41FA5}">
                      <a16:colId xmlns:a16="http://schemas.microsoft.com/office/drawing/2014/main" val="1430552426"/>
                    </a:ext>
                  </a:extLst>
                </a:gridCol>
                <a:gridCol w="3796957">
                  <a:extLst>
                    <a:ext uri="{9D8B030D-6E8A-4147-A177-3AD203B41FA5}">
                      <a16:colId xmlns:a16="http://schemas.microsoft.com/office/drawing/2014/main" val="3549492871"/>
                    </a:ext>
                  </a:extLst>
                </a:gridCol>
                <a:gridCol w="4928075">
                  <a:extLst>
                    <a:ext uri="{9D8B030D-6E8A-4147-A177-3AD203B41FA5}">
                      <a16:colId xmlns:a16="http://schemas.microsoft.com/office/drawing/2014/main" val="534830817"/>
                    </a:ext>
                  </a:extLst>
                </a:gridCol>
              </a:tblGrid>
              <a:tr h="4132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 проекта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Номинация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79284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«Наследники Победы»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Практики вожатской деятельности</a:t>
                      </a:r>
                      <a:r>
                        <a:rPr lang="ru-RU" sz="2000" baseline="0" dirty="0" smtClean="0"/>
                        <a:t> в школе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А. Брагина, А. </a:t>
                      </a:r>
                      <a:r>
                        <a:rPr lang="ru-RU" sz="2000" dirty="0" err="1" smtClean="0"/>
                        <a:t>Придачина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Благовещенский государственный педагогический университет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1154"/>
                  </a:ext>
                </a:extLst>
              </a:tr>
              <a:tr h="68866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«Здоровый образ жизни начни с себя»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Проекты вожатской деятельности в школе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А. Макеева, С. </a:t>
                      </a:r>
                      <a:r>
                        <a:rPr lang="ru-RU" sz="2000" dirty="0" err="1" smtClean="0"/>
                        <a:t>Добротворцева</a:t>
                      </a:r>
                      <a:r>
                        <a:rPr lang="ru-RU" sz="2000" dirty="0" smtClean="0"/>
                        <a:t>, Тверской государственный</a:t>
                      </a:r>
                      <a:r>
                        <a:rPr lang="ru-RU" sz="2000" baseline="0" dirty="0" smtClean="0"/>
                        <a:t> университет</a:t>
                      </a:r>
                      <a:endParaRPr lang="ru-RU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64066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«У каждого есть будущее!»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Практики вожатской деятельности в школе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А. Васильченко, </a:t>
                      </a:r>
                      <a:r>
                        <a:rPr lang="ru-RU" sz="2000" dirty="0" err="1" smtClean="0"/>
                        <a:t>О.Кичигина</a:t>
                      </a:r>
                      <a:r>
                        <a:rPr lang="ru-RU" sz="2000" dirty="0" smtClean="0"/>
                        <a:t>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 А. </a:t>
                      </a:r>
                      <a:r>
                        <a:rPr lang="ru-RU" sz="2000" dirty="0" err="1" smtClean="0"/>
                        <a:t>Ходихужаев</a:t>
                      </a:r>
                      <a:r>
                        <a:rPr lang="ru-RU" sz="2000" dirty="0" smtClean="0"/>
                        <a:t>, 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РГПУ им. А. И.</a:t>
                      </a:r>
                      <a:r>
                        <a:rPr lang="ru-RU" sz="2000" baseline="0" dirty="0" smtClean="0"/>
                        <a:t> Герцена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5206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«Школа подготовки вожатых»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Методические</a:t>
                      </a:r>
                      <a:r>
                        <a:rPr lang="ru-RU" sz="2000" baseline="0" dirty="0" smtClean="0"/>
                        <a:t> разработки занятий для обучения вожатых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П. Орлова, Н. </a:t>
                      </a:r>
                      <a:r>
                        <a:rPr lang="ru-RU" sz="2000" dirty="0" err="1" smtClean="0"/>
                        <a:t>Ткемаладзе</a:t>
                      </a:r>
                      <a:r>
                        <a:rPr lang="ru-RU" sz="2000" dirty="0" smtClean="0"/>
                        <a:t>,</a:t>
                      </a:r>
                      <a:r>
                        <a:rPr lang="ru-RU" sz="2000" baseline="0" dirty="0" smtClean="0"/>
                        <a:t> Московский педагогический государственный университет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5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3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074" y="415564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Конкурс на получения финансирования студенческих проектов за счет средств культурно-массовой, спортивно-оздоровительной и физкультурной работы</a:t>
            </a:r>
            <a:b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6912" y="1373192"/>
            <a:ext cx="12191999" cy="1532378"/>
          </a:xfrm>
        </p:spPr>
        <p:txBody>
          <a:bodyPr>
            <a:noAutofit/>
          </a:bodyPr>
          <a:lstStyle/>
          <a:p>
            <a:pPr marL="0" indent="538163" algn="just">
              <a:buNone/>
            </a:pPr>
            <a:r>
              <a:rPr lang="ru-RU" sz="2200" dirty="0" smtClean="0"/>
              <a:t>На конкурсе было представлено </a:t>
            </a:r>
            <a:r>
              <a:rPr lang="ru-RU" sz="2200" b="1" dirty="0">
                <a:solidFill>
                  <a:srgbClr val="002060"/>
                </a:solidFill>
              </a:rPr>
              <a:t>62 </a:t>
            </a:r>
            <a:r>
              <a:rPr lang="ru-RU" sz="2200" b="1" dirty="0" smtClean="0">
                <a:solidFill>
                  <a:srgbClr val="002060"/>
                </a:solidFill>
              </a:rPr>
              <a:t>проекта.</a:t>
            </a:r>
          </a:p>
          <a:p>
            <a:pPr marL="0" indent="538163" algn="just">
              <a:buNone/>
            </a:pPr>
            <a:r>
              <a:rPr lang="ru-RU" sz="2200" dirty="0" smtClean="0"/>
              <a:t>Победителями </a:t>
            </a:r>
            <a:r>
              <a:rPr lang="ru-RU" sz="2200" dirty="0"/>
              <a:t>конкурса стали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</a:rPr>
              <a:t>33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проекта. </a:t>
            </a:r>
            <a:r>
              <a:rPr lang="ru-RU" sz="2200" dirty="0" smtClean="0"/>
              <a:t>Среди них:</a:t>
            </a:r>
          </a:p>
          <a:p>
            <a:pPr marL="0" indent="0" algn="just">
              <a:buNone/>
            </a:pPr>
            <a:endParaRPr lang="ru-RU" sz="2200" dirty="0" smtClean="0"/>
          </a:p>
          <a:p>
            <a:pPr algn="just">
              <a:buFontTx/>
              <a:buChar char="-"/>
            </a:pPr>
            <a:endParaRPr lang="ru-RU" sz="2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414049"/>
              </p:ext>
            </p:extLst>
          </p:nvPr>
        </p:nvGraphicFramePr>
        <p:xfrm>
          <a:off x="0" y="2418461"/>
          <a:ext cx="12200984" cy="43740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7136">
                  <a:extLst>
                    <a:ext uri="{9D8B030D-6E8A-4147-A177-3AD203B41FA5}">
                      <a16:colId xmlns:a16="http://schemas.microsoft.com/office/drawing/2014/main" val="1430552426"/>
                    </a:ext>
                  </a:extLst>
                </a:gridCol>
                <a:gridCol w="4982199">
                  <a:extLst>
                    <a:ext uri="{9D8B030D-6E8A-4147-A177-3AD203B41FA5}">
                      <a16:colId xmlns:a16="http://schemas.microsoft.com/office/drawing/2014/main" val="2741345120"/>
                    </a:ext>
                  </a:extLst>
                </a:gridCol>
                <a:gridCol w="1501649">
                  <a:extLst>
                    <a:ext uri="{9D8B030D-6E8A-4147-A177-3AD203B41FA5}">
                      <a16:colId xmlns:a16="http://schemas.microsoft.com/office/drawing/2014/main" val="534830817"/>
                    </a:ext>
                  </a:extLst>
                </a:gridCol>
              </a:tblGrid>
              <a:tr h="5640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 проекта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79284"/>
                  </a:ext>
                </a:extLst>
              </a:tr>
              <a:tr h="4318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Весенний и осенний образовательные выезды Совета обучающихся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К. Поляков, зам. председателя совета обучающихся,</a:t>
                      </a:r>
                      <a:r>
                        <a:rPr lang="ru-RU" sz="2000" baseline="0" dirty="0" smtClean="0"/>
                        <a:t> студент института философии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720 040</a:t>
                      </a:r>
                      <a:r>
                        <a:rPr lang="ru-RU" sz="2000" baseline="0" dirty="0" smtClean="0"/>
                        <a:t> 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1154"/>
                  </a:ext>
                </a:extLst>
              </a:tr>
              <a:tr h="37954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Штаб студенческих отрядов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Е. </a:t>
                      </a:r>
                      <a:r>
                        <a:rPr lang="ru-RU" sz="2000" dirty="0" err="1" smtClean="0"/>
                        <a:t>Молоткова</a:t>
                      </a:r>
                      <a:r>
                        <a:rPr lang="ru-RU" sz="2000" dirty="0" smtClean="0"/>
                        <a:t>, управление развитием воспитательной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2000" dirty="0" smtClean="0"/>
                        <a:t>305 300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64066"/>
                  </a:ext>
                </a:extLst>
              </a:tr>
              <a:tr h="54456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Международный турнир по дебатам в британском парламентском формате «</a:t>
                      </a:r>
                      <a:r>
                        <a:rPr lang="ru-RU" sz="2000" dirty="0" err="1" smtClean="0"/>
                        <a:t>Herzen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Open</a:t>
                      </a:r>
                      <a:r>
                        <a:rPr lang="ru-RU" sz="2000" dirty="0" smtClean="0"/>
                        <a:t> 2020» (Открытый кубок Университета им. А.И. Герцена)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А.</a:t>
                      </a:r>
                      <a:r>
                        <a:rPr lang="ru-RU" sz="2000" baseline="0" dirty="0" smtClean="0"/>
                        <a:t> Самарский, ассистент института иностранных языков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ru-RU" sz="2000" dirty="0" smtClean="0"/>
                        <a:t>700 000 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915206"/>
                  </a:ext>
                </a:extLst>
              </a:tr>
              <a:tr h="54456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Серия инклюзивных патриотических студенческих фестивалей по интеллектуальным играм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В. </a:t>
                      </a:r>
                      <a:r>
                        <a:rPr lang="ru-RU" sz="2000" dirty="0" err="1" smtClean="0"/>
                        <a:t>Казанкин</a:t>
                      </a:r>
                      <a:r>
                        <a:rPr lang="ru-RU" sz="2000" dirty="0" smtClean="0"/>
                        <a:t>, студенческий</a:t>
                      </a:r>
                      <a:r>
                        <a:rPr lang="ru-RU" sz="2000" baseline="0" dirty="0" smtClean="0"/>
                        <a:t> дворец культуры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600 000 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53666"/>
                  </a:ext>
                </a:extLst>
              </a:tr>
              <a:tr h="544567">
                <a:tc>
                  <a:txBody>
                    <a:bodyPr/>
                    <a:lstStyle/>
                    <a:p>
                      <a:pPr algn="just">
                        <a:buFontTx/>
                        <a:buNone/>
                      </a:pPr>
                      <a:r>
                        <a:rPr lang="ru-RU" sz="2000" dirty="0" smtClean="0"/>
                        <a:t>Сообщество ревнителей русского языка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Е. Петренко,</a:t>
                      </a:r>
                      <a:r>
                        <a:rPr lang="ru-RU" sz="2000" baseline="0" dirty="0" smtClean="0"/>
                        <a:t> аспирант филологического факультета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324 230</a:t>
                      </a:r>
                      <a:r>
                        <a:rPr lang="ru-RU" sz="2000" baseline="0" dirty="0" smtClean="0"/>
                        <a:t> 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0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22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739" y="169168"/>
            <a:ext cx="11459910" cy="7210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Всероссийский конкурс авторских проектов, направленных на социально-экономическое развитие территорий Российской Федерации «Моя страна – моя Россия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»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224" y="1259469"/>
            <a:ext cx="11579551" cy="5213970"/>
          </a:xfrm>
        </p:spPr>
        <p:txBody>
          <a:bodyPr>
            <a:noAutofit/>
          </a:bodyPr>
          <a:lstStyle/>
          <a:p>
            <a:pPr marL="0" indent="265113" algn="just">
              <a:buNone/>
            </a:pPr>
            <a:r>
              <a:rPr lang="ru-RU" sz="2200" dirty="0" smtClean="0"/>
              <a:t>В 2020 году на конкурс направлено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92 заявки</a:t>
            </a:r>
            <a:r>
              <a:rPr lang="ru-RU" sz="2200" dirty="0" smtClean="0"/>
              <a:t>, среди них:</a:t>
            </a:r>
          </a:p>
          <a:p>
            <a:pPr algn="just">
              <a:buFontTx/>
              <a:buChar char="-"/>
            </a:pPr>
            <a:endParaRPr lang="ru-RU" sz="2200" dirty="0"/>
          </a:p>
          <a:p>
            <a:pPr algn="just">
              <a:buFontTx/>
              <a:buChar char="-"/>
            </a:pPr>
            <a:endParaRPr lang="ru-RU" sz="2200" dirty="0" smtClean="0"/>
          </a:p>
          <a:p>
            <a:pPr algn="just">
              <a:buFontTx/>
              <a:buChar char="-"/>
            </a:pPr>
            <a:endParaRPr lang="ru-RU" sz="2200" dirty="0"/>
          </a:p>
          <a:p>
            <a:pPr algn="just">
              <a:buFontTx/>
              <a:buChar char="-"/>
            </a:pPr>
            <a:endParaRPr lang="ru-RU" sz="2200" dirty="0" smtClean="0"/>
          </a:p>
          <a:p>
            <a:pPr algn="just">
              <a:buFontTx/>
              <a:buChar char="-"/>
            </a:pPr>
            <a:endParaRPr lang="ru-RU" sz="2200" dirty="0"/>
          </a:p>
          <a:p>
            <a:pPr algn="just">
              <a:buFontTx/>
              <a:buChar char="-"/>
            </a:pPr>
            <a:endParaRPr lang="ru-RU" sz="2200" dirty="0" smtClean="0"/>
          </a:p>
          <a:p>
            <a:pPr algn="just">
              <a:buFontTx/>
              <a:buChar char="-"/>
            </a:pP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35112"/>
              </p:ext>
            </p:extLst>
          </p:nvPr>
        </p:nvGraphicFramePr>
        <p:xfrm>
          <a:off x="9338" y="2049511"/>
          <a:ext cx="12182662" cy="44239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819036">
                  <a:extLst>
                    <a:ext uri="{9D8B030D-6E8A-4147-A177-3AD203B41FA5}">
                      <a16:colId xmlns:a16="http://schemas.microsoft.com/office/drawing/2014/main" val="1430552426"/>
                    </a:ext>
                  </a:extLst>
                </a:gridCol>
                <a:gridCol w="3966041">
                  <a:extLst>
                    <a:ext uri="{9D8B030D-6E8A-4147-A177-3AD203B41FA5}">
                      <a16:colId xmlns:a16="http://schemas.microsoft.com/office/drawing/2014/main" val="3549492871"/>
                    </a:ext>
                  </a:extLst>
                </a:gridCol>
                <a:gridCol w="3397585">
                  <a:extLst>
                    <a:ext uri="{9D8B030D-6E8A-4147-A177-3AD203B41FA5}">
                      <a16:colId xmlns:a16="http://schemas.microsoft.com/office/drawing/2014/main" val="534830817"/>
                    </a:ext>
                  </a:extLst>
                </a:gridCol>
              </a:tblGrid>
              <a:tr h="4132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 проекта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Номинация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79284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«Молодёжь на Дальнем Востоке: проблемы и возможности»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Мой</a:t>
                      </a:r>
                      <a:r>
                        <a:rPr lang="ru-RU" sz="2000" baseline="0" dirty="0" smtClean="0"/>
                        <a:t> Дальний Восток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Мучкаева</a:t>
                      </a:r>
                      <a:r>
                        <a:rPr lang="ru-RU" sz="1800" b="0" dirty="0"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effectLst/>
                        </a:rPr>
                        <a:t>И., студентка института народов Севера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740941154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«Студенческий мобильный театр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кукол для детей с ОВЗ «Сказка, доступная всем»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Моя педагогическая инициатива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Булавина </a:t>
                      </a:r>
                      <a:r>
                        <a:rPr lang="ru-RU" sz="1800" b="0" dirty="0" smtClean="0">
                          <a:effectLst/>
                        </a:rPr>
                        <a:t>А., институт дефектологического образования</a:t>
                      </a:r>
                      <a:r>
                        <a:rPr lang="ru-RU" sz="1800" b="0" baseline="0" dirty="0" smtClean="0">
                          <a:effectLst/>
                        </a:rPr>
                        <a:t> и реабилитации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566915206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Фестиваль инклюзивных видов адаптивного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Моя педагогическая инициатива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err="1">
                          <a:effectLst/>
                        </a:rPr>
                        <a:t>Ламова</a:t>
                      </a:r>
                      <a:r>
                        <a:rPr lang="ru-RU" sz="1800" b="0" dirty="0"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effectLst/>
                        </a:rPr>
                        <a:t>В., институт физической</a:t>
                      </a:r>
                      <a:r>
                        <a:rPr lang="ru-RU" sz="1800" b="0" baseline="0" dirty="0" smtClean="0">
                          <a:effectLst/>
                        </a:rPr>
                        <a:t> культуры и спорта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3789153666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Социально-правовой портал для коренных малочисленных народов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Севера – «Помощь Арктике»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Моя Арктика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</a:rPr>
                        <a:t>Петров </a:t>
                      </a:r>
                      <a:r>
                        <a:rPr lang="ru-RU" sz="1800" b="0" dirty="0" smtClean="0">
                          <a:effectLst/>
                        </a:rPr>
                        <a:t>П., студент</a:t>
                      </a:r>
                      <a:r>
                        <a:rPr lang="ru-RU" sz="1800" b="0" baseline="0" dirty="0" smtClean="0">
                          <a:effectLst/>
                        </a:rPr>
                        <a:t> института народов Севера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400176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8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234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Всероссийский конкурс волонтерских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проектов</a:t>
            </a:r>
            <a:b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«Доброволец России»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224" y="826262"/>
            <a:ext cx="11579551" cy="521397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ru-RU" sz="2200" dirty="0"/>
          </a:p>
          <a:p>
            <a:pPr marL="0" indent="265113" algn="just">
              <a:buNone/>
            </a:pPr>
            <a:r>
              <a:rPr lang="ru-RU" sz="2200" dirty="0" smtClean="0"/>
              <a:t>В 2019 году 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2 проекта </a:t>
            </a:r>
            <a:r>
              <a:rPr lang="ru-RU" sz="2200" dirty="0"/>
              <a:t>вышли в полуфинал конкурса</a:t>
            </a:r>
          </a:p>
          <a:p>
            <a:pPr marL="0" indent="265113" algn="just">
              <a:buNone/>
            </a:pPr>
            <a:r>
              <a:rPr lang="ru-RU" sz="2200" dirty="0" smtClean="0"/>
              <a:t> </a:t>
            </a:r>
            <a:endParaRPr 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03635"/>
              </p:ext>
            </p:extLst>
          </p:nvPr>
        </p:nvGraphicFramePr>
        <p:xfrm>
          <a:off x="306224" y="2604988"/>
          <a:ext cx="11211290" cy="26229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46748">
                  <a:extLst>
                    <a:ext uri="{9D8B030D-6E8A-4147-A177-3AD203B41FA5}">
                      <a16:colId xmlns:a16="http://schemas.microsoft.com/office/drawing/2014/main" val="1430552426"/>
                    </a:ext>
                  </a:extLst>
                </a:gridCol>
                <a:gridCol w="5364542">
                  <a:extLst>
                    <a:ext uri="{9D8B030D-6E8A-4147-A177-3AD203B41FA5}">
                      <a16:colId xmlns:a16="http://schemas.microsoft.com/office/drawing/2014/main" val="534830817"/>
                    </a:ext>
                  </a:extLst>
                </a:gridCol>
              </a:tblGrid>
              <a:tr h="4132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 проекта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79284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«</a:t>
                      </a:r>
                      <a:r>
                        <a:rPr lang="en-US" sz="2400" dirty="0" err="1" smtClean="0"/>
                        <a:t>Herzen</a:t>
                      </a:r>
                      <a:r>
                        <a:rPr lang="en-US" sz="2400" dirty="0" smtClean="0"/>
                        <a:t> beauty club</a:t>
                      </a:r>
                      <a:r>
                        <a:rPr lang="ru-RU" sz="2400" dirty="0" smtClean="0"/>
                        <a:t>»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</a:rPr>
                        <a:t>А. Цветкова, студентка института информационных</a:t>
                      </a:r>
                      <a:r>
                        <a:rPr lang="ru-RU" sz="2400" b="0" baseline="0" dirty="0" smtClean="0">
                          <a:effectLst/>
                        </a:rPr>
                        <a:t> технологий и технологического образования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740941154"/>
                  </a:ext>
                </a:extLst>
              </a:tr>
              <a:tr h="991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«</a:t>
                      </a:r>
                      <a:r>
                        <a:rPr lang="ru-RU" sz="2400" dirty="0" err="1" smtClean="0"/>
                        <a:t>Герценовский</a:t>
                      </a:r>
                      <a:r>
                        <a:rPr lang="ru-RU" sz="2400" dirty="0" smtClean="0"/>
                        <a:t> игровой клуб» 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/>
                        </a:rPr>
                        <a:t>К. Петров,  студент факультет географии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06" marR="46206" marT="0" marB="0"/>
                </a:tc>
                <a:extLst>
                  <a:ext uri="{0D108BD9-81ED-4DB2-BD59-A6C34878D82A}">
                    <a16:rowId xmlns:a16="http://schemas.microsoft.com/office/drawing/2014/main" val="566915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38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8280" y="127588"/>
            <a:ext cx="9511471" cy="11028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Участие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во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Всероссийском 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конкурсе молодежных социально-значимых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проектов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«Россия – страна возможностей»</a:t>
            </a:r>
            <a:endParaRPr lang="ru-RU" sz="32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4"/>
            <a:ext cx="2339752" cy="132246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94324"/>
              </p:ext>
            </p:extLst>
          </p:nvPr>
        </p:nvGraphicFramePr>
        <p:xfrm>
          <a:off x="1" y="1340243"/>
          <a:ext cx="11989750" cy="54106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43173">
                  <a:extLst>
                    <a:ext uri="{9D8B030D-6E8A-4147-A177-3AD203B41FA5}">
                      <a16:colId xmlns:a16="http://schemas.microsoft.com/office/drawing/2014/main" val="3659778427"/>
                    </a:ext>
                  </a:extLst>
                </a:gridCol>
                <a:gridCol w="3046577">
                  <a:extLst>
                    <a:ext uri="{9D8B030D-6E8A-4147-A177-3AD203B41FA5}">
                      <a16:colId xmlns:a16="http://schemas.microsoft.com/office/drawing/2014/main" val="3284709932"/>
                    </a:ext>
                  </a:extLst>
                </a:gridCol>
              </a:tblGrid>
              <a:tr h="480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и руководитель проекта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гранта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25609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«Вожатый и его команда», руководитель – студентка факультета химии К. Максимова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2 300</a:t>
                      </a:r>
                      <a:r>
                        <a:rPr lang="ru-RU" sz="2400" baseline="0" dirty="0" smtClean="0"/>
                        <a:t> 000,00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98293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«Осенний выезд совета обучающихся», руководитель – студент института философии человека К. Поляков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150 000, 00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44637"/>
                  </a:ext>
                </a:extLst>
              </a:tr>
              <a:tr h="1003408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«Осенняя школа развития </a:t>
                      </a:r>
                      <a:r>
                        <a:rPr lang="en-US" sz="2100" dirty="0" smtClean="0"/>
                        <a:t>soft</a:t>
                      </a:r>
                      <a:r>
                        <a:rPr lang="ru-RU" sz="2100" dirty="0" smtClean="0"/>
                        <a:t>-</a:t>
                      </a:r>
                      <a:r>
                        <a:rPr lang="en-US" sz="2100" dirty="0" smtClean="0"/>
                        <a:t>skills</a:t>
                      </a:r>
                      <a:r>
                        <a:rPr lang="ru-RU" sz="2100" dirty="0" smtClean="0"/>
                        <a:t>», руководитель – аспирантка института экономики и управления К.И. Булкина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150 000,00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79267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«Городской конкурс кураторов», руководитель – аспирантка института педагогики Е.А. </a:t>
                      </a:r>
                      <a:r>
                        <a:rPr lang="ru-RU" sz="2100" dirty="0" err="1" smtClean="0"/>
                        <a:t>Молоткова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200 000,00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62341"/>
                  </a:ext>
                </a:extLst>
              </a:tr>
              <a:tr h="1003408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Молодежный </a:t>
                      </a:r>
                      <a:r>
                        <a:rPr lang="ru-RU" sz="2100" dirty="0" err="1" smtClean="0"/>
                        <a:t>SMMФорум</a:t>
                      </a:r>
                      <a:r>
                        <a:rPr lang="ru-RU" sz="2100" dirty="0" smtClean="0"/>
                        <a:t> «</a:t>
                      </a:r>
                      <a:r>
                        <a:rPr lang="ru-RU" sz="2100" dirty="0" err="1" smtClean="0"/>
                        <a:t>SMMелость</a:t>
                      </a:r>
                      <a:r>
                        <a:rPr lang="ru-RU" sz="2100" dirty="0" smtClean="0"/>
                        <a:t>», руководитель – студентка института педагогики Е. </a:t>
                      </a:r>
                      <a:r>
                        <a:rPr lang="ru-RU" sz="2100" dirty="0" err="1" smtClean="0"/>
                        <a:t>Коломеец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200 000,00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43015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pPr algn="r"/>
                      <a:r>
                        <a:rPr lang="ru-RU" sz="2100" dirty="0" smtClean="0"/>
                        <a:t>ИТОГО</a:t>
                      </a:r>
                      <a:endParaRPr lang="ru-RU" sz="2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3 000 000,00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75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2130" y="200584"/>
            <a:ext cx="8504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Нормативно-правовая база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57" y="1126708"/>
            <a:ext cx="1201908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2800" dirty="0" smtClean="0"/>
              <a:t>«Основы </a:t>
            </a:r>
            <a:r>
              <a:rPr lang="ru-RU" sz="2800" dirty="0"/>
              <a:t>государственной </a:t>
            </a:r>
            <a:r>
              <a:rPr lang="ru-RU" sz="2800" dirty="0" smtClean="0"/>
              <a:t>молодежной </a:t>
            </a:r>
            <a:r>
              <a:rPr lang="ru-RU" sz="2800" dirty="0"/>
              <a:t>политики на период до 2025 </a:t>
            </a:r>
            <a:r>
              <a:rPr lang="ru-RU" sz="2800" dirty="0" smtClean="0"/>
              <a:t>года» (Распоряжение </a:t>
            </a:r>
            <a:r>
              <a:rPr lang="ru-RU" sz="2800" dirty="0"/>
              <a:t>Правительства Российской Федерации от 29 ноября 2014 г. N 2403-р г. </a:t>
            </a:r>
            <a:r>
              <a:rPr lang="ru-RU" sz="2800" dirty="0" smtClean="0"/>
              <a:t>Москва)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2800" dirty="0" smtClean="0"/>
              <a:t>«</a:t>
            </a:r>
            <a:r>
              <a:rPr lang="ru-RU" sz="2800" dirty="0"/>
              <a:t>Стратегия развития воспитания в Российской Федерации на период до 2025 года» </a:t>
            </a:r>
            <a:r>
              <a:rPr lang="en-US" sz="2800" dirty="0"/>
              <a:t>(</a:t>
            </a:r>
            <a:r>
              <a:rPr lang="ru-RU" sz="2800" dirty="0"/>
              <a:t>Распоряжение Правительства Российской Федерации от 29 мая 2015 г. N 996-р г. Москва</a:t>
            </a:r>
            <a:r>
              <a:rPr lang="en-US" sz="2800" dirty="0"/>
              <a:t>)</a:t>
            </a:r>
            <a:endParaRPr lang="ru-RU" sz="2800" dirty="0"/>
          </a:p>
          <a:p>
            <a:pPr fontAlgn="base">
              <a:buFont typeface="Arial" panose="020B0604020202020204" pitchFamily="34" charset="0"/>
              <a:buChar char="•"/>
            </a:pPr>
            <a:endParaRPr lang="ru-RU" sz="1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2800" dirty="0" smtClean="0"/>
              <a:t>«Федеральные государственные образовательные стандарты высшего образования» по направлениям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 и магистратуры</a:t>
            </a:r>
            <a:endParaRPr lang="ru-RU" sz="2800" dirty="0"/>
          </a:p>
          <a:p>
            <a:pPr fontAlgn="base">
              <a:buFont typeface="Arial" panose="020B0604020202020204" pitchFamily="34" charset="0"/>
              <a:buChar char="•"/>
            </a:pPr>
            <a:endParaRPr lang="ru-RU" sz="1200" dirty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3000" dirty="0" smtClean="0"/>
              <a:t> </a:t>
            </a:r>
            <a:r>
              <a:rPr lang="ru-RU" sz="2800" dirty="0" smtClean="0"/>
              <a:t>«Методические рекомендации конкурса молодежных проектов ФАДМ </a:t>
            </a:r>
            <a:r>
              <a:rPr lang="ru-RU" sz="2800" dirty="0" err="1" smtClean="0"/>
              <a:t>Росмолодежь</a:t>
            </a:r>
            <a:r>
              <a:rPr lang="ru-RU" sz="2800" dirty="0" smtClean="0"/>
              <a:t>» (ФАДМ </a:t>
            </a:r>
            <a:r>
              <a:rPr lang="ru-RU" sz="2800" dirty="0" err="1" smtClean="0"/>
              <a:t>Росмолодежь</a:t>
            </a:r>
            <a:r>
              <a:rPr lang="ru-RU" sz="2800" dirty="0" smtClean="0"/>
              <a:t>, Москва, 2019 г., 2020 г.)</a:t>
            </a:r>
            <a:endParaRPr lang="ru-RU" sz="2800" dirty="0"/>
          </a:p>
          <a:p>
            <a:pPr fontAlgn="base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234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Внешние </a:t>
            </a:r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грантовые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конкурсы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14547"/>
              </p:ext>
            </p:extLst>
          </p:nvPr>
        </p:nvGraphicFramePr>
        <p:xfrm>
          <a:off x="0" y="935378"/>
          <a:ext cx="12191998" cy="59226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0144">
                  <a:extLst>
                    <a:ext uri="{9D8B030D-6E8A-4147-A177-3AD203B41FA5}">
                      <a16:colId xmlns:a16="http://schemas.microsoft.com/office/drawing/2014/main" val="1430552426"/>
                    </a:ext>
                  </a:extLst>
                </a:gridCol>
                <a:gridCol w="4862575">
                  <a:extLst>
                    <a:ext uri="{9D8B030D-6E8A-4147-A177-3AD203B41FA5}">
                      <a16:colId xmlns:a16="http://schemas.microsoft.com/office/drawing/2014/main" val="2741345120"/>
                    </a:ext>
                  </a:extLst>
                </a:gridCol>
                <a:gridCol w="2736436">
                  <a:extLst>
                    <a:ext uri="{9D8B030D-6E8A-4147-A177-3AD203B41FA5}">
                      <a16:colId xmlns:a16="http://schemas.microsoft.com/office/drawing/2014/main" val="534830817"/>
                    </a:ext>
                  </a:extLst>
                </a:gridCol>
                <a:gridCol w="1432843">
                  <a:extLst>
                    <a:ext uri="{9D8B030D-6E8A-4147-A177-3AD203B41FA5}">
                      <a16:colId xmlns:a16="http://schemas.microsoft.com/office/drawing/2014/main" val="1182376200"/>
                    </a:ext>
                  </a:extLst>
                </a:gridCol>
              </a:tblGrid>
              <a:tr h="53803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Вид конкурса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 проекта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Ответственные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Сумма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79284"/>
                  </a:ext>
                </a:extLst>
              </a:tr>
              <a:tr h="1076852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Конкурсы Министерства просвещения РФ по патриотической тематике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«Путешествие по городам воинской славы России» (2019 г.)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Управление развитием</a:t>
                      </a:r>
                      <a:r>
                        <a:rPr lang="ru-RU" sz="2000" baseline="0" dirty="0" smtClean="0"/>
                        <a:t> воспитательной деятельности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6 700 000 </a:t>
                      </a:r>
                    </a:p>
                    <a:p>
                      <a:r>
                        <a:rPr lang="ru-RU" sz="2000" dirty="0" smtClean="0"/>
                        <a:t>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41154"/>
                  </a:ext>
                </a:extLst>
              </a:tr>
              <a:tr h="107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«Сохраним воинскую славу защитников Города-героя Ленинграда» (2020 г.)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Управление развитием воспитательной деятельности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1 000 000  руб.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877233"/>
                  </a:ext>
                </a:extLst>
              </a:tr>
              <a:tr h="1879082">
                <a:tc rowSpan="2">
                  <a:txBody>
                    <a:bodyPr/>
                    <a:lstStyle/>
                    <a:p>
                      <a:r>
                        <a:rPr lang="ru-RU" sz="2000" dirty="0" smtClean="0"/>
                        <a:t>Конкурсы на получение грантов по международной деятельности (международные экспедиции по популяризации русского языка, российской культуры и образования)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«Формирование и поддержка добровольческого (волонтерского) движения по продвижению русского языка и образования на русском языке» (2018 г.)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Управление развитием воспитательной деятельности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4 372 200 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69837"/>
                  </a:ext>
                </a:extLst>
              </a:tr>
              <a:tr h="1282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Международная просветительская экспедиция «О России на русском»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(2019 г.)</a:t>
                      </a:r>
                    </a:p>
                    <a:p>
                      <a:pPr algn="just">
                        <a:buFontTx/>
                        <a:buNone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Управление развитием воспитательной деятельности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48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449" y="239281"/>
            <a:ext cx="11579551" cy="49778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Проектная активность институтов/факультетов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2019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008556"/>
              </p:ext>
            </p:extLst>
          </p:nvPr>
        </p:nvGraphicFramePr>
        <p:xfrm>
          <a:off x="612449" y="736071"/>
          <a:ext cx="10474651" cy="612192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51428">
                  <a:extLst>
                    <a:ext uri="{9D8B030D-6E8A-4147-A177-3AD203B41FA5}">
                      <a16:colId xmlns:a16="http://schemas.microsoft.com/office/drawing/2014/main" val="1199607168"/>
                    </a:ext>
                  </a:extLst>
                </a:gridCol>
                <a:gridCol w="3423223">
                  <a:extLst>
                    <a:ext uri="{9D8B030D-6E8A-4147-A177-3AD203B41FA5}">
                      <a16:colId xmlns:a16="http://schemas.microsoft.com/office/drawing/2014/main" val="20683716"/>
                    </a:ext>
                  </a:extLst>
                </a:gridCol>
              </a:tblGrid>
              <a:tr h="5136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Факультет/институт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</a:rPr>
                        <a:t>Количество проектов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599403325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иностранных языков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4274373965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истории и социальных наук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863798642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народов Севера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62318351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экономики и управления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1574317202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информационных технологий и технологического образования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954629540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дефектологического образования и реабилитации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096697410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физической культуры и спорта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735886841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биологии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855297172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музыки, театра и хореографии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890874679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психологии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813726139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педагогики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030640134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математики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1838142242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физики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1099323950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философии человека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1272366493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Юридический факультет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33968176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безопасности жизнедеятельности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254478856"/>
                  </a:ext>
                </a:extLst>
              </a:tr>
              <a:tr h="1836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детства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1572658640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изобразительного искусства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008900017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химии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322338767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Филологический факультет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452122259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русского языка как иностранного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1371450019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географии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2312958868"/>
                  </a:ext>
                </a:extLst>
              </a:tr>
              <a:tr h="19426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36" marR="34736" marT="0" marB="0"/>
                </a:tc>
                <a:extLst>
                  <a:ext uri="{0D108BD9-81ED-4DB2-BD59-A6C34878D82A}">
                    <a16:rowId xmlns:a16="http://schemas.microsoft.com/office/drawing/2014/main" val="3124228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9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234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Подготовка специалистов к организации проектной деятельности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6276" y="1493697"/>
            <a:ext cx="9023647" cy="98507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Обучение по программам повышения квалификации для сотрудников университета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45550" y="2786536"/>
            <a:ext cx="9023647" cy="98507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Обучение по  развивающих </a:t>
            </a:r>
            <a:r>
              <a:rPr lang="ru-RU" sz="2800" dirty="0" smtClean="0">
                <a:solidFill>
                  <a:schemeClr val="tx1"/>
                </a:solidFill>
              </a:rPr>
              <a:t>программам </a:t>
            </a:r>
            <a:r>
              <a:rPr lang="ru-RU" sz="2800" dirty="0">
                <a:solidFill>
                  <a:schemeClr val="tx1"/>
                </a:solidFill>
              </a:rPr>
              <a:t>для студенческого актива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8447" y="4017395"/>
            <a:ext cx="9023647" cy="985074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Обучение на всероссийских образовательных площадках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77041" y="5248254"/>
            <a:ext cx="9023647" cy="98507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</a:rPr>
              <a:t>Образовательные выезды по проектной </a:t>
            </a:r>
            <a:r>
              <a:rPr lang="ru-RU" sz="2800" dirty="0" smtClean="0">
                <a:solidFill>
                  <a:schemeClr val="tx1"/>
                </a:solidFill>
              </a:rPr>
              <a:t>деятельности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32" y="0"/>
            <a:ext cx="11850168" cy="106554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n-lt"/>
              </a:rPr>
              <a:t>Обучение по программам повышения квалификации для сотрудников университета и развивающих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программ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для студенческого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актива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312" y="985945"/>
            <a:ext cx="11579551" cy="56626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- </a:t>
            </a:r>
            <a:r>
              <a:rPr lang="ru-RU" sz="2400" dirty="0"/>
              <a:t>«Инновации в воспитании студенческой молодежи: современные формы и технологии, развитие общекультурных и профессиональных компетенций», </a:t>
            </a:r>
          </a:p>
          <a:p>
            <a:pPr marL="0" indent="0" algn="just">
              <a:buNone/>
            </a:pPr>
            <a:r>
              <a:rPr lang="ru-RU" sz="2400" dirty="0"/>
              <a:t>- «Деятельность куратора академической группы и студенческого сообщества в вузе», </a:t>
            </a:r>
          </a:p>
          <a:p>
            <a:pPr marL="0" indent="0" algn="just">
              <a:buNone/>
            </a:pPr>
            <a:r>
              <a:rPr lang="ru-RU" sz="2400" dirty="0"/>
              <a:t>- «Реализация модуля «Основы вожатской деятельности» в организациях высшего и среднего профессионального образования», </a:t>
            </a:r>
          </a:p>
          <a:p>
            <a:pPr marL="0" indent="0" algn="just">
              <a:buNone/>
            </a:pPr>
            <a:r>
              <a:rPr lang="ru-RU" sz="2400" dirty="0"/>
              <a:t>- программа профессиональной переподготовки «Реализация программ подготовки вожатых педагогических отрядов к созданию воспитательной среды в общеобразовательных организациях в контексте реализации программ РДШ».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Реализация программ осуществлялась за </a:t>
            </a:r>
            <a:r>
              <a:rPr lang="ru-RU" sz="2400" b="1" dirty="0">
                <a:solidFill>
                  <a:srgbClr val="002060"/>
                </a:solidFill>
              </a:rPr>
              <a:t>счет дополнительно полученных </a:t>
            </a:r>
            <a:r>
              <a:rPr lang="ru-RU" sz="2400" b="1" dirty="0" smtClean="0">
                <a:solidFill>
                  <a:srgbClr val="002060"/>
                </a:solidFill>
              </a:rPr>
              <a:t>средств: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работа </a:t>
            </a:r>
            <a:r>
              <a:rPr lang="ru-RU" sz="2400" dirty="0"/>
              <a:t>окружного координационного центра по подготовке вожатских кадров – 5 млн. руб. </a:t>
            </a:r>
            <a:r>
              <a:rPr lang="ru-RU" sz="2400" dirty="0" smtClean="0"/>
              <a:t> (2018 г.);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средства </a:t>
            </a:r>
            <a:r>
              <a:rPr lang="ru-RU" sz="2400" dirty="0"/>
              <a:t>Комитета по занятости СПб (2 650 000 руб</a:t>
            </a:r>
            <a:r>
              <a:rPr lang="ru-RU" sz="2400" dirty="0" smtClean="0"/>
              <a:t>.).</a:t>
            </a:r>
            <a:endParaRPr lang="ru-RU" sz="2400" dirty="0"/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1600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234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Обучение на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всероссийских образовательных площадках</a:t>
            </a:r>
            <a:endParaRPr lang="ru-RU" sz="3000" b="1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42894"/>
              </p:ext>
            </p:extLst>
          </p:nvPr>
        </p:nvGraphicFramePr>
        <p:xfrm>
          <a:off x="101125" y="1068227"/>
          <a:ext cx="11989750" cy="56320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76672">
                  <a:extLst>
                    <a:ext uri="{9D8B030D-6E8A-4147-A177-3AD203B41FA5}">
                      <a16:colId xmlns:a16="http://schemas.microsoft.com/office/drawing/2014/main" val="3659778427"/>
                    </a:ext>
                  </a:extLst>
                </a:gridCol>
                <a:gridCol w="4213078">
                  <a:extLst>
                    <a:ext uri="{9D8B030D-6E8A-4147-A177-3AD203B41FA5}">
                      <a16:colId xmlns:a16="http://schemas.microsoft.com/office/drawing/2014/main" val="3284709932"/>
                    </a:ext>
                  </a:extLst>
                </a:gridCol>
              </a:tblGrid>
              <a:tr h="48097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Образовательная площадка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Участники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25609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Образовательная площадка экспертов молодежной проектной деятельности ФАДМ </a:t>
                      </a:r>
                      <a:r>
                        <a:rPr lang="ru-RU" sz="2200" dirty="0" err="1" smtClean="0"/>
                        <a:t>Росмолодежь</a:t>
                      </a:r>
                      <a:r>
                        <a:rPr lang="ru-RU" sz="2200" dirty="0" smtClean="0"/>
                        <a:t>, г. Москва (2019 г.)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>
                          <a:latin typeface="+mn-lt"/>
                          <a:cs typeface="Times New Roman" panose="02020603050405020304" pitchFamily="18" charset="0"/>
                        </a:rPr>
                        <a:t>А.С. </a:t>
                      </a:r>
                      <a:r>
                        <a:rPr lang="ru-RU" sz="2200" dirty="0" err="1" smtClean="0">
                          <a:latin typeface="+mn-lt"/>
                          <a:cs typeface="Times New Roman" panose="02020603050405020304" pitchFamily="18" charset="0"/>
                        </a:rPr>
                        <a:t>Люкина</a:t>
                      </a:r>
                      <a:r>
                        <a:rPr lang="ru-RU" sz="2200" dirty="0" smtClean="0">
                          <a:latin typeface="+mn-lt"/>
                          <a:cs typeface="Times New Roman" panose="02020603050405020304" pitchFamily="18" charset="0"/>
                        </a:rPr>
                        <a:t>, доцент </a:t>
                      </a:r>
                      <a:r>
                        <a:rPr lang="ru-RU" sz="2200" dirty="0" err="1" smtClean="0">
                          <a:latin typeface="+mn-lt"/>
                          <a:cs typeface="Times New Roman" panose="02020603050405020304" pitchFamily="18" charset="0"/>
                        </a:rPr>
                        <a:t>ИДОиР</a:t>
                      </a:r>
                      <a:endParaRPr lang="ru-RU" sz="2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98293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Образовательная площадка проектной деятельности в Балтийском федеральном университете И. Канта, г. Калининград (2018 г.)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А. </a:t>
                      </a:r>
                      <a:r>
                        <a:rPr lang="ru-RU" sz="2200" dirty="0" err="1" smtClean="0"/>
                        <a:t>Лунько</a:t>
                      </a:r>
                      <a:r>
                        <a:rPr lang="ru-RU" sz="2200" dirty="0" smtClean="0"/>
                        <a:t>, студентка факультета биологии, И. Костромин, студент ИИТТО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44637"/>
                  </a:ext>
                </a:extLst>
              </a:tr>
              <a:tr h="1003408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Курсы в ИМЦ Красносельского района «Детское социальное проектирование как актуальная технология воспитательной работы в образовательной организации» (2018 г.)</a:t>
                      </a:r>
                    </a:p>
                    <a:p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Н. Сурова,</a:t>
                      </a:r>
                      <a:r>
                        <a:rPr lang="ru-RU" sz="2200" baseline="0" dirty="0" smtClean="0"/>
                        <a:t> студентка ИЭУ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79267"/>
                  </a:ext>
                </a:extLst>
              </a:tr>
              <a:tr h="728334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Участие в образовательной и конкурсной программе конкурса проектов «Вожатые - России», г. Екатеринбург (2019 г.)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В. Павлова,</a:t>
                      </a:r>
                      <a:r>
                        <a:rPr lang="ru-RU" sz="2200" baseline="0" dirty="0" smtClean="0"/>
                        <a:t> институт детства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62341"/>
                  </a:ext>
                </a:extLst>
              </a:tr>
              <a:tr h="1003408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Проектная сессия образовательной смены Российского союза молодёжи, г. Москва (2019 г.)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smtClean="0"/>
                        <a:t>Т. Петрова, студентка института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baseline="0" smtClean="0"/>
                        <a:t>психологии, </a:t>
                      </a:r>
                      <a:r>
                        <a:rPr lang="ru-RU" sz="2200" smtClean="0"/>
                        <a:t>А</a:t>
                      </a:r>
                      <a:r>
                        <a:rPr lang="ru-RU" sz="2200" dirty="0" smtClean="0"/>
                        <a:t>. Степанова,</a:t>
                      </a:r>
                      <a:r>
                        <a:rPr lang="ru-RU" sz="2200" baseline="0" dirty="0" smtClean="0"/>
                        <a:t> студентки факультета химии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43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234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Образовательные выезды по проектной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50" y="1384419"/>
            <a:ext cx="11579551" cy="19142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sz="2400" dirty="0" smtClean="0"/>
              <a:t>Весенний </a:t>
            </a:r>
            <a:r>
              <a:rPr lang="ru-RU" sz="2400" dirty="0"/>
              <a:t>и </a:t>
            </a:r>
            <a:r>
              <a:rPr lang="ru-RU" sz="2400" dirty="0" smtClean="0"/>
              <a:t>Осенний </a:t>
            </a:r>
            <a:r>
              <a:rPr lang="ru-RU" sz="2400" dirty="0"/>
              <a:t>выезды Совета обучающихся, на которых рассматриваются вопросы проектной </a:t>
            </a:r>
            <a:r>
              <a:rPr lang="ru-RU" sz="2400" dirty="0" smtClean="0"/>
              <a:t>деятельности;</a:t>
            </a:r>
          </a:p>
          <a:p>
            <a:pPr marL="0" indent="0" algn="just">
              <a:buNone/>
            </a:pPr>
            <a:r>
              <a:rPr lang="ru-RU" sz="2400" dirty="0" smtClean="0"/>
              <a:t>- выезды </a:t>
            </a:r>
            <a:r>
              <a:rPr lang="ru-RU" sz="2400" dirty="0"/>
              <a:t>экспертов ЦСИ, на которых осуществляется экспертиза проектов, представленных на межвузовских конкурс проектов </a:t>
            </a:r>
            <a:r>
              <a:rPr lang="ru-RU" sz="2400" dirty="0" smtClean="0"/>
              <a:t>«Моя </a:t>
            </a:r>
            <a:r>
              <a:rPr lang="ru-RU" sz="2400" dirty="0"/>
              <a:t>инициатива в </a:t>
            </a:r>
            <a:r>
              <a:rPr lang="ru-RU" sz="2400" dirty="0" smtClean="0"/>
              <a:t>образовании»</a:t>
            </a:r>
            <a:endParaRPr lang="ru-RU" sz="2400" dirty="0"/>
          </a:p>
          <a:p>
            <a:pPr marL="0" indent="0" algn="just">
              <a:buNone/>
            </a:pPr>
            <a:endParaRPr lang="ru-RU" sz="2200" dirty="0" smtClean="0"/>
          </a:p>
        </p:txBody>
      </p:sp>
      <p:pic>
        <p:nvPicPr>
          <p:cNvPr id="1026" name="Picture 2" descr="https://sun9-58.userapi.com/c858420/v858420793/efdfb/21OfOoAQk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33" y="3534895"/>
            <a:ext cx="3424868" cy="22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2.userapi.com/c855132/v855132634/16aa5d/Mm2CMOIde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36" y="3521248"/>
            <a:ext cx="3571120" cy="230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22.userapi.com/c845124/v845124454/1f7c02/GpmYBq3wrHU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" t="23819" b="18972"/>
          <a:stretch/>
        </p:blipFill>
        <p:spPr bwMode="auto">
          <a:xfrm>
            <a:off x="254950" y="3534895"/>
            <a:ext cx="3527416" cy="22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090" y="128186"/>
            <a:ext cx="11459910" cy="85775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2060"/>
                </a:solidFill>
                <a:latin typeface="+mn-lt"/>
              </a:rPr>
              <a:t>Научное и учебно-методическое обеспечение </a:t>
            </a: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002060"/>
                </a:solidFill>
                <a:latin typeface="+mn-lt"/>
              </a:rPr>
              <a:t>проектной </a:t>
            </a:r>
            <a:r>
              <a:rPr lang="ru-RU" sz="3000" b="1" dirty="0">
                <a:solidFill>
                  <a:srgbClr val="002060"/>
                </a:solidFill>
                <a:latin typeface="+mn-lt"/>
              </a:rPr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581114"/>
            <a:ext cx="12192000" cy="62042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Учебно-методические пособия для обучения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студентов и преподавателей основам социального проектирования: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/>
              <a:t>Воспитание гражданина-патриота в вузе / Под редакцией Р.У. Богдановой. – СПб.: Изд-во РГПУ им. А. И. Герцена, 2015. </a:t>
            </a:r>
            <a:endParaRPr lang="ru-RU" sz="2000" dirty="0" smtClean="0"/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 smtClean="0"/>
              <a:t>Проекты </a:t>
            </a:r>
            <a:r>
              <a:rPr lang="ru-RU" sz="2000" dirty="0"/>
              <a:t>и методические разработки воспитательной деятельности в вузе / Под ред. Р.У. Богдановой. – СПб.: Изд-во РГПУ им. А. И. Герцена, 2015. 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/>
              <a:t>Проекты и методические разработки воспитательной деятельности в вузе / Под ред. Р.У. Богдановой. – СПб.: Изд-во РГПУ им. А. И. Герцена, 2016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/>
              <a:t>Социальный проект: время практики» / Под редакцией Р.У. Богдановой – СПб.: Изд-во РГПУ им. А. И. Герцена, 2016. 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/>
              <a:t>Основы воспитательной деятельности в высшей школе. Серия «Преподавателю высшей школы о воспитании студентов» / Под редакцией Р.У. Богдановой – СПб.: Изд-во РГПУ им. А. И. Герцена, 2019. 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/>
              <a:t>Студенческие объединения и их педагогическое сопровождение. Серия «Преподавателю высшей школы о воспитании студентов» / Под редакцией Р.У. Богдановой – СПб.: Изд-во РГПУ им. А. И. Герцена, 2019. </a:t>
            </a:r>
          </a:p>
          <a:p>
            <a:pPr lvl="0">
              <a:lnSpc>
                <a:spcPts val="2400"/>
              </a:lnSpc>
              <a:spcBef>
                <a:spcPts val="0"/>
              </a:spcBef>
            </a:pPr>
            <a:r>
              <a:rPr lang="ru-RU" sz="2000" dirty="0"/>
              <a:t>Развитие проектной деятельности студенческой молодежи.  Серия «Преподавателю высшей школы о воспитании студентов» / Под редакцией Р.У. Богдановой – СПб.: Изд-во РГПУ им. А. И. Герцена, 2019. 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000" dirty="0" smtClean="0"/>
              <a:t>Всероссийский конкурс студенческих программ, проектов и практик воспитания в общеобразовательных организациях «Вожатые - школе» - СПб.: РГПУ им. А. И. Герцена, 2018.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ru-RU" sz="2000" dirty="0" smtClean="0"/>
              <a:t>Вожатые - школе: материалы </a:t>
            </a:r>
            <a:r>
              <a:rPr lang="ru-RU" sz="2000" dirty="0"/>
              <a:t>II Всероссийского </a:t>
            </a:r>
            <a:r>
              <a:rPr lang="ru-RU" sz="2000" dirty="0" smtClean="0"/>
              <a:t>конкурса студенческих </a:t>
            </a:r>
            <a:r>
              <a:rPr lang="ru-RU" sz="2000" dirty="0"/>
              <a:t>программ, проектов и практик </a:t>
            </a:r>
            <a:r>
              <a:rPr lang="ru-RU" sz="2000" dirty="0" smtClean="0"/>
              <a:t>воспитания в </a:t>
            </a:r>
            <a:r>
              <a:rPr lang="ru-RU" sz="2000" dirty="0"/>
              <a:t>общеобразовательных </a:t>
            </a:r>
            <a:r>
              <a:rPr lang="ru-RU" sz="2000" dirty="0" smtClean="0"/>
              <a:t>организациях.</a:t>
            </a:r>
            <a:r>
              <a:rPr lang="ru-RU" sz="2200" dirty="0" smtClean="0"/>
              <a:t> – СПб.: АНО КИО, 2019</a:t>
            </a:r>
          </a:p>
        </p:txBody>
      </p:sp>
    </p:spTree>
    <p:extLst>
      <p:ext uri="{BB962C8B-B14F-4D97-AF65-F5344CB8AC3E}">
        <p14:creationId xmlns:p14="http://schemas.microsoft.com/office/powerpoint/2010/main" val="17489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82562"/>
            <a:ext cx="11271191" cy="6208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Результаты работы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развитию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проектной деятельности обучающихся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71503"/>
              </p:ext>
            </p:extLst>
          </p:nvPr>
        </p:nvGraphicFramePr>
        <p:xfrm>
          <a:off x="159488" y="985942"/>
          <a:ext cx="12032512" cy="5492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01470">
                  <a:extLst>
                    <a:ext uri="{9D8B030D-6E8A-4147-A177-3AD203B41FA5}">
                      <a16:colId xmlns:a16="http://schemas.microsoft.com/office/drawing/2014/main" val="3928522003"/>
                    </a:ext>
                  </a:extLst>
                </a:gridCol>
                <a:gridCol w="2931042">
                  <a:extLst>
                    <a:ext uri="{9D8B030D-6E8A-4147-A177-3AD203B41FA5}">
                      <a16:colId xmlns:a16="http://schemas.microsoft.com/office/drawing/2014/main" val="468171851"/>
                    </a:ext>
                  </a:extLst>
                </a:gridCol>
              </a:tblGrid>
              <a:tr h="428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Результат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69691"/>
                  </a:ext>
                </a:extLst>
              </a:tr>
              <a:tr h="7443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Количество</a:t>
                      </a:r>
                      <a:r>
                        <a:rPr lang="ru-RU" sz="2400" baseline="0" dirty="0" smtClean="0">
                          <a:latin typeface="+mn-lt"/>
                        </a:rPr>
                        <a:t> разработанных проектов в 2019 году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</a:rPr>
                        <a:t>180 проектов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37957"/>
                  </a:ext>
                </a:extLst>
              </a:tr>
              <a:tr h="10254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Количество</a:t>
                      </a:r>
                      <a:r>
                        <a:rPr lang="ru-RU" sz="2400" baseline="0" dirty="0" smtClean="0">
                          <a:latin typeface="+mn-lt"/>
                        </a:rPr>
                        <a:t> участников проектных деятельности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56% от общего числа обучающихся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970549"/>
                  </a:ext>
                </a:extLst>
              </a:tr>
              <a:tr h="84102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Количество поданных заявок на </a:t>
                      </a:r>
                      <a:r>
                        <a:rPr lang="ru-RU" sz="2400" dirty="0" err="1" smtClean="0">
                          <a:latin typeface="+mn-lt"/>
                        </a:rPr>
                        <a:t>грантовые</a:t>
                      </a:r>
                      <a:r>
                        <a:rPr lang="ru-RU" sz="2400" dirty="0" smtClean="0">
                          <a:latin typeface="+mn-lt"/>
                        </a:rPr>
                        <a:t> конкурсы ФАДМ  </a:t>
                      </a:r>
                      <a:r>
                        <a:rPr lang="ru-RU" sz="2400" dirty="0" err="1" smtClean="0">
                          <a:latin typeface="+mn-lt"/>
                        </a:rPr>
                        <a:t>Росмолодежь</a:t>
                      </a:r>
                      <a:r>
                        <a:rPr lang="ru-RU" sz="2400" dirty="0" smtClean="0">
                          <a:latin typeface="+mn-lt"/>
                        </a:rPr>
                        <a:t> в 2019 году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28 заявок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17491"/>
                  </a:ext>
                </a:extLst>
              </a:tr>
              <a:tr h="7787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Количество</a:t>
                      </a:r>
                      <a:r>
                        <a:rPr lang="ru-RU" sz="2400" baseline="0" dirty="0" smtClean="0">
                          <a:latin typeface="+mn-lt"/>
                        </a:rPr>
                        <a:t> поддержанных грантами ФАДМ </a:t>
                      </a:r>
                      <a:r>
                        <a:rPr lang="ru-RU" sz="2400" baseline="0" dirty="0" err="1" smtClean="0">
                          <a:latin typeface="+mn-lt"/>
                        </a:rPr>
                        <a:t>Росмолодежь</a:t>
                      </a:r>
                      <a:r>
                        <a:rPr lang="ru-RU" sz="2400" baseline="0" dirty="0" smtClean="0">
                          <a:latin typeface="+mn-lt"/>
                        </a:rPr>
                        <a:t> проектов в 2019 году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5 проектов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808231"/>
                  </a:ext>
                </a:extLst>
              </a:tr>
              <a:tr h="7787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Сумма финансирования грантов от ФАДМ </a:t>
                      </a:r>
                      <a:r>
                        <a:rPr lang="ru-RU" sz="2400" dirty="0" err="1" smtClean="0">
                          <a:latin typeface="+mn-lt"/>
                        </a:rPr>
                        <a:t>Росмолодежь</a:t>
                      </a:r>
                      <a:r>
                        <a:rPr lang="ru-RU" sz="2400" baseline="0" dirty="0" smtClean="0">
                          <a:latin typeface="+mn-lt"/>
                        </a:rPr>
                        <a:t> в 2019 году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3 000 000 руб.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23875"/>
                  </a:ext>
                </a:extLst>
              </a:tr>
              <a:tr h="7787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Участие студентов в проектах, разработанных сотрудниками университета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2 проекта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92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9857" y="1283360"/>
            <a:ext cx="11071789" cy="4903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/>
          </a:p>
          <a:p>
            <a:r>
              <a:rPr lang="ru-RU" dirty="0"/>
              <a:t>- увеличение количества обучающихся, вовлеченных в проектную деятельность и количества разработанных и реализованных ими проектов, </a:t>
            </a:r>
          </a:p>
          <a:p>
            <a:r>
              <a:rPr lang="ru-RU" dirty="0"/>
              <a:t>- усиление проектов с профессиональной направленностью, прежде всего педагогических;</a:t>
            </a:r>
          </a:p>
          <a:p>
            <a:r>
              <a:rPr lang="ru-RU" dirty="0"/>
              <a:t>- привлечение обучающихся к проекту «Старт-ап», инициированному проектным офисом;</a:t>
            </a:r>
          </a:p>
          <a:p>
            <a:r>
              <a:rPr lang="ru-RU" dirty="0"/>
              <a:t>- развитие проектов с международным участием.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90354" y="-11677"/>
            <a:ext cx="106112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Перспективы развития проектной деятельности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 обучающихся в РГПУ им. А. И. Герцена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5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60105" y="2695486"/>
            <a:ext cx="11071789" cy="1777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110953" y="1563879"/>
            <a:ext cx="9289279" cy="3982341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538163"/>
            <a:r>
              <a:rPr lang="ru-RU" sz="3000" b="1" dirty="0">
                <a:solidFill>
                  <a:srgbClr val="002060"/>
                </a:solidFill>
              </a:rPr>
              <a:t>Социально значимый проект </a:t>
            </a:r>
            <a:r>
              <a:rPr lang="ru-RU" sz="3000" dirty="0">
                <a:solidFill>
                  <a:schemeClr val="tx1"/>
                </a:solidFill>
              </a:rPr>
              <a:t>– это конкретное социально значимое дело, задуманное и реализованное до конца, которое позволяет снизить остроту или решить ту или иную проблему у конкретной группы </a:t>
            </a:r>
            <a:r>
              <a:rPr lang="ru-RU" sz="3000" dirty="0" smtClean="0">
                <a:solidFill>
                  <a:schemeClr val="tx1"/>
                </a:solidFill>
              </a:rPr>
              <a:t>людей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09853" y="1560408"/>
            <a:ext cx="9289279" cy="3409773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538163" algn="just"/>
            <a:r>
              <a:rPr lang="ru-RU" sz="3000" b="1" dirty="0">
                <a:solidFill>
                  <a:srgbClr val="002060"/>
                </a:solidFill>
              </a:rPr>
              <a:t>Основная </a:t>
            </a:r>
            <a:r>
              <a:rPr lang="ru-RU" sz="3000" b="1" dirty="0" smtClean="0">
                <a:solidFill>
                  <a:srgbClr val="002060"/>
                </a:solidFill>
              </a:rPr>
              <a:t>миссия университета </a:t>
            </a:r>
            <a:r>
              <a:rPr lang="ru-RU" sz="3000" b="1" dirty="0">
                <a:solidFill>
                  <a:srgbClr val="002060"/>
                </a:solidFill>
              </a:rPr>
              <a:t>в организации проектной деятельности обучающихся </a:t>
            </a:r>
            <a:r>
              <a:rPr lang="ru-RU" sz="3000" b="1" dirty="0">
                <a:solidFill>
                  <a:schemeClr val="tx1"/>
                </a:solidFill>
              </a:rPr>
              <a:t>-  </a:t>
            </a:r>
            <a:r>
              <a:rPr lang="ru-RU" sz="3000" dirty="0">
                <a:solidFill>
                  <a:schemeClr val="tx1"/>
                </a:solidFill>
              </a:rPr>
              <a:t>обеспечение разносторонней поддержки </a:t>
            </a:r>
            <a:r>
              <a:rPr lang="ru-RU" sz="3000" dirty="0" smtClean="0">
                <a:solidFill>
                  <a:schemeClr val="tx1"/>
                </a:solidFill>
              </a:rPr>
              <a:t>этой </a:t>
            </a:r>
            <a:r>
              <a:rPr lang="ru-RU" sz="3000" dirty="0" smtClean="0">
                <a:solidFill>
                  <a:schemeClr val="tx1"/>
                </a:solidFill>
              </a:rPr>
              <a:t>деятельности: информационной , организационной, педагогической, методической, образовательной, финансовой.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78" y="122081"/>
            <a:ext cx="10515600" cy="66706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Направления проектной 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308" y="911226"/>
            <a:ext cx="11921383" cy="556577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Студенческое самоуправление </a:t>
            </a:r>
          </a:p>
          <a:p>
            <a:r>
              <a:rPr lang="ru-RU" sz="2400" dirty="0" smtClean="0"/>
              <a:t>Патриотическое воспитание</a:t>
            </a:r>
            <a:endParaRPr lang="ru-RU" sz="2400" dirty="0"/>
          </a:p>
          <a:p>
            <a:r>
              <a:rPr lang="ru-RU" sz="2400" dirty="0" smtClean="0"/>
              <a:t>Добровольчество</a:t>
            </a:r>
            <a:endParaRPr lang="ru-RU" sz="2400" dirty="0"/>
          </a:p>
          <a:p>
            <a:r>
              <a:rPr lang="ru-RU" sz="2400" dirty="0" smtClean="0"/>
              <a:t>Инициативы </a:t>
            </a:r>
            <a:r>
              <a:rPr lang="ru-RU" sz="2400" dirty="0"/>
              <a:t>творческой молодежи</a:t>
            </a:r>
          </a:p>
          <a:p>
            <a:r>
              <a:rPr lang="ru-RU" sz="2400" dirty="0" smtClean="0"/>
              <a:t>Студенческие </a:t>
            </a:r>
            <a:r>
              <a:rPr lang="ru-RU" sz="2400" dirty="0"/>
              <a:t>отряды</a:t>
            </a:r>
          </a:p>
          <a:p>
            <a:r>
              <a:rPr lang="ru-RU" sz="2400" dirty="0" smtClean="0"/>
              <a:t>Развитие </a:t>
            </a:r>
            <a:r>
              <a:rPr lang="ru-RU" sz="2400" dirty="0"/>
              <a:t>студенческих клубов</a:t>
            </a:r>
          </a:p>
          <a:p>
            <a:r>
              <a:rPr lang="ru-RU" sz="2400" dirty="0" smtClean="0"/>
              <a:t>Молодежные </a:t>
            </a:r>
            <a:r>
              <a:rPr lang="ru-RU" sz="2400" dirty="0"/>
              <a:t>медиа</a:t>
            </a:r>
          </a:p>
          <a:p>
            <a:r>
              <a:rPr lang="ru-RU" sz="2400" dirty="0" smtClean="0"/>
              <a:t>Спорт</a:t>
            </a:r>
            <a:r>
              <a:rPr lang="ru-RU" sz="2400" dirty="0"/>
              <a:t>, ЗОЖ, туризм</a:t>
            </a:r>
          </a:p>
          <a:p>
            <a:r>
              <a:rPr lang="ru-RU" sz="2400" dirty="0" smtClean="0"/>
              <a:t>Развитие </a:t>
            </a:r>
            <a:r>
              <a:rPr lang="ru-RU" sz="2400" dirty="0"/>
              <a:t>социальных лифтов</a:t>
            </a:r>
          </a:p>
          <a:p>
            <a:r>
              <a:rPr lang="ru-RU" sz="2400" dirty="0" smtClean="0"/>
              <a:t>Мероприятия</a:t>
            </a:r>
            <a:r>
              <a:rPr lang="ru-RU" sz="2400" dirty="0"/>
              <a:t>, направленные на развитие </a:t>
            </a:r>
            <a:r>
              <a:rPr lang="ru-RU" sz="2400" dirty="0" err="1"/>
              <a:t>надпрофессиональных</a:t>
            </a:r>
            <a:r>
              <a:rPr lang="ru-RU" sz="2400" dirty="0"/>
              <a:t> навыков</a:t>
            </a:r>
          </a:p>
          <a:p>
            <a:r>
              <a:rPr lang="ru-RU" sz="2400" dirty="0" smtClean="0"/>
              <a:t>Профилактика </a:t>
            </a:r>
            <a:r>
              <a:rPr lang="ru-RU" sz="2400" dirty="0"/>
              <a:t>негативных проявлений в молодежной среде и межнациональное взаимодействие</a:t>
            </a:r>
          </a:p>
          <a:p>
            <a:r>
              <a:rPr lang="ru-RU" sz="2400" dirty="0" smtClean="0"/>
              <a:t>Укрепление </a:t>
            </a:r>
            <a:r>
              <a:rPr lang="ru-RU" sz="2400" dirty="0"/>
              <a:t>семейных </a:t>
            </a:r>
            <a:r>
              <a:rPr lang="ru-RU" sz="2400" dirty="0" smtClean="0"/>
              <a:t>ценностей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62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40749" y="250268"/>
            <a:ext cx="10515600" cy="6670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Позиции студента и преподавателя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 проектной 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5700378"/>
              </p:ext>
            </p:extLst>
          </p:nvPr>
        </p:nvGraphicFramePr>
        <p:xfrm>
          <a:off x="290556" y="1167601"/>
          <a:ext cx="116137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7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2926220" y="2076629"/>
            <a:ext cx="6339556" cy="366614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789" y="40908"/>
            <a:ext cx="10515600" cy="7543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Организаторы проектной 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136164" y="2421130"/>
            <a:ext cx="3896883" cy="914400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развитием воспитательной деятельности;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Совет обучающихся</a:t>
            </a:r>
            <a:endParaRPr lang="ru-RU" dirty="0">
              <a:noFill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141858" y="3616307"/>
            <a:ext cx="3896882" cy="762000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 социальных инициатив</a:t>
            </a:r>
            <a:endParaRPr lang="ru-RU" dirty="0">
              <a:noFill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57428" y="1664378"/>
            <a:ext cx="2657742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Институты и факультеты</a:t>
            </a:r>
            <a:endParaRPr lang="ru-RU" dirty="0">
              <a:noFill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160377" y="4669428"/>
            <a:ext cx="3896883" cy="762000"/>
          </a:xfrm>
          <a:prstGeom prst="round2Diag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Проектные команды институтов и факультетов</a:t>
            </a:r>
            <a:endParaRPr lang="ru-RU" dirty="0">
              <a:noFill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418892" y="4746325"/>
            <a:ext cx="2394247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Планово-финансовое управление</a:t>
            </a:r>
            <a:endParaRPr lang="ru-RU" dirty="0">
              <a:noFill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9418892" y="3654195"/>
            <a:ext cx="2657742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закупок</a:t>
            </a:r>
            <a:endParaRPr lang="ru-RU" dirty="0">
              <a:noFill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8517307" y="1512885"/>
            <a:ext cx="2657742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по связям с общественностью</a:t>
            </a:r>
            <a:endParaRPr lang="ru-RU" dirty="0">
              <a:noFill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871103" y="6125227"/>
            <a:ext cx="2657742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Проектный офис</a:t>
            </a:r>
            <a:endParaRPr lang="ru-RU" dirty="0">
              <a:noFill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9386131" y="2642390"/>
            <a:ext cx="2657742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научных исследований</a:t>
            </a:r>
            <a:endParaRPr lang="ru-RU" dirty="0">
              <a:noFill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767126" y="1001407"/>
            <a:ext cx="2983909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Управление бухгалтерского учета и финансового контроля</a:t>
            </a:r>
            <a:endParaRPr lang="ru-RU" dirty="0">
              <a:noFill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8020225" y="5876323"/>
            <a:ext cx="2657742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Юридическое управление</a:t>
            </a:r>
            <a:endParaRPr lang="ru-RU" dirty="0">
              <a:noFill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6084606" y="3335530"/>
            <a:ext cx="230736" cy="28077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084606" y="4374029"/>
            <a:ext cx="230736" cy="3289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>
            <a:endCxn id="10" idx="1"/>
          </p:cNvCxnSpPr>
          <p:nvPr/>
        </p:nvCxnSpPr>
        <p:spPr>
          <a:xfrm>
            <a:off x="3495230" y="2332221"/>
            <a:ext cx="359396" cy="28130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13820" y="3047448"/>
            <a:ext cx="463314" cy="16431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487396" y="5311066"/>
            <a:ext cx="554765" cy="39228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78610" y="1772372"/>
            <a:ext cx="11393" cy="30922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0" idx="7"/>
          </p:cNvCxnSpPr>
          <p:nvPr/>
        </p:nvCxnSpPr>
        <p:spPr>
          <a:xfrm flipH="1">
            <a:off x="8337370" y="2263425"/>
            <a:ext cx="179937" cy="35009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5" idx="3"/>
          </p:cNvCxnSpPr>
          <p:nvPr/>
        </p:nvCxnSpPr>
        <p:spPr>
          <a:xfrm flipV="1">
            <a:off x="6199974" y="5742775"/>
            <a:ext cx="0" cy="38245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8970324" y="4666000"/>
            <a:ext cx="415807" cy="31252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6" idx="2"/>
          </p:cNvCxnSpPr>
          <p:nvPr/>
        </p:nvCxnSpPr>
        <p:spPr>
          <a:xfrm flipH="1">
            <a:off x="8810714" y="3017660"/>
            <a:ext cx="575417" cy="7591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35186" y="2740501"/>
            <a:ext cx="2578340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Музей РГПУ им. А. И. Герцена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03021" y="5703347"/>
            <a:ext cx="3485257" cy="1019592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Фундаментальная библиотека им. императрицы Марии Федоровны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9184582" y="3997308"/>
            <a:ext cx="301250" cy="17091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8427338" y="5129257"/>
            <a:ext cx="542986" cy="7470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319752" y="4666000"/>
            <a:ext cx="2578340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Профсоюзная организация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23225" y="3652777"/>
            <a:ext cx="2578340" cy="750540"/>
          </a:xfrm>
          <a:prstGeom prst="round2Diag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Студенческий дворец культуры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2870676" y="4822261"/>
            <a:ext cx="470730" cy="2698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40" idx="0"/>
          </p:cNvCxnSpPr>
          <p:nvPr/>
        </p:nvCxnSpPr>
        <p:spPr>
          <a:xfrm flipV="1">
            <a:off x="2701565" y="3991577"/>
            <a:ext cx="343912" cy="3647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834" y="47001"/>
            <a:ext cx="10515600" cy="891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Система организации проектной деятельности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23543355"/>
              </p:ext>
            </p:extLst>
          </p:nvPr>
        </p:nvGraphicFramePr>
        <p:xfrm>
          <a:off x="299103" y="1128033"/>
          <a:ext cx="112035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7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4004"/>
            <a:ext cx="10515600" cy="8919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Информирование</a:t>
            </a:r>
            <a:endParaRPr lang="ru-RU" sz="3200" b="1" dirty="0">
              <a:latin typeface="+mn-l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8587334"/>
              </p:ext>
            </p:extLst>
          </p:nvPr>
        </p:nvGraphicFramePr>
        <p:xfrm>
          <a:off x="485686" y="1079949"/>
          <a:ext cx="112206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3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2274</Words>
  <Application>Microsoft Office PowerPoint</Application>
  <PresentationFormat>Широкоэкранный</PresentationFormat>
  <Paragraphs>361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проектной деятельности</vt:lpstr>
      <vt:lpstr>Презентация PowerPoint</vt:lpstr>
      <vt:lpstr>Организаторы проектной деятельности</vt:lpstr>
      <vt:lpstr>Система организации проектной деятельности</vt:lpstr>
      <vt:lpstr>Информирование</vt:lpstr>
      <vt:lpstr>Методическое сопровождение  разработки проектов студентами в течение года</vt:lpstr>
      <vt:lpstr>Индивидуальные маршруты  освоения проектной деятельности</vt:lpstr>
      <vt:lpstr>Презентация PowerPoint</vt:lpstr>
      <vt:lpstr>Презентация PowerPoint</vt:lpstr>
      <vt:lpstr>Конкурс проектов в рамках Ежегодного Герценовского молодежного форума с международным участием  «Моя инициатива в образовании» </vt:lpstr>
      <vt:lpstr>Конкурс проектов в рамках  Всероссийского конкурса студенческих программ, проектов и практик «Вожатые - школе» </vt:lpstr>
      <vt:lpstr>Конкурс на получения финансирования студенческих проектов за счет средств культурно-массовой, спортивно-оздоровительной и физкультурной работы </vt:lpstr>
      <vt:lpstr>Всероссийский конкурс авторских проектов, направленных на социально-экономическое развитие территорий Российской Федерации «Моя страна – моя Россия»</vt:lpstr>
      <vt:lpstr>Всероссийский конкурс волонтерских проектов  «Доброволец России»</vt:lpstr>
      <vt:lpstr>Участие во Всероссийском конкурсе молодежных социально-значимых проектов  «Россия – страна возможностей»</vt:lpstr>
      <vt:lpstr>Внешние грантовые конкурсы</vt:lpstr>
      <vt:lpstr>Презентация PowerPoint</vt:lpstr>
      <vt:lpstr>Подготовка специалистов к организации проектной деятельности</vt:lpstr>
      <vt:lpstr>Обучение по программам повышения квалификации для сотрудников университета и развивающих программ  для студенческого актива</vt:lpstr>
      <vt:lpstr>Обучение на всероссийских образовательных площадках</vt:lpstr>
      <vt:lpstr>Образовательные выезды по проектной деятельности</vt:lpstr>
      <vt:lpstr>Научное и учебно-методическое обеспечение  проектной деятельности</vt:lpstr>
      <vt:lpstr>Результаты работы  по развитию проектной деятельности обучающихся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user</cp:lastModifiedBy>
  <cp:revision>135</cp:revision>
  <cp:lastPrinted>2020-03-17T06:05:28Z</cp:lastPrinted>
  <dcterms:created xsi:type="dcterms:W3CDTF">2018-06-25T16:57:33Z</dcterms:created>
  <dcterms:modified xsi:type="dcterms:W3CDTF">2020-03-24T15:21:16Z</dcterms:modified>
</cp:coreProperties>
</file>