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9" r:id="rId2"/>
    <p:sldId id="315" r:id="rId3"/>
    <p:sldId id="285" r:id="rId4"/>
    <p:sldId id="288" r:id="rId5"/>
    <p:sldId id="303" r:id="rId6"/>
    <p:sldId id="314" r:id="rId7"/>
    <p:sldId id="302" r:id="rId8"/>
    <p:sldId id="323" r:id="rId9"/>
    <p:sldId id="306" r:id="rId10"/>
    <p:sldId id="307" r:id="rId11"/>
    <p:sldId id="308" r:id="rId12"/>
    <p:sldId id="313" r:id="rId13"/>
    <p:sldId id="325" r:id="rId14"/>
    <p:sldId id="305" r:id="rId15"/>
    <p:sldId id="304" r:id="rId16"/>
    <p:sldId id="269" r:id="rId17"/>
    <p:sldId id="291" r:id="rId18"/>
    <p:sldId id="267" r:id="rId19"/>
    <p:sldId id="317" r:id="rId20"/>
    <p:sldId id="318" r:id="rId21"/>
    <p:sldId id="321" r:id="rId22"/>
    <p:sldId id="324" r:id="rId23"/>
    <p:sldId id="326" r:id="rId24"/>
    <p:sldId id="316" r:id="rId25"/>
    <p:sldId id="328" r:id="rId26"/>
    <p:sldId id="259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0423" autoAdjust="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PowerPoint]201-2020 (2)'!$B$2</c:f>
              <c:strCache>
                <c:ptCount val="1"/>
                <c:pt idx="0">
                  <c:v>НПР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'[Диаграмма в Microsoft PowerPoint]201-2020 (2)'!$A$3:$A$8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'[Диаграмма в Microsoft PowerPoint]201-2020 (2)'!$B$3:$B$8</c:f>
              <c:numCache>
                <c:formatCode>_-* #,##0.0\ _₽_-;\-* #,##0.0\ _₽_-;_-* "-"??\ _₽_-;_-@_-</c:formatCode>
                <c:ptCount val="6"/>
                <c:pt idx="0">
                  <c:v>1061</c:v>
                </c:pt>
                <c:pt idx="1">
                  <c:v>1075.7</c:v>
                </c:pt>
                <c:pt idx="2">
                  <c:v>1093.5</c:v>
                </c:pt>
                <c:pt idx="3">
                  <c:v>1103.3</c:v>
                </c:pt>
                <c:pt idx="4">
                  <c:v>1154</c:v>
                </c:pt>
                <c:pt idx="5">
                  <c:v>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F-43E1-800A-768EB6A9502A}"/>
            </c:ext>
          </c:extLst>
        </c:ser>
        <c:ser>
          <c:idx val="1"/>
          <c:order val="1"/>
          <c:tx>
            <c:strRef>
              <c:f>'[Диаграмма в Microsoft PowerPoint]201-2020 (2)'!$C$2</c:f>
              <c:strCache>
                <c:ptCount val="1"/>
                <c:pt idx="0">
                  <c:v>АУП, УВП и ОП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'[Диаграмма в Microsoft PowerPoint]201-2020 (2)'!$A$3:$A$8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'[Диаграмма в Microsoft PowerPoint]201-2020 (2)'!$C$3:$C$8</c:f>
              <c:numCache>
                <c:formatCode>_-* #,##0.0\ _₽_-;\-* #,##0.0\ _₽_-;_-* "-"??\ _₽_-;_-@_-</c:formatCode>
                <c:ptCount val="6"/>
                <c:pt idx="0">
                  <c:v>1276.8000000000002</c:v>
                </c:pt>
                <c:pt idx="1">
                  <c:v>1210.8</c:v>
                </c:pt>
                <c:pt idx="2">
                  <c:v>1235.1999999999998</c:v>
                </c:pt>
                <c:pt idx="3">
                  <c:v>1235.5000000000002</c:v>
                </c:pt>
                <c:pt idx="4">
                  <c:v>1191.0999999999999</c:v>
                </c:pt>
                <c:pt idx="5">
                  <c:v>1151.0999999999999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0F-43E1-800A-768EB6A95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80768"/>
        <c:axId val="46093056"/>
      </c:barChart>
      <c:catAx>
        <c:axId val="460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93056"/>
        <c:crosses val="autoZero"/>
        <c:auto val="1"/>
        <c:lblAlgn val="ctr"/>
        <c:lblOffset val="100"/>
        <c:noMultiLvlLbl val="0"/>
      </c:catAx>
      <c:valAx>
        <c:axId val="4609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8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PowerPoint]201-2020 (2)'!$B$11</c:f>
              <c:strCache>
                <c:ptCount val="1"/>
                <c:pt idx="0">
                  <c:v>НПР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/>
                      <a:t> 951 168,80; 67%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6F-43D9-936F-5FB94BCF0CC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/>
                      <a:t> 1 157 479,40; 71%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6F-43D9-936F-5FB94BCF0CC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/>
                      <a:t> 1 357 967,65; 69%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6F-43D9-936F-5FB94BCF0CC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/>
                      <a:t> 1 460 486,34; 70%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6F-43D9-936F-5FB94BCF0CC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/>
                      <a:t> 1 553 709,76; 71%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6F-43D9-936F-5FB94BCF0CC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/>
                      <a:t> 1 697 100,48; 71%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6F-43D9-936F-5FB94BCF0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'[Диаграмма в Microsoft PowerPoint]201-2020 (2)'!$A$12:$A$17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'[Диаграмма в Microsoft PowerPoint]201-2020 (2)'!$B$12:$B$17</c:f>
              <c:numCache>
                <c:formatCode>_(* #,##0.00_);_(* \(#,##0.00\);_(* "-"??_);_(@_)</c:formatCode>
                <c:ptCount val="6"/>
                <c:pt idx="0">
                  <c:v>951168.79622999998</c:v>
                </c:pt>
                <c:pt idx="1">
                  <c:v>1157479.39821</c:v>
                </c:pt>
                <c:pt idx="2">
                  <c:v>1357967.65</c:v>
                </c:pt>
                <c:pt idx="3">
                  <c:v>1408367.7</c:v>
                </c:pt>
                <c:pt idx="4">
                  <c:v>1543806.09</c:v>
                </c:pt>
                <c:pt idx="5">
                  <c:v>1697100.48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E-41DC-B03B-82B29E531747}"/>
            </c:ext>
          </c:extLst>
        </c:ser>
        <c:ser>
          <c:idx val="1"/>
          <c:order val="1"/>
          <c:tx>
            <c:strRef>
              <c:f>'[Диаграмма в Microsoft PowerPoint]201-2020 (2)'!$C$11</c:f>
              <c:strCache>
                <c:ptCount val="1"/>
                <c:pt idx="0">
                  <c:v>АУП, УВП и ОП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/>
                      <a:t> 473 540,04; 33%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6F-43D9-936F-5FB94BCF0CC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 477 149,90;</a:t>
                    </a:r>
                    <a:r>
                      <a:rPr lang="en-US" sz="1100" baseline="0"/>
                      <a:t> 29%</a:t>
                    </a:r>
                    <a:r>
                      <a:rPr lang="en-US" sz="1100"/>
                      <a:t>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6F-43D9-936F-5FB94BCF0CC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/>
                      <a:t> 616 882,35; 31%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56F-43D9-936F-5FB94BCF0CC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/>
                      <a:t> 628 664,16; 30%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56F-43D9-936F-5FB94BCF0CC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/>
                      <a:t> 621 459,88 ; 29%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56F-43D9-936F-5FB94BCF0CC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/>
                      <a:t> 682 199,72; 29%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56F-43D9-936F-5FB94BCF0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'[Диаграмма в Microsoft PowerPoint]201-2020 (2)'!$A$12:$A$17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'[Диаграмма в Microsoft PowerPoint]201-2020 (2)'!$C$12:$C$17</c:f>
              <c:numCache>
                <c:formatCode>_(* #,##0.00_);_(* \(#,##0.00\);_(* "-"??_);_(@_)</c:formatCode>
                <c:ptCount val="6"/>
                <c:pt idx="0">
                  <c:v>473540.04377000011</c:v>
                </c:pt>
                <c:pt idx="1">
                  <c:v>477149.90179000003</c:v>
                </c:pt>
                <c:pt idx="2">
                  <c:v>616882.35000000009</c:v>
                </c:pt>
                <c:pt idx="3">
                  <c:v>710749.7</c:v>
                </c:pt>
                <c:pt idx="4">
                  <c:v>627863.70999999973</c:v>
                </c:pt>
                <c:pt idx="5">
                  <c:v>682199.7200000002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E-41DC-B03B-82B29E531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56800"/>
        <c:axId val="46187264"/>
      </c:barChart>
      <c:catAx>
        <c:axId val="461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87264"/>
        <c:crosses val="autoZero"/>
        <c:auto val="1"/>
        <c:lblAlgn val="ctr"/>
        <c:lblOffset val="100"/>
        <c:noMultiLvlLbl val="0"/>
      </c:catAx>
      <c:valAx>
        <c:axId val="4618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5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9733171410073E-2"/>
          <c:y val="2.6217061883713724E-2"/>
          <c:w val="0.91717586934785023"/>
          <c:h val="0.8639730465333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PowerPoint]201-2020 (2)'!$B$21</c:f>
              <c:strCache>
                <c:ptCount val="1"/>
                <c:pt idx="0">
                  <c:v>НПР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'[Диаграмма в Microsoft PowerPoint]201-2020 (2)'!$A$23:$A$28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'[Диаграмма в Microsoft PowerPoint]201-2020 (2)'!$B$23:$B$28</c:f>
              <c:numCache>
                <c:formatCode>_-* #,##0.0\ _₽_-;\-* #,##0.0\ _₽_-;_-* "-"??\ _₽_-;_-@_-</c:formatCode>
                <c:ptCount val="6"/>
                <c:pt idx="0">
                  <c:v>72</c:v>
                </c:pt>
                <c:pt idx="1">
                  <c:v>83.9</c:v>
                </c:pt>
                <c:pt idx="2">
                  <c:v>101.3</c:v>
                </c:pt>
                <c:pt idx="3">
                  <c:v>107.6</c:v>
                </c:pt>
                <c:pt idx="4">
                  <c:v>109.5</c:v>
                </c:pt>
                <c:pt idx="5">
                  <c:v>117.8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0-4363-B492-E7D524453F35}"/>
            </c:ext>
          </c:extLst>
        </c:ser>
        <c:ser>
          <c:idx val="1"/>
          <c:order val="1"/>
          <c:tx>
            <c:strRef>
              <c:f>'[Диаграмма в Microsoft PowerPoint]201-2020 (2)'!$C$21</c:f>
              <c:strCache>
                <c:ptCount val="1"/>
                <c:pt idx="0">
                  <c:v>Иные работники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'[Диаграмма в Microsoft PowerPoint]201-2020 (2)'!$A$23:$A$28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'[Диаграмма в Microsoft PowerPoint]201-2020 (2)'!$C$23:$C$28</c:f>
              <c:numCache>
                <c:formatCode>_-* #,##0.0\ _₽_-;\-* #,##0.0\ _₽_-;_-* "-"??\ _₽_-;_-@_-</c:formatCode>
                <c:ptCount val="6"/>
                <c:pt idx="0">
                  <c:v>28.4</c:v>
                </c:pt>
                <c:pt idx="1">
                  <c:v>32.799999999999997</c:v>
                </c:pt>
                <c:pt idx="2">
                  <c:v>44</c:v>
                </c:pt>
                <c:pt idx="3">
                  <c:v>45.1</c:v>
                </c:pt>
                <c:pt idx="4">
                  <c:v>44.4</c:v>
                </c:pt>
                <c:pt idx="5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0-4363-B492-E7D524453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42432"/>
        <c:axId val="42652416"/>
      </c:barChart>
      <c:catAx>
        <c:axId val="4264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52416"/>
        <c:crosses val="autoZero"/>
        <c:auto val="1"/>
        <c:lblAlgn val="ctr"/>
        <c:lblOffset val="100"/>
        <c:noMultiLvlLbl val="0"/>
      </c:catAx>
      <c:valAx>
        <c:axId val="4265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4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136" tIns="45567" rIns="91136" bIns="455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136" tIns="45567" rIns="91136" bIns="45567" rtlCol="0"/>
          <a:lstStyle>
            <a:lvl1pPr algn="r">
              <a:defRPr sz="1200"/>
            </a:lvl1pPr>
          </a:lstStyle>
          <a:p>
            <a:fld id="{26942F53-6D38-4E76-BEC6-A4C42269C64A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6" tIns="45567" rIns="91136" bIns="455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136" tIns="45567" rIns="91136" bIns="455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136" tIns="45567" rIns="91136" bIns="455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136" tIns="45567" rIns="91136" bIns="45567" rtlCol="0" anchor="b"/>
          <a:lstStyle>
            <a:lvl1pPr algn="r">
              <a:defRPr sz="1200"/>
            </a:lvl1pPr>
          </a:lstStyle>
          <a:p>
            <a:fld id="{19DD8F86-6C03-49B8-AF3B-9F61711D5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9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4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2021 – 58,927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0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2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D8F86-6C03-49B8-AF3B-9F61711D5C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31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CC8DF-2D2F-49BA-8705-901D2B27E38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05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D8F86-6C03-49B8-AF3B-9F61711D5C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552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D8F86-6C03-49B8-AF3B-9F61711D5CB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146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0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70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74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7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1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1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CC8DF-2D2F-49BA-8705-901D2B27E38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2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2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3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8EDE-BE12-4DFA-BA3D-FC8128B2BF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8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C8EDE-BE12-4DFA-BA3D-FC8128B2BF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4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8F86-6C03-49B8-AF3B-9F61711D5C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2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8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9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9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8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6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8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5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0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3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F843-DCB6-49A5-9867-CFCC861970FE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8D6D-2790-4968-89C1-CA0786DDD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7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1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2200971"/>
            <a:ext cx="597666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dirty="0">
                <a:latin typeface="Lazursky" panose="020B0604020202020204" pitchFamily="34" charset="0"/>
              </a:rPr>
              <a:t>План </a:t>
            </a:r>
            <a:r>
              <a:rPr lang="ru-RU" sz="3200" dirty="0" smtClean="0">
                <a:latin typeface="Lazursky" panose="020B0604020202020204" pitchFamily="34" charset="0"/>
              </a:rPr>
              <a:t>финансово-хозяйственной </a:t>
            </a:r>
          </a:p>
          <a:p>
            <a:pPr algn="ctr">
              <a:lnSpc>
                <a:spcPct val="120000"/>
              </a:lnSpc>
            </a:pPr>
            <a:r>
              <a:rPr lang="ru-RU" sz="3200" dirty="0">
                <a:latin typeface="Lazursky" panose="020B0604020202020204" pitchFamily="34" charset="0"/>
              </a:rPr>
              <a:t>д</a:t>
            </a:r>
            <a:r>
              <a:rPr lang="ru-RU" sz="3200" dirty="0" smtClean="0">
                <a:latin typeface="Lazursky" panose="020B0604020202020204" pitchFamily="34" charset="0"/>
              </a:rPr>
              <a:t>еятельности на 2021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6516" y="5013176"/>
            <a:ext cx="46805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latin typeface="Lazursky" panose="020B0604020202020204" pitchFamily="34" charset="0"/>
              </a:rPr>
              <a:t>Проректор по экономической деятельности И.А. Антонов</a:t>
            </a:r>
          </a:p>
        </p:txBody>
      </p:sp>
    </p:spTree>
    <p:extLst>
      <p:ext uri="{BB962C8B-B14F-4D97-AF65-F5344CB8AC3E}">
        <p14:creationId xmlns:p14="http://schemas.microsoft.com/office/powerpoint/2010/main" val="4155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3"/>
            <a:ext cx="9144000" cy="7394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11663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Соотношение фонда оплаты труда по категориям, 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866782"/>
              </p:ext>
            </p:extLst>
          </p:nvPr>
        </p:nvGraphicFramePr>
        <p:xfrm>
          <a:off x="395537" y="908721"/>
          <a:ext cx="83529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52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024-331-59-024\Desktop\синий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658" y="116632"/>
            <a:ext cx="5778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206745"/>
            <a:ext cx="240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РГПУ им. А.И. Герцена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" y="0"/>
            <a:ext cx="9144000" cy="7394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3535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среднемесячной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заработной  платы работников,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2016-2021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199803"/>
              </p:ext>
            </p:extLst>
          </p:nvPr>
        </p:nvGraphicFramePr>
        <p:xfrm>
          <a:off x="323529" y="1052736"/>
          <a:ext cx="8352928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19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85063"/>
            <a:ext cx="443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Достигнутый уровень заработной платы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21899"/>
              </p:ext>
            </p:extLst>
          </p:nvPr>
        </p:nvGraphicFramePr>
        <p:xfrm>
          <a:off x="457200" y="1124744"/>
          <a:ext cx="8229601" cy="47525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5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2016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2017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2019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 мес. 2020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Средняя заработная плата работников, тыс</a:t>
                      </a:r>
                      <a:r>
                        <a:rPr lang="ru-RU" sz="1400" b="1" u="none" strike="noStrike" dirty="0" smtClean="0">
                          <a:effectLst/>
                        </a:rPr>
                        <a:t>. руб</a:t>
                      </a:r>
                      <a:r>
                        <a:rPr lang="ru-RU" sz="1400" b="1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48,99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56,85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68,54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74,07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74,02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Профессорско-преподавательский состав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83,90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107,60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107,90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Научные сотрудники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141,70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121,70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102,20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113,30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82,10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74" marR="6974" marT="697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7118" y="185063"/>
            <a:ext cx="380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обучающихся по ООП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8581"/>
              </p:ext>
            </p:extLst>
          </p:nvPr>
        </p:nvGraphicFramePr>
        <p:xfrm>
          <a:off x="35497" y="989560"/>
          <a:ext cx="9108503" cy="4152554"/>
        </p:xfrm>
        <a:graphic>
          <a:graphicData uri="http://schemas.openxmlformats.org/drawingml/2006/table">
            <a:tbl>
              <a:tblPr/>
              <a:tblGrid>
                <a:gridCol w="143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9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06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36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Форма обучения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Контингент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Приведенный контингент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Расчетное кол-во ставок ППС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Контингент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Приведенный контингент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Расчетное кол-во ставок ППС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Контингент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Приведенный контингент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Расчетное кол-во ставок ППС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очная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12 485,00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12 485,00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1 040,42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13 125,00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13 125,00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1 093,75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13 383,00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13 383,00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1 115,25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Очно-заочная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3,21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3,63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заочная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5 118,00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511,80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42,65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4 711,00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39,26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4 712,00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471,20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39,27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17 757,00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13 035,30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1 086,28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18 010,00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13 639,60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1 136,63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18 279,00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13 900,20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1 158,35</a:t>
                      </a:r>
                    </a:p>
                  </a:txBody>
                  <a:tcPr marL="6430" marR="6430" marT="6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45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89971"/>
              </p:ext>
            </p:extLst>
          </p:nvPr>
        </p:nvGraphicFramePr>
        <p:xfrm>
          <a:off x="395538" y="939790"/>
          <a:ext cx="8291263" cy="3814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855" marR="8855" marT="88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8855" marR="8855" marT="88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8855" marR="8855" marT="88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8855" marR="8855" marT="88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8855" marR="8855" marT="88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мес. 2020 года</a:t>
                      </a:r>
                    </a:p>
                  </a:txBody>
                  <a:tcPr marL="8855" marR="8855" marT="88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Средняя численность </a:t>
                      </a:r>
                      <a:r>
                        <a:rPr lang="ru-RU" sz="1400" u="none" strike="noStrike" dirty="0" smtClean="0">
                          <a:effectLst/>
                        </a:rPr>
                        <a:t>работников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ППС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1 040,30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1 050,80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1 046,70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1 037,50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 </a:t>
                      </a:r>
                      <a:r>
                        <a:rPr lang="ru-RU" sz="1600" b="1" u="none" strike="noStrike" dirty="0" smtClean="0">
                          <a:effectLst/>
                        </a:rPr>
                        <a:t>081,50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Приведенный контингент студентов на 01.10.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13 013,65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13 246,50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13 035,30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13 639,60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14 227,50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Соотношение "преподаватель-студент"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12,51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12,61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12,45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13,15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13,16</a:t>
                      </a:r>
                    </a:p>
                  </a:txBody>
                  <a:tcPr marL="8855" marR="8855" marT="885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Предельная численность работников, исходя из соотношения 1:12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1 136,63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1 185,63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Разность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99,13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104,13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1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Количество преподавателей, выполняющих </a:t>
                      </a:r>
                      <a:r>
                        <a:rPr lang="ru-RU" sz="1400" u="none" strike="noStrike" dirty="0" smtClean="0">
                          <a:effectLst/>
                        </a:rPr>
                        <a:t>учебную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нагрузку </a:t>
                      </a:r>
                      <a:r>
                        <a:rPr lang="ru-RU" sz="1400" u="none" strike="noStrike" dirty="0">
                          <a:effectLst/>
                        </a:rPr>
                        <a:t>по договору ГПХ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120,01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114,60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Разность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-20,88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-10,48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55" marR="8855" marT="885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5057" y="46563"/>
            <a:ext cx="7173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научно-педагогических работников по отношению к заработной плате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1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"/>
            <a:ext cx="9144000" cy="739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5554" y="195999"/>
            <a:ext cx="433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заработной платы,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16169"/>
              </p:ext>
            </p:extLst>
          </p:nvPr>
        </p:nvGraphicFramePr>
        <p:xfrm>
          <a:off x="332508" y="935458"/>
          <a:ext cx="8487295" cy="5560838"/>
        </p:xfrm>
        <a:graphic>
          <a:graphicData uri="http://schemas.openxmlformats.org/drawingml/2006/table">
            <a:tbl>
              <a:tblPr/>
              <a:tblGrid>
                <a:gridCol w="134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92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01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274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01-12 2019 г.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01-10  </a:t>
                      </a: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839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Уровень,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 2019 г.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9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персонал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73,2   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ППС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107,3   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82,1   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99,1   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48,8   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1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45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40092"/>
              </p:ext>
            </p:extLst>
          </p:nvPr>
        </p:nvGraphicFramePr>
        <p:xfrm>
          <a:off x="179511" y="992312"/>
          <a:ext cx="8774515" cy="559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val="145689132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131917033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7137676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2706623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2455338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30823589"/>
                    </a:ext>
                  </a:extLst>
                </a:gridCol>
                <a:gridCol w="1285682">
                  <a:extLst>
                    <a:ext uri="{9D8B030D-6E8A-4147-A177-3AD203B41FA5}">
                      <a16:colId xmlns:a16="http://schemas.microsoft.com/office/drawing/2014/main" val="1249856127"/>
                    </a:ext>
                  </a:extLst>
                </a:gridCol>
              </a:tblGrid>
              <a:tr h="86824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персонала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2020год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6858285"/>
                  </a:ext>
                </a:extLst>
              </a:tr>
              <a:tr h="868241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ФОТ, </a:t>
                      </a:r>
                    </a:p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Расчетная численность, чел.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ФОТ, </a:t>
                      </a:r>
                    </a:p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Расчетная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исленность, чел.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ФОТ, </a:t>
                      </a:r>
                    </a:p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Расчетная численность, чел.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93029164"/>
                  </a:ext>
                </a:extLst>
              </a:tr>
              <a:tr h="844365">
                <a:tc>
                  <a:txBody>
                    <a:bodyPr/>
                    <a:lstStyle/>
                    <a:p>
                      <a:pPr lvl="0" indent="0"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профессорско-преподавательский состав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2881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453,60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130,40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9015903"/>
                  </a:ext>
                </a:extLst>
              </a:tr>
              <a:tr h="4225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научные работники</a:t>
                      </a:r>
                    </a:p>
                  </a:txBody>
                  <a:tcPr marL="192881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90,20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1850554"/>
                  </a:ext>
                </a:extLst>
              </a:tr>
              <a:tr h="566527">
                <a:tc>
                  <a:txBody>
                    <a:bodyPr/>
                    <a:lstStyle/>
                    <a:p>
                      <a:pPr marL="0" lvl="0" indent="0" algn="l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учебно-вспомогательный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персонал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81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2184615"/>
                  </a:ext>
                </a:extLst>
              </a:tr>
              <a:tr h="844365">
                <a:tc>
                  <a:txBody>
                    <a:bodyPr/>
                    <a:lstStyle/>
                    <a:p>
                      <a:pPr marL="0" lvl="0" indent="0" algn="l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административно-управленческий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персонал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81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374,50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7923932"/>
                  </a:ext>
                </a:extLst>
              </a:tr>
              <a:tr h="678012">
                <a:tc>
                  <a:txBody>
                    <a:bodyPr/>
                    <a:lstStyle/>
                    <a:p>
                      <a:pPr marL="0" lvl="0" indent="0" algn="l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прочий и обслуживающий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персонал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81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-15,00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2723488"/>
                  </a:ext>
                </a:extLst>
              </a:tr>
              <a:tr h="4225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192881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2 171,70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2 379,00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207,30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-25,00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97105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93128"/>
            <a:ext cx="805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Расходы </a:t>
            </a:r>
            <a:r>
              <a:rPr lang="ru-RU" b="1" dirty="0">
                <a:solidFill>
                  <a:prstClr val="black"/>
                </a:solidFill>
              </a:rPr>
              <a:t>на оплату </a:t>
            </a:r>
            <a:r>
              <a:rPr lang="ru-RU" b="1" dirty="0" smtClean="0">
                <a:solidFill>
                  <a:prstClr val="black"/>
                </a:solidFill>
              </a:rPr>
              <a:t>труда без начислений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 выплаты по оплате труда с учетом филиалов</a:t>
            </a:r>
            <a:endParaRPr lang="ru-RU" dirty="0">
              <a:solidFill>
                <a:srgbClr val="016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497"/>
            <a:ext cx="8229600" cy="399333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Постоянные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расходы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96703"/>
              </p:ext>
            </p:extLst>
          </p:nvPr>
        </p:nvGraphicFramePr>
        <p:xfrm>
          <a:off x="143508" y="908720"/>
          <a:ext cx="8856984" cy="282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783">
                  <a:extLst>
                    <a:ext uri="{9D8B030D-6E8A-4147-A177-3AD203B41FA5}">
                      <a16:colId xmlns:a16="http://schemas.microsoft.com/office/drawing/2014/main" val="1162697542"/>
                    </a:ext>
                  </a:extLst>
                </a:gridCol>
                <a:gridCol w="126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49">
                  <a:extLst>
                    <a:ext uri="{9D8B030D-6E8A-4147-A177-3AD203B41FA5}">
                      <a16:colId xmlns:a16="http://schemas.microsoft.com/office/drawing/2014/main" val="4069090621"/>
                    </a:ext>
                  </a:extLst>
                </a:gridCol>
              </a:tblGrid>
              <a:tr h="5618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2020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2021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249,9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начисления на выплаты по оплате труда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616,2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3396042"/>
                  </a:ext>
                </a:extLst>
              </a:tr>
              <a:tr h="3284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договоры ВОУ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119,3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119,3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страховые взносы на вознаграждения физ. лиц по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договорам ВОУ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362182"/>
                  </a:ext>
                </a:extLst>
              </a:tr>
              <a:tr h="380406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896,9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239,5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342,6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6587" y="145498"/>
            <a:ext cx="5704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 и договоры ВОУ (млн.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</p:txBody>
      </p:sp>
    </p:spTree>
    <p:extLst>
      <p:ext uri="{BB962C8B-B14F-4D97-AF65-F5344CB8AC3E}">
        <p14:creationId xmlns:p14="http://schemas.microsoft.com/office/powerpoint/2010/main" val="7494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75296"/>
              </p:ext>
            </p:extLst>
          </p:nvPr>
        </p:nvGraphicFramePr>
        <p:xfrm>
          <a:off x="395536" y="980728"/>
          <a:ext cx="8208912" cy="46074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94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31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31160">
                  <a:extLst>
                    <a:ext uri="{9D8B030D-6E8A-4147-A177-3AD203B41FA5}">
                      <a16:colId xmlns:a16="http://schemas.microsoft.com/office/drawing/2014/main" val="2481882523"/>
                    </a:ext>
                  </a:extLst>
                </a:gridCol>
              </a:tblGrid>
              <a:tr h="9282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2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Тепловая энергия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25 681,04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31 414,05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5 733,01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Электрическая энергия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34 826,78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48 594,96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13 768,18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Газоснабжение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8 142,50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10 496,99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2 354,49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5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Водоснабжение/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10 181,88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14 310,35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4 128,47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2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78 832,20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104 816,35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25 984,15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(32,96%)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7"/>
            <a:ext cx="9144000" cy="7394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3929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на коммунальные услуги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1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497"/>
            <a:ext cx="8229600" cy="399333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Постоянные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расходы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15418"/>
              </p:ext>
            </p:extLst>
          </p:nvPr>
        </p:nvGraphicFramePr>
        <p:xfrm>
          <a:off x="179512" y="715319"/>
          <a:ext cx="8856984" cy="523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783">
                  <a:extLst>
                    <a:ext uri="{9D8B030D-6E8A-4147-A177-3AD203B41FA5}">
                      <a16:colId xmlns:a16="http://schemas.microsoft.com/office/drawing/2014/main" val="1162697542"/>
                    </a:ext>
                  </a:extLst>
                </a:gridCol>
                <a:gridCol w="126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49">
                  <a:extLst>
                    <a:ext uri="{9D8B030D-6E8A-4147-A177-3AD203B41FA5}">
                      <a16:colId xmlns:a16="http://schemas.microsoft.com/office/drawing/2014/main" val="4069090621"/>
                    </a:ext>
                  </a:extLst>
                </a:gridCol>
              </a:tblGrid>
              <a:tr h="5546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2020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2021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вывоз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мусора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1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комплексная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уборка помещений и территории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12,7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1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1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охранные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услуги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1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учебных занятий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6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подписка на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периодические издания, ЭБС,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пополнение библиотечного фонда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4,0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командировочные расходы сотрудников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18,3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46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выездных практик,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практика по договорам со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школами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и сборы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4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культурно-массовая,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спортивная и оздоровительная работа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 студентами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14,4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5434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146,9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203,6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56,7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73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49235" y="145498"/>
            <a:ext cx="43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постоянные расходы (млн.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</p:txBody>
      </p:sp>
    </p:spTree>
    <p:extLst>
      <p:ext uri="{BB962C8B-B14F-4D97-AF65-F5344CB8AC3E}">
        <p14:creationId xmlns:p14="http://schemas.microsoft.com/office/powerpoint/2010/main" val="4145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5"/>
            <a:ext cx="9144000" cy="73945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31175"/>
              </p:ext>
            </p:extLst>
          </p:nvPr>
        </p:nvGraphicFramePr>
        <p:xfrm>
          <a:off x="256501" y="884957"/>
          <a:ext cx="8784977" cy="567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493">
                  <a:extLst>
                    <a:ext uri="{9D8B030D-6E8A-4147-A177-3AD203B41FA5}">
                      <a16:colId xmlns:a16="http://schemas.microsoft.com/office/drawing/2014/main" val="829529140"/>
                    </a:ext>
                  </a:extLst>
                </a:gridCol>
                <a:gridCol w="1103942">
                  <a:extLst>
                    <a:ext uri="{9D8B030D-6E8A-4147-A177-3AD203B41FA5}">
                      <a16:colId xmlns:a16="http://schemas.microsoft.com/office/drawing/2014/main" val="330725807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5004752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17705951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66316530"/>
                    </a:ext>
                  </a:extLst>
                </a:gridCol>
                <a:gridCol w="1373134">
                  <a:extLst>
                    <a:ext uri="{9D8B030D-6E8A-4147-A177-3AD203B41FA5}">
                      <a16:colId xmlns:a16="http://schemas.microsoft.com/office/drawing/2014/main" val="2911464614"/>
                    </a:ext>
                  </a:extLst>
                </a:gridCol>
              </a:tblGrid>
              <a:tr h="105895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8411592"/>
                  </a:ext>
                </a:extLst>
              </a:tr>
              <a:tr h="10648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субсидии на выполнение ГЗ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914,1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1 169,3  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1 245,7  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1 439,4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1 564,1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/>
                </a:tc>
                <a:extLst>
                  <a:ext uri="{0D108BD9-81ED-4DB2-BD59-A6C34878D82A}">
                    <a16:rowId xmlns:a16="http://schemas.microsoft.com/office/drawing/2014/main" val="3076364805"/>
                  </a:ext>
                </a:extLst>
              </a:tr>
              <a:tr h="10902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субсидии на иные цели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232,2 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229,5 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245,5 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429,3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357,2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6880659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Средства, полученные от приносящей доход деятельности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448,1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1 810,8 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2 104,9  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2 173,7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2 445,4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/>
                </a:tc>
                <a:extLst>
                  <a:ext uri="{0D108BD9-81ED-4DB2-BD59-A6C34878D82A}">
                    <a16:rowId xmlns:a16="http://schemas.microsoft.com/office/drawing/2014/main" val="2524617"/>
                  </a:ext>
                </a:extLst>
              </a:tr>
              <a:tr h="10924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2 594,4   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3 209,6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(+23,7%) 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3 596,1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(+12,0%)   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4 042,4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(+12,4%)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4 366,7 (+8,0%)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720765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51636" y="145498"/>
            <a:ext cx="4594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университета по годам (млн.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</p:txBody>
      </p:sp>
    </p:spTree>
    <p:extLst>
      <p:ext uri="{BB962C8B-B14F-4D97-AF65-F5344CB8AC3E}">
        <p14:creationId xmlns:p14="http://schemas.microsoft.com/office/powerpoint/2010/main" val="27554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497"/>
            <a:ext cx="8229600" cy="399333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Постоянные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расходы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95735"/>
              </p:ext>
            </p:extLst>
          </p:nvPr>
        </p:nvGraphicFramePr>
        <p:xfrm>
          <a:off x="220509" y="1048896"/>
          <a:ext cx="88569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444">
                  <a:extLst>
                    <a:ext uri="{9D8B030D-6E8A-4147-A177-3AD203B41FA5}">
                      <a16:colId xmlns:a16="http://schemas.microsoft.com/office/drawing/2014/main" val="1162697542"/>
                    </a:ext>
                  </a:extLst>
                </a:gridCol>
                <a:gridCol w="126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49">
                  <a:extLst>
                    <a:ext uri="{9D8B030D-6E8A-4147-A177-3AD203B41FA5}">
                      <a16:colId xmlns:a16="http://schemas.microsoft.com/office/drawing/2014/main" val="4069090621"/>
                    </a:ext>
                  </a:extLst>
                </a:gridCol>
              </a:tblGrid>
              <a:tr h="1344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2020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2021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16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9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труда,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начисления на выплаты по оплате труда, ДВОУ с начислениями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896,9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239,5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342,6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3562776"/>
                  </a:ext>
                </a:extLst>
              </a:tr>
              <a:tr h="13449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коммунальные услуги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78,8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9785379"/>
                  </a:ext>
                </a:extLst>
              </a:tr>
              <a:tr h="13449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расходы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5991162"/>
                  </a:ext>
                </a:extLst>
              </a:tr>
              <a:tr h="25943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3 122,6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3 547,9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425,3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5054" y="145498"/>
            <a:ext cx="354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расходы (млн.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</p:txBody>
      </p:sp>
    </p:spTree>
    <p:extLst>
      <p:ext uri="{BB962C8B-B14F-4D97-AF65-F5344CB8AC3E}">
        <p14:creationId xmlns:p14="http://schemas.microsoft.com/office/powerpoint/2010/main" val="20080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" y="0"/>
            <a:ext cx="9144000" cy="73945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15346"/>
              </p:ext>
            </p:extLst>
          </p:nvPr>
        </p:nvGraphicFramePr>
        <p:xfrm>
          <a:off x="736041" y="1340768"/>
          <a:ext cx="7704856" cy="2453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446">
                  <a:extLst>
                    <a:ext uri="{9D8B030D-6E8A-4147-A177-3AD203B41FA5}">
                      <a16:colId xmlns:a16="http://schemas.microsoft.com/office/drawing/2014/main" val="485036993"/>
                    </a:ext>
                  </a:extLst>
                </a:gridCol>
                <a:gridCol w="2615410">
                  <a:extLst>
                    <a:ext uri="{9D8B030D-6E8A-4147-A177-3AD203B41FA5}">
                      <a16:colId xmlns:a16="http://schemas.microsoft.com/office/drawing/2014/main" val="3038321594"/>
                    </a:ext>
                  </a:extLst>
                </a:gridCol>
              </a:tblGrid>
              <a:tr h="61550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22026119"/>
                  </a:ext>
                </a:extLst>
              </a:tr>
              <a:tr h="3976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ГЗ+ПДД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4 009,5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81449269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Потребность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4 775,5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817923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Распределено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части 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остоянных расходов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3 547,9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59298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распределению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461,6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917168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766,0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661487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185063"/>
            <a:ext cx="805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проекта плана ПФХД на 2021 год</a:t>
            </a:r>
            <a:endParaRPr lang="ru-RU" dirty="0">
              <a:solidFill>
                <a:srgbClr val="0164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26904" y="159812"/>
            <a:ext cx="7560840" cy="62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31898"/>
              </p:ext>
            </p:extLst>
          </p:nvPr>
        </p:nvGraphicFramePr>
        <p:xfrm>
          <a:off x="0" y="1065657"/>
          <a:ext cx="9144000" cy="400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465">
                  <a:extLst>
                    <a:ext uri="{9D8B030D-6E8A-4147-A177-3AD203B41FA5}">
                      <a16:colId xmlns:a16="http://schemas.microsoft.com/office/drawing/2014/main" val="1232168896"/>
                    </a:ext>
                  </a:extLst>
                </a:gridCol>
                <a:gridCol w="155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938">
                  <a:extLst>
                    <a:ext uri="{9D8B030D-6E8A-4147-A177-3AD203B41FA5}">
                      <a16:colId xmlns:a16="http://schemas.microsoft.com/office/drawing/2014/main" val="271895354"/>
                    </a:ext>
                  </a:extLst>
                </a:gridCol>
              </a:tblGrid>
              <a:tr h="10804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2019</a:t>
                      </a:r>
                      <a:endParaRPr lang="ru-RU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2020</a:t>
                      </a:r>
                      <a:endParaRPr lang="ru-RU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зданий, помещений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55,0*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Строительные материалы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342165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работы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68607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5"/>
            <a:ext cx="9144000" cy="73945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21804" y="90445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Аналитические данные по годам, млн. руб.</a:t>
            </a:r>
            <a:endParaRPr lang="ru-RU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4" y="5517232"/>
            <a:ext cx="914400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lang="ru-RU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без учета расходов на капитальный ремонт по целевой субсидии (37,7 млн.руб.)</a:t>
            </a:r>
            <a:endParaRPr lang="ru-RU" sz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26904" y="159812"/>
            <a:ext cx="7560840" cy="62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86734"/>
              </p:ext>
            </p:extLst>
          </p:nvPr>
        </p:nvGraphicFramePr>
        <p:xfrm>
          <a:off x="107503" y="769262"/>
          <a:ext cx="8928994" cy="58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520">
                  <a:extLst>
                    <a:ext uri="{9D8B030D-6E8A-4147-A177-3AD203B41FA5}">
                      <a16:colId xmlns:a16="http://schemas.microsoft.com/office/drawing/2014/main" val="1232168896"/>
                    </a:ext>
                  </a:extLst>
                </a:gridCol>
                <a:gridCol w="134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465">
                  <a:extLst>
                    <a:ext uri="{9D8B030D-6E8A-4147-A177-3AD203B41FA5}">
                      <a16:colId xmlns:a16="http://schemas.microsoft.com/office/drawing/2014/main" val="1529985861"/>
                    </a:ext>
                  </a:extLst>
                </a:gridCol>
                <a:gridCol w="1834724">
                  <a:extLst>
                    <a:ext uri="{9D8B030D-6E8A-4147-A177-3AD203B41FA5}">
                      <a16:colId xmlns:a16="http://schemas.microsoft.com/office/drawing/2014/main" val="271895354"/>
                    </a:ext>
                  </a:extLst>
                </a:gridCol>
              </a:tblGrid>
              <a:tr h="64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2020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Потреб-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ПФХД 2021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от потребности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и начисления на оплату труда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2 652,9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3 087,9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087,9</a:t>
                      </a: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8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Командировочные расходы, выездные мероприятия обучающихся, проведение практик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0582247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Договоры ВОУ и начисления на выплаты по договорам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8426764"/>
                  </a:ext>
                </a:extLst>
              </a:tr>
              <a:tr h="154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и расходные материалы для обеспечения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научной деятельности, к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омпьютерное оборудование, мультимедийное и серверное оборудование, мебель и др.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07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Подписка на ЭБС, пополнение библ.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фонда,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учебных занятий, практика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школами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2969945"/>
                  </a:ext>
                </a:extLst>
              </a:tr>
              <a:tr h="807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Культурно-массовая, физкультурная, оздоровительная работа с обучающимся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41869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5"/>
            <a:ext cx="9144000" cy="73945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21804" y="90445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Потребность на 2021 год, млн. руб.</a:t>
            </a:r>
            <a:endParaRPr lang="ru-RU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26904" y="159812"/>
            <a:ext cx="7560840" cy="62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2078"/>
              </p:ext>
            </p:extLst>
          </p:nvPr>
        </p:nvGraphicFramePr>
        <p:xfrm>
          <a:off x="1" y="572939"/>
          <a:ext cx="9143998" cy="631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32168896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316487950"/>
                    </a:ext>
                  </a:extLst>
                </a:gridCol>
                <a:gridCol w="1547662">
                  <a:extLst>
                    <a:ext uri="{9D8B030D-6E8A-4147-A177-3AD203B41FA5}">
                      <a16:colId xmlns:a16="http://schemas.microsoft.com/office/drawing/2014/main" val="271895354"/>
                    </a:ext>
                  </a:extLst>
                </a:gridCol>
              </a:tblGrid>
              <a:tr h="8550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2020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2021 (потребн.)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Включено в ПФХД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потребности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9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, услуги связи, интернет, почтовые услуги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99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Банковское обслуживание,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инкассация, нотариальные и юридические услуги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2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Ремонтные работы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232200"/>
                  </a:ext>
                </a:extLst>
              </a:tr>
              <a:tr h="56399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обслуживание зданий, оборудования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342165"/>
                  </a:ext>
                </a:extLst>
              </a:tr>
              <a:tr h="94987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имущественного комплекса 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(комплексная уборка помещений, охранные услуги, проектные и монтажные работы, вывоз мусора, ремонт оборудования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т.п.)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2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686078"/>
                  </a:ext>
                </a:extLst>
              </a:tr>
              <a:tr h="56399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выставках, услуги рекламы, приобретение сувенирной продукции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2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налогов, сборов и иных платежей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962563"/>
                  </a:ext>
                </a:extLst>
              </a:tr>
              <a:tr h="80146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полиграфической продукции, повышение квалификации и другие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21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3 371,8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4 775,5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903,2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5"/>
            <a:ext cx="9144000" cy="73945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21804" y="90445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Потребность на 2021 год, млн. руб.</a:t>
            </a:r>
            <a:endParaRPr lang="ru-RU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5"/>
            <a:ext cx="9144000" cy="73945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0544"/>
              </p:ext>
            </p:extLst>
          </p:nvPr>
        </p:nvGraphicFramePr>
        <p:xfrm>
          <a:off x="256500" y="884957"/>
          <a:ext cx="8635980" cy="506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9064">
                  <a:extLst>
                    <a:ext uri="{9D8B030D-6E8A-4147-A177-3AD203B41FA5}">
                      <a16:colId xmlns:a16="http://schemas.microsoft.com/office/drawing/2014/main" val="829529140"/>
                    </a:ext>
                  </a:extLst>
                </a:gridCol>
                <a:gridCol w="2626916">
                  <a:extLst>
                    <a:ext uri="{9D8B030D-6E8A-4147-A177-3AD203B41FA5}">
                      <a16:colId xmlns:a16="http://schemas.microsoft.com/office/drawing/2014/main" val="2911464614"/>
                    </a:ext>
                  </a:extLst>
                </a:gridCol>
              </a:tblGrid>
              <a:tr h="945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8411592"/>
                  </a:ext>
                </a:extLst>
              </a:tr>
              <a:tr h="9503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субсидии на выполнение ГЗ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1 564,1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/>
                </a:tc>
                <a:extLst>
                  <a:ext uri="{0D108BD9-81ED-4DB2-BD59-A6C34878D82A}">
                    <a16:rowId xmlns:a16="http://schemas.microsoft.com/office/drawing/2014/main" val="3076364805"/>
                  </a:ext>
                </a:extLst>
              </a:tr>
              <a:tr h="9729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субсидии на иные цели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357,2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6880659"/>
                  </a:ext>
                </a:extLst>
              </a:tr>
              <a:tr h="12210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Средства, полученные от приносящей доход деятельности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2 445,4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/>
                </a:tc>
                <a:extLst>
                  <a:ext uri="{0D108BD9-81ED-4DB2-BD59-A6C34878D82A}">
                    <a16:rowId xmlns:a16="http://schemas.microsoft.com/office/drawing/2014/main" val="2524617"/>
                  </a:ext>
                </a:extLst>
              </a:tr>
              <a:tr h="9749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4 366,7 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720765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66768" y="145498"/>
            <a:ext cx="436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(млн.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</p:txBody>
      </p:sp>
    </p:spTree>
    <p:extLst>
      <p:ext uri="{BB962C8B-B14F-4D97-AF65-F5344CB8AC3E}">
        <p14:creationId xmlns:p14="http://schemas.microsoft.com/office/powerpoint/2010/main" val="18641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745"/>
            <a:ext cx="240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РГПУ им. А.И. Герцена</a:t>
            </a:r>
            <a:endParaRPr lang="ru-RU" dirty="0"/>
          </a:p>
        </p:txBody>
      </p:sp>
      <p:pic>
        <p:nvPicPr>
          <p:cNvPr id="3" name="Picture 3" descr="C:\Users\024-331-59-024\Desktop\синий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658" y="116632"/>
            <a:ext cx="577800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67121" y="1412776"/>
            <a:ext cx="7851648" cy="25614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" y="0"/>
            <a:ext cx="9144000" cy="7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5" cy="7394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1683" y="188640"/>
            <a:ext cx="29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57730"/>
              </p:ext>
            </p:extLst>
          </p:nvPr>
        </p:nvGraphicFramePr>
        <p:xfrm>
          <a:off x="251518" y="777488"/>
          <a:ext cx="8640962" cy="548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8">
                  <a:extLst>
                    <a:ext uri="{9D8B030D-6E8A-4147-A177-3AD203B41FA5}">
                      <a16:colId xmlns:a16="http://schemas.microsoft.com/office/drawing/2014/main" val="416930804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621004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1744685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63952427"/>
                    </a:ext>
                  </a:extLst>
                </a:gridCol>
                <a:gridCol w="1303580">
                  <a:extLst>
                    <a:ext uri="{9D8B030D-6E8A-4147-A177-3AD203B41FA5}">
                      <a16:colId xmlns:a16="http://schemas.microsoft.com/office/drawing/2014/main" val="3712604786"/>
                    </a:ext>
                  </a:extLst>
                </a:gridCol>
                <a:gridCol w="893891">
                  <a:extLst>
                    <a:ext uri="{9D8B030D-6E8A-4147-A177-3AD203B41FA5}">
                      <a16:colId xmlns:a16="http://schemas.microsoft.com/office/drawing/2014/main" val="285738964"/>
                    </a:ext>
                  </a:extLst>
                </a:gridCol>
                <a:gridCol w="1042889">
                  <a:extLst>
                    <a:ext uri="{9D8B030D-6E8A-4147-A177-3AD203B41FA5}">
                      <a16:colId xmlns:a16="http://schemas.microsoft.com/office/drawing/2014/main" val="834383651"/>
                    </a:ext>
                  </a:extLst>
                </a:gridCol>
              </a:tblGrid>
              <a:tr h="159995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Контингент</a:t>
                      </a:r>
                      <a:r>
                        <a:rPr lang="ru-RU" sz="1400" baseline="0" dirty="0" smtClean="0"/>
                        <a:t> обучающихся за счет бюджетных ассигнований федерального бюджета, чел.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Контингент обучающихся по договорам об образовании, чел.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404954"/>
                  </a:ext>
                </a:extLst>
              </a:tr>
              <a:tr h="46323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привед. конт.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привед. конт.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привед. конт.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46317"/>
                  </a:ext>
                </a:extLst>
              </a:tr>
              <a:tr h="442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01.10.2018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7 298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6 768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10 459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6 267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17 757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38799"/>
                  </a:ext>
                </a:extLst>
              </a:tr>
              <a:tr h="442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01.10.2019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7 390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833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10 620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6 807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13 640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56548"/>
                  </a:ext>
                </a:extLst>
              </a:tr>
              <a:tr h="442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01.10.2020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7 598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6 882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10 681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7 018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18 279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13 900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777240"/>
                  </a:ext>
                </a:extLst>
              </a:tr>
              <a:tr h="442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01.10.2021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8 139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7 201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11 007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7 568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19 146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14 769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12012"/>
                  </a:ext>
                </a:extLst>
              </a:tr>
              <a:tr h="4216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01.10.202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 (план)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—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—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—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—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—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14 770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14191"/>
                  </a:ext>
                </a:extLst>
              </a:tr>
              <a:tr h="442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01.10.2023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—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—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—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—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—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r>
                        <a:rPr lang="ru-RU" baseline="0" dirty="0" smtClean="0"/>
                        <a:t> 770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92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739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6563"/>
            <a:ext cx="805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объем субсидии на ФО ГЗ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образовательной деятельности (тыс.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67405"/>
              </p:ext>
            </p:extLst>
          </p:nvPr>
        </p:nvGraphicFramePr>
        <p:xfrm>
          <a:off x="506179" y="1268760"/>
          <a:ext cx="8202633" cy="273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064">
                  <a:extLst>
                    <a:ext uri="{9D8B030D-6E8A-4147-A177-3AD203B41FA5}">
                      <a16:colId xmlns:a16="http://schemas.microsoft.com/office/drawing/2014/main" val="1893523719"/>
                    </a:ext>
                  </a:extLst>
                </a:gridCol>
                <a:gridCol w="1288123">
                  <a:extLst>
                    <a:ext uri="{9D8B030D-6E8A-4147-A177-3AD203B41FA5}">
                      <a16:colId xmlns:a16="http://schemas.microsoft.com/office/drawing/2014/main" val="3438067918"/>
                    </a:ext>
                  </a:extLst>
                </a:gridCol>
                <a:gridCol w="1277723">
                  <a:extLst>
                    <a:ext uri="{9D8B030D-6E8A-4147-A177-3AD203B41FA5}">
                      <a16:colId xmlns:a16="http://schemas.microsoft.com/office/drawing/2014/main" val="1857187662"/>
                    </a:ext>
                  </a:extLst>
                </a:gridCol>
                <a:gridCol w="1277723">
                  <a:extLst>
                    <a:ext uri="{9D8B030D-6E8A-4147-A177-3AD203B41FA5}">
                      <a16:colId xmlns:a16="http://schemas.microsoft.com/office/drawing/2014/main" val="4264839894"/>
                    </a:ext>
                  </a:extLst>
                </a:gridCol>
              </a:tblGrid>
              <a:tr h="4310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0394852"/>
                  </a:ext>
                </a:extLst>
              </a:tr>
              <a:tr h="47760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Расчетный</a:t>
                      </a:r>
                      <a:r>
                        <a:rPr lang="ru-RU" sz="1600" b="1" baseline="0" dirty="0" smtClean="0"/>
                        <a:t> объем субсидии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1 268 184,3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1 318 870,6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1 401 968,5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3033330"/>
                  </a:ext>
                </a:extLst>
              </a:tr>
              <a:tr h="47760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Коэффициент выравнивания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60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Выделено средств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1 181 405,5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1 318 870,6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00,0</a:t>
                      </a:r>
                      <a:endParaRPr lang="ru-RU" sz="16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249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Недофинансирование 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86 778,8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0,00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550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7394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47602"/>
            <a:ext cx="6640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поступлениям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государственного задания(млн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5038"/>
              </p:ext>
            </p:extLst>
          </p:nvPr>
        </p:nvGraphicFramePr>
        <p:xfrm>
          <a:off x="323527" y="1052736"/>
          <a:ext cx="8363273" cy="5544614"/>
        </p:xfrm>
        <a:graphic>
          <a:graphicData uri="http://schemas.openxmlformats.org/drawingml/2006/table">
            <a:tbl>
              <a:tblPr/>
              <a:tblGrid>
                <a:gridCol w="304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250">
                  <a:extLst>
                    <a:ext uri="{9D8B030D-6E8A-4147-A177-3AD203B41FA5}">
                      <a16:colId xmlns:a16="http://schemas.microsoft.com/office/drawing/2014/main" val="3741896671"/>
                    </a:ext>
                  </a:extLst>
                </a:gridCol>
                <a:gridCol w="1107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6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доходов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2020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2021 (план)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Поступления от доходов, всего: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1 439,4</a:t>
                      </a:r>
                      <a:endParaRPr lang="ru-RU" b="1" dirty="0"/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1 564,1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124,7</a:t>
                      </a:r>
                      <a:endParaRPr lang="ru-RU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том числе: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1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реализация программ высшего образования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1 334,8</a:t>
                      </a:r>
                      <a:endParaRPr lang="ru-RU" dirty="0"/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1 401,9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67,1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реализация дополнительных образовательных программ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0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научно-исследовательских работ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-8,7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7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общественно-значимые мероприятия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112,5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275052"/>
                  </a:ext>
                </a:extLst>
              </a:tr>
              <a:tr h="6924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ресурсных учебно-методических центров по обучению инвалидов на базе образовательных организаций высшего образования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10,7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0,3</a:t>
                      </a:r>
                      <a:endParaRPr lang="ru-RU" sz="18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23322"/>
                  </a:ext>
                </a:extLst>
              </a:tr>
              <a:tr h="5450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качества преподавания русского языка и общеобразовательных предметов на русском языке в республике Узбекистан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30,5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91,5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61,0</a:t>
                      </a:r>
                      <a:endParaRPr lang="ru-RU" sz="18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27886"/>
                  </a:ext>
                </a:extLst>
              </a:tr>
              <a:tr h="5450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Федерального ресурсного центра по развитию системы комплексного сопровождения детей с нарушением зрения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5,0</a:t>
                      </a:r>
                      <a:endParaRPr lang="ru-RU" sz="18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9514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9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9144000" cy="739459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>
          <a:xfrm>
            <a:off x="1811063" y="2019957"/>
            <a:ext cx="5888736" cy="192109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7474"/>
            <a:ext cx="7173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поступлениям средств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целевой субсидии (млн. руб.)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284217"/>
              </p:ext>
            </p:extLst>
          </p:nvPr>
        </p:nvGraphicFramePr>
        <p:xfrm>
          <a:off x="307573" y="1072804"/>
          <a:ext cx="8379227" cy="512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516">
                  <a:extLst>
                    <a:ext uri="{9D8B030D-6E8A-4147-A177-3AD203B41FA5}">
                      <a16:colId xmlns:a16="http://schemas.microsoft.com/office/drawing/2014/main" val="3929213224"/>
                    </a:ext>
                  </a:extLst>
                </a:gridCol>
                <a:gridCol w="2826426">
                  <a:extLst>
                    <a:ext uri="{9D8B030D-6E8A-4147-A177-3AD203B41FA5}">
                      <a16:colId xmlns:a16="http://schemas.microsoft.com/office/drawing/2014/main" val="2701847041"/>
                    </a:ext>
                  </a:extLst>
                </a:gridCol>
                <a:gridCol w="1884285">
                  <a:extLst>
                    <a:ext uri="{9D8B030D-6E8A-4147-A177-3AD203B41FA5}">
                      <a16:colId xmlns:a16="http://schemas.microsoft.com/office/drawing/2014/main" val="2312170044"/>
                    </a:ext>
                  </a:extLst>
                </a:gridCol>
              </a:tblGrid>
              <a:tr h="4723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2020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ПФХД 2021 (план)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5271504"/>
                  </a:ext>
                </a:extLst>
              </a:tr>
              <a:tr h="47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Стипендиальное обеспечение обучающихся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473982"/>
                  </a:ext>
                </a:extLst>
              </a:tr>
              <a:tr h="854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в целях осуществления мероприятий по капитальному ремонту объектов недвижимого имущества, в том числе реставрации, за исключением реконструкции с элементами реставрации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8035473"/>
                  </a:ext>
                </a:extLst>
              </a:tr>
              <a:tr h="1067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в целях оказания федеральным государственным учреждениям дополнительной государственной поддержки, в том числе для реализации программ развития федеральных государственных учреждений, кадрового потенциала и материально-технической базы (АТР)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0978184"/>
                  </a:ext>
                </a:extLst>
              </a:tr>
              <a:tr h="47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международной математической олимпиады в 2020 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1508148"/>
                  </a:ext>
                </a:extLst>
              </a:tr>
              <a:tr h="1281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в целях государственной поддержки учреждений при реализации ограничительных мер, направленных на предотвращение распространения заболевания, представляющего опасность для окружающих, эпидемий (пандемий), и обеспечение санитарно-эпидемиологического благополучия населения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1318871"/>
                  </a:ext>
                </a:extLst>
              </a:tr>
              <a:tr h="47236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092715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97"/>
            <a:ext cx="9144000" cy="7394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6011" y="62731"/>
            <a:ext cx="6355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поступлениям средств,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от приносящей доход деятельности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47767"/>
              </p:ext>
            </p:extLst>
          </p:nvPr>
        </p:nvGraphicFramePr>
        <p:xfrm>
          <a:off x="179512" y="802190"/>
          <a:ext cx="8784976" cy="5969111"/>
        </p:xfrm>
        <a:graphic>
          <a:graphicData uri="http://schemas.openxmlformats.org/drawingml/2006/table">
            <a:tbl>
              <a:tblPr/>
              <a:tblGrid>
                <a:gridCol w="312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093">
                  <a:extLst>
                    <a:ext uri="{9D8B030D-6E8A-4147-A177-3AD203B41FA5}">
                      <a16:colId xmlns:a16="http://schemas.microsoft.com/office/drawing/2014/main" val="3741896671"/>
                    </a:ext>
                  </a:extLst>
                </a:gridCol>
                <a:gridCol w="1452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доходов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ПФХД 2020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ПФХД 2021 (план)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доходов, всего: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2 173,7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2 445,4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271,7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 высшего образования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1 878,1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2 087,2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образовательных программ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языкового тестирования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научной работы, госконтракты, хоз. договора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издательская деятельность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6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услуг проживания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5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продукции общественного питания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использования имущества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</a:t>
                      </a: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2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налоги в уменьшение доходов</a:t>
                      </a:r>
                    </a:p>
                    <a:p>
                      <a:pPr algn="l" rtl="0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-38,4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8243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5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5"/>
            <a:ext cx="9144000" cy="73945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65722"/>
              </p:ext>
            </p:extLst>
          </p:nvPr>
        </p:nvGraphicFramePr>
        <p:xfrm>
          <a:off x="256500" y="884957"/>
          <a:ext cx="8635980" cy="506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9064">
                  <a:extLst>
                    <a:ext uri="{9D8B030D-6E8A-4147-A177-3AD203B41FA5}">
                      <a16:colId xmlns:a16="http://schemas.microsoft.com/office/drawing/2014/main" val="829529140"/>
                    </a:ext>
                  </a:extLst>
                </a:gridCol>
                <a:gridCol w="2626916">
                  <a:extLst>
                    <a:ext uri="{9D8B030D-6E8A-4147-A177-3AD203B41FA5}">
                      <a16:colId xmlns:a16="http://schemas.microsoft.com/office/drawing/2014/main" val="2911464614"/>
                    </a:ext>
                  </a:extLst>
                </a:gridCol>
              </a:tblGrid>
              <a:tr h="945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 (план)</a:t>
                      </a:r>
                      <a:endParaRPr lang="ru-RU" sz="16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8411592"/>
                  </a:ext>
                </a:extLst>
              </a:tr>
              <a:tr h="9503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субсидии на выполнение ГЗ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1 564,1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/>
                </a:tc>
                <a:extLst>
                  <a:ext uri="{0D108BD9-81ED-4DB2-BD59-A6C34878D82A}">
                    <a16:rowId xmlns:a16="http://schemas.microsoft.com/office/drawing/2014/main" val="3076364805"/>
                  </a:ext>
                </a:extLst>
              </a:tr>
              <a:tr h="9729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субсидии на иные цели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357,2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6880659"/>
                  </a:ext>
                </a:extLst>
              </a:tr>
              <a:tr h="12210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Средства, полученные от приносящей доход деятельности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2 445,4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84" marR="5384" marT="5384" marB="0" anchor="ctr"/>
                </a:tc>
                <a:extLst>
                  <a:ext uri="{0D108BD9-81ED-4DB2-BD59-A6C34878D82A}">
                    <a16:rowId xmlns:a16="http://schemas.microsoft.com/office/drawing/2014/main" val="2524617"/>
                  </a:ext>
                </a:extLst>
              </a:tr>
              <a:tr h="9749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4 366,7 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720765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66768" y="145498"/>
            <a:ext cx="436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(млн.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руб.)</a:t>
            </a:r>
          </a:p>
        </p:txBody>
      </p:sp>
    </p:spTree>
    <p:extLst>
      <p:ext uri="{BB962C8B-B14F-4D97-AF65-F5344CB8AC3E}">
        <p14:creationId xmlns:p14="http://schemas.microsoft.com/office/powerpoint/2010/main" val="25848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" y="8512"/>
            <a:ext cx="9144000" cy="7394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Соотношение средней численности по категориям </a:t>
            </a:r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за 2016-2021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гг. (чел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650037"/>
              </p:ext>
            </p:extLst>
          </p:nvPr>
        </p:nvGraphicFramePr>
        <p:xfrm>
          <a:off x="395536" y="990600"/>
          <a:ext cx="8352928" cy="546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28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1938</Words>
  <Application>Microsoft Office PowerPoint</Application>
  <PresentationFormat>Экран (4:3)</PresentationFormat>
  <Paragraphs>825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Corbel</vt:lpstr>
      <vt:lpstr>Lazursky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Постоянные расходы  </vt:lpstr>
      <vt:lpstr>Презентация PowerPoint</vt:lpstr>
      <vt:lpstr>Постоянные расходы  </vt:lpstr>
      <vt:lpstr>Постоянные расходы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</dc:title>
  <dc:creator>User</dc:creator>
  <cp:lastModifiedBy>Aigul</cp:lastModifiedBy>
  <cp:revision>369</cp:revision>
  <cp:lastPrinted>2020-11-25T06:56:22Z</cp:lastPrinted>
  <dcterms:created xsi:type="dcterms:W3CDTF">2019-11-05T11:22:51Z</dcterms:created>
  <dcterms:modified xsi:type="dcterms:W3CDTF">2020-11-25T14:17:08Z</dcterms:modified>
</cp:coreProperties>
</file>