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2"/>
  </p:notesMasterIdLst>
  <p:sldIdLst>
    <p:sldId id="256" r:id="rId2"/>
    <p:sldId id="273" r:id="rId3"/>
    <p:sldId id="274" r:id="rId4"/>
    <p:sldId id="275" r:id="rId5"/>
    <p:sldId id="276" r:id="rId6"/>
    <p:sldId id="262" r:id="rId7"/>
    <p:sldId id="263" r:id="rId8"/>
    <p:sldId id="277" r:id="rId9"/>
    <p:sldId id="279" r:id="rId10"/>
    <p:sldId id="281" r:id="rId11"/>
    <p:sldId id="283" r:id="rId12"/>
    <p:sldId id="284" r:id="rId13"/>
    <p:sldId id="286" r:id="rId14"/>
    <p:sldId id="285" r:id="rId15"/>
    <p:sldId id="288" r:id="rId16"/>
    <p:sldId id="289" r:id="rId17"/>
    <p:sldId id="287" r:id="rId18"/>
    <p:sldId id="291" r:id="rId19"/>
    <p:sldId id="293" r:id="rId20"/>
    <p:sldId id="290" r:id="rId2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5823"/>
    <a:srgbClr val="6E471C"/>
    <a:srgbClr val="B1722D"/>
    <a:srgbClr val="CDE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23" autoAdjust="0"/>
  </p:normalViewPr>
  <p:slideViewPr>
    <p:cSldViewPr>
      <p:cViewPr varScale="1">
        <p:scale>
          <a:sx n="107" d="100"/>
          <a:sy n="107" d="100"/>
        </p:scale>
        <p:origin x="173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5345A7-75D6-43E0-9561-03F12AAABA98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29C57C0-4A4F-4759-B22E-9AF37A0E862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1950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614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66670C6-BC9F-41C5-822A-1E0FC22399D3}" type="slidenum">
              <a:rPr lang="ru-RU" altLang="ru-RU" smtClean="0"/>
              <a:pPr/>
              <a:t>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4976992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ru-RU" altLang="ru-RU"/>
          </a:p>
        </p:txBody>
      </p:sp>
      <p:sp>
        <p:nvSpPr>
          <p:cNvPr id="819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2C075069-34CA-4DB4-B59D-057F1E1EB0CF}" type="slidenum">
              <a:rPr lang="ru-RU" altLang="ru-RU" smtClean="0"/>
              <a:pPr/>
              <a:t>3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9637108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7C0-4A4F-4759-B22E-9AF37A0E8620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9489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9C57C0-4A4F-4759-B22E-9AF37A0E8620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32325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5350" y="850900"/>
            <a:ext cx="3055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6388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07F6C358-53C9-463B-A781-81EFE303E019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26726891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5350" y="850900"/>
            <a:ext cx="3055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B27F939-F387-4A5C-B356-B63496E04370}" type="slidenum">
              <a:rPr lang="ru-RU" altLang="ru-RU" smtClean="0"/>
              <a:pPr/>
              <a:t>10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83717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5350" y="850900"/>
            <a:ext cx="3055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2048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B27F939-F387-4A5C-B356-B63496E04370}" type="slidenum">
              <a:rPr lang="ru-RU" altLang="ru-RU" smtClean="0"/>
              <a:pPr/>
              <a:t>11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347308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435350" y="850900"/>
            <a:ext cx="3055938" cy="229235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1843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949725DC-53DC-4828-B714-9BAA619F8A5C}" type="slidenum">
              <a:rPr lang="ru-RU" altLang="ru-RU" smtClean="0"/>
              <a:pPr/>
              <a:t>12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67389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81512B-0675-4473-8478-3EE8BB3ADD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512B-0675-4473-8478-3EE8BB3ADD3A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3981512B-0675-4473-8478-3EE8BB3ADD3A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3981512B-0675-4473-8478-3EE8BB3ADD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81512B-0675-4473-8478-3EE8BB3ADD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2AD6EA0D-770C-4B5E-AF0C-EE82A46C65A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81512B-0675-4473-8478-3EE8BB3ADD3A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Содержимое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2" name="Содержимое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Содержимое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Содержимое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3981512B-0675-4473-8478-3EE8BB3ADD3A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3981512B-0675-4473-8478-3EE8BB3AD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3981512B-0675-4473-8478-3EE8BB3ADD3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Содержимое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81512B-0675-4473-8478-3EE8BB3ADD3A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6EA0D-770C-4B5E-AF0C-EE82A46C65A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3981512B-0675-4473-8478-3EE8BB3ADD3A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2AD6EA0D-770C-4B5E-AF0C-EE82A46C65A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2AD6EA0D-770C-4B5E-AF0C-EE82A46C65A1}" type="datetimeFigureOut">
              <a:rPr lang="ru-RU" smtClean="0"/>
              <a:t>24.04.2020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3981512B-0675-4473-8478-3EE8BB3ADD3A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eg"/><Relationship Id="rId4" Type="http://schemas.openxmlformats.org/officeDocument/2006/relationships/image" Target="../media/image30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peg"/><Relationship Id="rId13" Type="http://schemas.openxmlformats.org/officeDocument/2006/relationships/image" Target="../media/image44.jpe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12" Type="http://schemas.openxmlformats.org/officeDocument/2006/relationships/image" Target="../media/image4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11" Type="http://schemas.openxmlformats.org/officeDocument/2006/relationships/image" Target="../media/image42.jpeg"/><Relationship Id="rId5" Type="http://schemas.openxmlformats.org/officeDocument/2006/relationships/image" Target="../media/image36.jpeg"/><Relationship Id="rId10" Type="http://schemas.openxmlformats.org/officeDocument/2006/relationships/image" Target="../media/image41.jpeg"/><Relationship Id="rId4" Type="http://schemas.openxmlformats.org/officeDocument/2006/relationships/image" Target="../media/image35.jpeg"/><Relationship Id="rId9" Type="http://schemas.openxmlformats.org/officeDocument/2006/relationships/image" Target="../media/image40.jpeg"/><Relationship Id="rId14" Type="http://schemas.openxmlformats.org/officeDocument/2006/relationships/image" Target="../media/image4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7" Type="http://schemas.openxmlformats.org/officeDocument/2006/relationships/image" Target="../media/image50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rgpu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068960"/>
            <a:ext cx="4695154" cy="2808312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75049" y="1052736"/>
            <a:ext cx="864096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Инклюзивное образовательное пространство </a:t>
            </a:r>
            <a:r>
              <a:rPr lang="ru-RU" sz="2400" b="1" dirty="0" err="1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Герценовского</a:t>
            </a: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университета: </a:t>
            </a:r>
          </a:p>
          <a:p>
            <a:pPr algn="ctr">
              <a:lnSpc>
                <a:spcPct val="90000"/>
              </a:lnSpc>
            </a:pPr>
            <a:r>
              <a:rPr lang="ru-RU" sz="2400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реалии и перспективы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436096" y="4149080"/>
            <a:ext cx="337991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endParaRPr lang="ru-RU" sz="2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2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endParaRPr lang="ru-RU" sz="1200" b="1" dirty="0">
              <a:solidFill>
                <a:schemeClr val="tx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sz="2200" b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В.З. Кантор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>,</a:t>
            </a:r>
          </a:p>
          <a:p>
            <a:pPr algn="r"/>
            <a:r>
              <a:rPr lang="ru-RU" sz="1500" b="1" i="1" dirty="0">
                <a:solidFill>
                  <a:schemeClr val="tx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проректор по инклюзивному образованию</a:t>
            </a:r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465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4" descr="Preview 3f42f162 c4fe 4f64 8246 7a6dcf5b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0" name="AutoShape 6" descr="Preview 3f42f162 c4fe 4f64 8246 7a6dcf5b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" name="TextBox 13"/>
          <p:cNvSpPr txBox="1"/>
          <p:nvPr/>
        </p:nvSpPr>
        <p:spPr>
          <a:xfrm>
            <a:off x="197644" y="1118434"/>
            <a:ext cx="8748712" cy="95410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Распределенная рабочая зона </a:t>
            </a:r>
          </a:p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студентов – инвалидов по слуху </a:t>
            </a:r>
          </a:p>
        </p:txBody>
      </p:sp>
      <p:pic>
        <p:nvPicPr>
          <p:cNvPr id="19462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7" name="Рисунок 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7357" y="2324200"/>
            <a:ext cx="3598862" cy="269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8" name="Рисунок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24128" y="2204864"/>
            <a:ext cx="2762250" cy="3683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9" name="Рисунок 1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971536" y="3573016"/>
            <a:ext cx="3597275" cy="26987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99761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AutoShape 4" descr="Preview 3f42f162 c4fe 4f64 8246 7a6dcf5b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9460" name="AutoShape 6" descr="Preview 3f42f162 c4fe 4f64 8246 7a6dcf5b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" name="TextBox 13"/>
          <p:cNvSpPr txBox="1"/>
          <p:nvPr/>
        </p:nvSpPr>
        <p:spPr>
          <a:xfrm>
            <a:off x="197644" y="1601264"/>
            <a:ext cx="8748712" cy="129266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Апробация и презентация мобильного приложения для студентов – инвалидов </a:t>
            </a:r>
          </a:p>
          <a:p>
            <a:pPr algn="ctr">
              <a:defRPr/>
            </a:pPr>
            <a:r>
              <a:rPr lang="ru-RU" sz="25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 зрению </a:t>
            </a:r>
          </a:p>
        </p:txBody>
      </p:sp>
      <p:pic>
        <p:nvPicPr>
          <p:cNvPr id="19462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2" name="Picture 2" descr="http://91.122.100.113:8080/share.cgi/DSC03269.JPG?ssid=0k27dWg&amp;fid=0k27dWg&amp;path=%2F09.%20%D0%9F%D1%80%D0%B5%D0%B7%D0%B5%D0%BD%D1%82%D0%B0%D1%86%D0%B8%D1%8F%20%D0%AD%D0%91%D0%A1%20%D0%9B%D0%90%D0%9D%D0%AC&amp;filename=DSC03269.JPG&amp;openfolder=normal&amp;ep=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891" y="4249334"/>
            <a:ext cx="2703965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78243" y="4249334"/>
            <a:ext cx="2703965" cy="1800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Объект 4"/>
          <p:cNvPicPr>
            <a:picLocks noGrp="1" noChangeAspect="1"/>
          </p:cNvPicPr>
          <p:nvPr>
            <p:ph sz="quarter" idx="1"/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562" y="2996953"/>
            <a:ext cx="2851597" cy="194421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29102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AutoShape 4" descr="Preview 3f42f162 c4fe 4f64 8246 7a6dcf5b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7412" name="AutoShape 6" descr="Preview 3f42f162 c4fe 4f64 8246 7a6dcf5b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4" name="TextBox 13"/>
          <p:cNvSpPr txBox="1"/>
          <p:nvPr/>
        </p:nvSpPr>
        <p:spPr>
          <a:xfrm>
            <a:off x="307975" y="1000918"/>
            <a:ext cx="8748712" cy="83099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Элементы инклюзивной архитектурно-пространственной среды РГПУ им. А.И. Герцена </a:t>
            </a:r>
          </a:p>
        </p:txBody>
      </p:sp>
      <p:pic>
        <p:nvPicPr>
          <p:cNvPr id="1031" name="Picture 7" descr="C:\Users\Дом\Documents\IMG_452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1283" y="2132856"/>
            <a:ext cx="2170112" cy="4075112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5" name="Picture 11" descr="C:\Users\Дом\Documents\20180115_200110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30863" y="3291620"/>
            <a:ext cx="3038475" cy="294957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034" name="Picture 10" descr="C:\Users\Дом\Documents\20180115_1958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39460" y="1966058"/>
            <a:ext cx="2573338" cy="2651125"/>
          </a:xfrm>
          <a:prstGeom prst="rect">
            <a:avLst/>
          </a:prstGeom>
          <a:noFill/>
          <a:ln>
            <a:solidFill>
              <a:schemeClr val="tx2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7417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5627453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69458" y="1160097"/>
            <a:ext cx="8197850" cy="46166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400" b="1" dirty="0">
                <a:ln w="1905"/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волонтеров из числа студентов</a:t>
            </a:r>
          </a:p>
        </p:txBody>
      </p:sp>
      <p:sp>
        <p:nvSpPr>
          <p:cNvPr id="23555" name="AutoShape 4" descr="Preview 3f42f162 c4fe 4f64 8246 7a6dcf5b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23556" name="AutoShape 6" descr="Preview 3f42f162 c4fe 4f64 8246 7a6dcf5b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pic>
        <p:nvPicPr>
          <p:cNvPr id="23557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6" name="Рисунок 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71538" y="1743739"/>
            <a:ext cx="3562350" cy="245268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5124450" y="2270125"/>
            <a:ext cx="3768725" cy="3170238"/>
          </a:xfrm>
          <a:prstGeom prst="rect">
            <a:avLst/>
          </a:prstGeom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defRPr/>
            </a:pPr>
            <a:r>
              <a:rPr lang="ru-RU" alt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По дополнительной общеразвивающей программе </a:t>
            </a:r>
          </a:p>
          <a:p>
            <a:pPr>
              <a:defRPr/>
            </a:pPr>
            <a:r>
              <a:rPr lang="ru-RU" alt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«Подготовка волонтеров по формированию навыков сопровождения лиц </a:t>
            </a:r>
          </a:p>
          <a:p>
            <a:pPr>
              <a:defRPr/>
            </a:pPr>
            <a:r>
              <a:rPr lang="ru-RU" alt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с инвалидностью» </a:t>
            </a:r>
          </a:p>
          <a:p>
            <a:pPr>
              <a:defRPr/>
            </a:pPr>
            <a:r>
              <a:rPr lang="ru-RU" altLang="ru-RU" sz="2200" b="1" dirty="0"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прошли обучение </a:t>
            </a:r>
          </a:p>
          <a:p>
            <a:pPr>
              <a:defRPr/>
            </a:pPr>
            <a:r>
              <a:rPr lang="ru-RU" altLang="ru-RU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cs typeface="Times New Roman" panose="02020603050405020304" pitchFamily="18" charset="0"/>
              </a:rPr>
              <a:t>более 40 человек</a:t>
            </a:r>
            <a:endParaRPr lang="ru-RU" altLang="ru-RU" sz="2200" b="1" dirty="0">
              <a:solidFill>
                <a:schemeClr val="tx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375" y="4581128"/>
            <a:ext cx="1919288" cy="144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61713" y="4581128"/>
            <a:ext cx="1919287" cy="14414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4586803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67481" y="1146306"/>
            <a:ext cx="8707438" cy="1006475"/>
          </a:xfrm>
        </p:spPr>
        <p:txBody>
          <a:bodyPr>
            <a:noAutofit/>
          </a:bodyPr>
          <a:lstStyle/>
          <a:p>
            <a:pPr algn="ctr"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Инклюзивный многофункциональный волонтерский центр по поддержке и консалтингу абитуриентов из числа инвалидов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half" idx="4294967295"/>
          </p:nvPr>
        </p:nvSpPr>
        <p:spPr>
          <a:xfrm>
            <a:off x="167481" y="2352866"/>
            <a:ext cx="3405188" cy="355917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рамках приемных кампаний последних лет волонтерами была оказана консультативная поддержка и помощь в пространственной и социально-бытовой ориентировке</a:t>
            </a:r>
            <a:r>
              <a:rPr lang="ru-RU" sz="2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более чем 120 абитуриентам </a:t>
            </a:r>
            <a:r>
              <a:rPr lang="ru-RU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инвалидностью и членам их семей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</p:txBody>
      </p:sp>
      <p:pic>
        <p:nvPicPr>
          <p:cNvPr id="10" name="Объект 9"/>
          <p:cNvPicPr>
            <a:picLocks noGrp="1" noChangeAspect="1"/>
          </p:cNvPicPr>
          <p:nvPr>
            <p:ph idx="4294967295"/>
          </p:nvPr>
        </p:nvPicPr>
        <p:blipFill rotWithShape="1">
          <a:blip r:embed="rId2"/>
          <a:srcRect l="-14586" t="-827" r="14586" b="827"/>
          <a:stretch/>
        </p:blipFill>
        <p:spPr>
          <a:xfrm>
            <a:off x="6373113" y="4658886"/>
            <a:ext cx="2163762" cy="1439862"/>
          </a:xfrm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508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http://91.122.100.113:8080/share.cgi/DSC02110.JPG?ssid=0k27dWg&amp;fid=0k27dWg&amp;path=%2F02.%20%D0%9F%D0%B5%D1%80%D0%B2%D1%8B%D0%B9%20%D0%B4%D0%B5%D0%BD%D1%8C%20%D0%BF%D1%80%D0%B8%D0%B5%D0%BC%D0%BD%D0%BE%D0%B9%20%D0%BA%D0%BE%D0%BC%D0%B8%D1%81%D1%81%D0%B8%D0%B8%2020.06.2016&amp;filename=DSC02110.JPG&amp;openfolder=normal&amp;ep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51920" y="4657690"/>
            <a:ext cx="2163763" cy="14398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8" descr="http://91.122.100.113:8080/share.cgi/DSC02133.JPG?ssid=0k27dWg&amp;fid=0k27dWg&amp;path=%2F02.%20%D0%9F%D0%B5%D1%80%D0%B2%D1%8B%D0%B9%20%D0%B4%D0%B5%D0%BD%D1%8C%20%D0%BF%D1%80%D0%B8%D0%B5%D0%BC%D0%BD%D0%BE%D0%B9%20%D0%BA%D0%BE%D0%BC%D0%B8%D1%81%D1%81%D0%B8%D0%B8%2020.06.2016&amp;filename=DSC02133.JPG&amp;openfolder=normal&amp;ep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21200" y="2222317"/>
            <a:ext cx="3244850" cy="21590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31643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866775"/>
            <a:ext cx="9144000" cy="952500"/>
          </a:xfrm>
        </p:spPr>
        <p:txBody>
          <a:bodyPr/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Студенческое объединение «Интеллектуально-развлекательный инклюзивный клуб»</a:t>
            </a:r>
          </a:p>
        </p:txBody>
      </p:sp>
      <p:pic>
        <p:nvPicPr>
          <p:cNvPr id="2458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4" name="Picture 8" descr="http://91.122.100.113:8080/share.cgi/DSC08197.JPG?ssid=0k27dWg&amp;fid=0k27dWg&amp;path=%2F13.12.%20%D1%84%D0%B8%D0%BD%D0%B0%D0%BB%20%D0%BE%D1%82%D0%BA%D1%80%D1%8B%D1%82%D0%BE%D0%B3%D0%BE%20%D1%87%D0%B5%D0%BC%D0%BF%D0%B8%D0%BE%D0%BD%D0%B0%D1%82%D0%B0%20%D0%B8%D0%B4%D0%BE%D0%B8%D1%80&amp;filename=DSC08197.JPG&amp;openfolder=normal&amp;ep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07017" y="1909222"/>
            <a:ext cx="2981646" cy="198679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0" descr="http://91.122.100.113:8080/share.cgi/DSC02639.JPG?ssid=0k27dWg&amp;fid=0k27dWg&amp;path=%2F03.%20%D0%9F%D0%B5%D1%80%D0%B2%D1%8B%D0%B9%20%D0%B8%D0%BD%D0%BA%D0%BB%D1%8E%D0%B7%D0%B8%D0%B2%D0%BD%D1%8B%D0%B9%20%D1%87%D0%B5%D0%BC%D0%BF%D0%B8%D0%BE%D0%BD%D0%B0%D1%82%20%D0%BF%D0%BE%20%D0%B8%D0%BD%D1%82%D0%B5%D0%BB%D0%BB%D0%B5%D0%BA%D1%82%D1%83%D0%B0%D0%BB%D1%8C%D0%BD%D1%8B%D0%BC%20%D0%B8%D0%B3%D1%80%D0%B0%D0%BC%20%D0%BC%D0%BE%D1%81%D0%BA%D0%BE%D0%B2%D1%81%D0%BA%D0%BE%D0%B3%D0%BE%20%D1%80%D0%B0%D0%B9%D0%BE%D0%BD%D0%B0%20%D0%A1%D0%BF%D0%B1&amp;filename=DSC02639.JPG&amp;openfolder=normal&amp;ep=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1560" y="1964364"/>
            <a:ext cx="2903154" cy="19316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0186" name="Picture 10" descr="http://91.122.100.113:8080/share.cgi/DSC08131.JPG?ssid=0k27dWg&amp;fid=0k27dWg&amp;path=%2F13.12.%20%D1%84%D0%B8%D0%BD%D0%B0%D0%BB%20%D0%BE%D1%82%D0%BA%D1%80%D1%8B%D1%82%D0%BE%D0%B3%D0%BE%20%D1%87%D0%B5%D0%BC%D0%BF%D0%B8%D0%BE%D0%BD%D0%B0%D1%82%D0%B0%20%D0%B8%D0%B4%D0%BE%D0%B8%D1%80&amp;filename=DSC08131.JPG&amp;openfolder=normal&amp;ep=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560" y="4335878"/>
            <a:ext cx="2978595" cy="19818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 descr="http://91.122.100.113:8080/share.cgi/DSC03363.JPG?ssid=0k27dWg&amp;fid=0k27dWg&amp;path=%2F12.%20%D0%9A%D1%80%D1%8B%D0%BC%D1%81%D0%BA%D0%B0%D1%8F%20%D0%BE%D1%81%D0%B5%D0%BD%D1%8C%202016%2F%D0%9A%D1%80%D1%8B%D0%BC%D1%81%D0%BA%D0%B0%D1%8F%20%D0%BE%D1%81%D0%B5%D0%BD%D1%8C%2023.09.2016&amp;filename=DSC03363.JPG&amp;openfolder=normal&amp;ep=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36528" y="4318006"/>
            <a:ext cx="2808312" cy="18712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2" descr="http://91.122.100.113:8080/share.cgi/DSC05362.JPG?ssid=0k27dWg&amp;fid=0k27dWg&amp;path=%2F41.%20%D0%9A%D1%83%D0%B1%D0%BE%D0%BA%20%D0%BD%D0%B0%D1%87%D0%B0%D0%BB%D1%8C%D0%BD%D0%B8%D0%BA%D0%B0%20%D0%9C%D0%A1%D0%93%20%D1%84%D0%B8%D0%BD%D0%B0%D0%BB%2C%2015.12.2016&amp;filename=DSC05362.JPG&amp;openfolder=normal&amp;ep=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148665" y="3257918"/>
            <a:ext cx="2739668" cy="182555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30873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1564" y="889191"/>
            <a:ext cx="8749605" cy="986458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Инклюзивные образовательно-просветительские экспедиции «Инклюзивная культура педагога в России и за рубежом: образование и самообразование»</a:t>
            </a:r>
          </a:p>
        </p:txBody>
      </p:sp>
      <p:pic>
        <p:nvPicPr>
          <p:cNvPr id="2458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55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3"/>
          <a:srcRect r="12179" b="15148"/>
          <a:stretch/>
        </p:blipFill>
        <p:spPr>
          <a:xfrm>
            <a:off x="198720" y="2186184"/>
            <a:ext cx="1801863" cy="132136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3019" y="1895300"/>
            <a:ext cx="2032245" cy="14629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8203" y="4998886"/>
            <a:ext cx="1646948" cy="109154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1" t="29001" r="13775" b="13250"/>
          <a:stretch/>
        </p:blipFill>
        <p:spPr>
          <a:xfrm>
            <a:off x="7134749" y="3377927"/>
            <a:ext cx="1826379" cy="116803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7443" y="2823325"/>
            <a:ext cx="1177523" cy="157003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609189" y="2944540"/>
            <a:ext cx="1155700" cy="866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39" t="24801" r="12201" b="23750"/>
          <a:stretch/>
        </p:blipFill>
        <p:spPr>
          <a:xfrm>
            <a:off x="3493005" y="2962609"/>
            <a:ext cx="1959206" cy="9697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9" t="-651" r="-139" b="30701"/>
          <a:stretch/>
        </p:blipFill>
        <p:spPr>
          <a:xfrm>
            <a:off x="2960568" y="2089567"/>
            <a:ext cx="1856877" cy="119277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801" b="11151"/>
          <a:stretch/>
        </p:blipFill>
        <p:spPr>
          <a:xfrm>
            <a:off x="257181" y="5402853"/>
            <a:ext cx="1715385" cy="8240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8" name="Рисунок 27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150" b="34250"/>
          <a:stretch/>
        </p:blipFill>
        <p:spPr>
          <a:xfrm>
            <a:off x="2585942" y="4556983"/>
            <a:ext cx="1779805" cy="7288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001" b="20601"/>
          <a:stretch/>
        </p:blipFill>
        <p:spPr>
          <a:xfrm>
            <a:off x="6415442" y="4913468"/>
            <a:ext cx="1946977" cy="104259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0" name="Заголовок 9"/>
          <p:cNvSpPr txBox="1">
            <a:spLocks/>
          </p:cNvSpPr>
          <p:nvPr/>
        </p:nvSpPr>
        <p:spPr>
          <a:xfrm>
            <a:off x="112800" y="3716293"/>
            <a:ext cx="1893984" cy="432048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1000" dirty="0">
                <a:solidFill>
                  <a:srgbClr val="002060"/>
                </a:solidFill>
              </a:rPr>
              <a:t>Нарвский колледж Тартуского университета</a:t>
            </a:r>
          </a:p>
        </p:txBody>
      </p:sp>
      <p:sp>
        <p:nvSpPr>
          <p:cNvPr id="31" name="Заголовок 9"/>
          <p:cNvSpPr txBox="1">
            <a:spLocks/>
          </p:cNvSpPr>
          <p:nvPr/>
        </p:nvSpPr>
        <p:spPr>
          <a:xfrm>
            <a:off x="2920622" y="4118666"/>
            <a:ext cx="2584314" cy="34397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rgbClr val="002060"/>
                </a:solidFill>
              </a:rPr>
              <a:t>Международная конференция и мастер-классы в Таллине</a:t>
            </a:r>
          </a:p>
        </p:txBody>
      </p:sp>
      <p:sp>
        <p:nvSpPr>
          <p:cNvPr id="32" name="Заголовок 9"/>
          <p:cNvSpPr txBox="1">
            <a:spLocks/>
          </p:cNvSpPr>
          <p:nvPr/>
        </p:nvSpPr>
        <p:spPr>
          <a:xfrm>
            <a:off x="6058173" y="4622086"/>
            <a:ext cx="2038000" cy="288032"/>
          </a:xfrm>
          <a:prstGeom prst="rect">
            <a:avLst/>
          </a:prstGeom>
        </p:spPr>
        <p:txBody>
          <a:bodyPr>
            <a:norm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rgbClr val="002060"/>
                </a:solidFill>
              </a:rPr>
              <a:t>В Тартуском университете</a:t>
            </a: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4"/>
          <a:srcRect r="14925" b="32276"/>
          <a:stretch/>
        </p:blipFill>
        <p:spPr>
          <a:xfrm>
            <a:off x="922614" y="4383229"/>
            <a:ext cx="1663328" cy="99250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4" name="Заголовок 9"/>
          <p:cNvSpPr txBox="1">
            <a:spLocks/>
          </p:cNvSpPr>
          <p:nvPr/>
        </p:nvSpPr>
        <p:spPr>
          <a:xfrm>
            <a:off x="2129163" y="5696989"/>
            <a:ext cx="2182016" cy="288032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rgbClr val="002060"/>
                </a:solidFill>
              </a:rPr>
              <a:t>Посещение образовательных организаций Нарвы,  Тарту, Таллина</a:t>
            </a:r>
          </a:p>
        </p:txBody>
      </p:sp>
      <p:sp>
        <p:nvSpPr>
          <p:cNvPr id="35" name="Заголовок 9"/>
          <p:cNvSpPr txBox="1">
            <a:spLocks/>
          </p:cNvSpPr>
          <p:nvPr/>
        </p:nvSpPr>
        <p:spPr>
          <a:xfrm>
            <a:off x="6257074" y="6045236"/>
            <a:ext cx="2398040" cy="288032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1000" dirty="0">
                <a:solidFill>
                  <a:srgbClr val="002060"/>
                </a:solidFill>
              </a:rPr>
              <a:t>Рефлексия и подготовка отчетов</a:t>
            </a:r>
          </a:p>
        </p:txBody>
      </p:sp>
    </p:spTree>
    <p:extLst>
      <p:ext uri="{BB962C8B-B14F-4D97-AF65-F5344CB8AC3E}">
        <p14:creationId xmlns:p14="http://schemas.microsoft.com/office/powerpoint/2010/main" val="426912414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89391" y="946593"/>
            <a:ext cx="8784976" cy="680158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Инклюзивный студенческий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фан-клуб ФК «Зенит»</a:t>
            </a:r>
          </a:p>
        </p:txBody>
      </p:sp>
      <p:pic>
        <p:nvPicPr>
          <p:cNvPr id="24580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79" y="429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2" descr="http://91.122.100.113:8080/share.cgi/DSC02712.JPG?ssid=0k27dWg&amp;fid=0k27dWg&amp;path=%2F08.%20%D0%AD%D0%BA%D1%81%D0%BA%D1%83%D1%80%D1%81%D0%B8%D1%8F%20%D0%BD%D0%B0%20%D1%81%D1%82%D0%B0%D0%B4%D0%B8%D0%BE%D0%BD%20%D0%9F%D0%B5%D1%82%D1%80%D0%BE%D0%B2%D1%81%D0%BA%D0%B8%D0%B9%20%D0%BE%D1%82%20%D0%A1%D0%BF%D0%BE%D1%80%D1%82%D0%BF%D1%80%D0%BE%D0%B3%D0%BD%D0%BE%D0%B7-%D0%93%D0%B0%D0%B7%D0%BF%D1%80%D0%BE%D0%BC%2016.08.2016&amp;filename=DSC02712.JPG&amp;openfolder=normal&amp;ep=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03848" y="2348880"/>
            <a:ext cx="3096344" cy="230425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08" y="3947110"/>
            <a:ext cx="1599642" cy="213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0734" y="1570484"/>
            <a:ext cx="1599642" cy="213285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87580" y="1646649"/>
            <a:ext cx="1391462" cy="21109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27" name="Picture 3" descr="C:\Users\ПК\Desktop\Зенит\Фан-клуб\IMG-876df3e1752d286c9b0e3d6ee968bb3a-V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34" y="4063574"/>
            <a:ext cx="2537090" cy="2016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42614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340768"/>
            <a:ext cx="9144000" cy="1080120"/>
          </a:xfrm>
        </p:spPr>
        <p:txBody>
          <a:bodyPr>
            <a:noAutofit/>
          </a:bodyPr>
          <a:lstStyle/>
          <a:p>
            <a:r>
              <a:rPr lang="ru-RU" sz="19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Меры поддержки студентов-инвалидов в условиях перехода на дистанционный формат обучения в связи с распространением новой </a:t>
            </a:r>
            <a:r>
              <a:rPr lang="ru-RU" sz="1950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коронавирусной</a:t>
            </a:r>
            <a:r>
              <a:rPr lang="ru-RU" sz="19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инфекции (</a:t>
            </a:r>
            <a:r>
              <a:rPr lang="en-US" sz="19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COVID</a:t>
            </a:r>
            <a:r>
              <a:rPr lang="ru-RU" sz="195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-19)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107504" y="2420888"/>
            <a:ext cx="9036496" cy="4248472"/>
          </a:xfrm>
        </p:spPr>
        <p:txBody>
          <a:bodyPr>
            <a:normAutofit fontScale="92500"/>
          </a:bodyPr>
          <a:lstStyle/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размещение на сайте Центра дистанционной поддержки обучения РГПУ им. А.И.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Герцена (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свыше 80 адаптированных учебно-методических комплексов, пособий, онлайн-курсов и др. для различных категорий студентов с инвалидностью;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распространение рекомендаций для профессорско-преподавательского состава по подготовке учебно-методических материалов для размещения на сайте Центра дистанционной поддержки обучения РГПУ им. А.И.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 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Герцена (</a:t>
            </a:r>
            <a:r>
              <a:rPr lang="en-US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с учетом требований доступности для студентов – инвалидов по зрению; 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онлайн-консультирование студентов-инвалидов;</a:t>
            </a:r>
          </a:p>
          <a:p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организация «горячей линии» для студентов – инвалидов по зрению по работе в системе </a:t>
            </a:r>
            <a:r>
              <a:rPr lang="ru-RU" sz="2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Moodle</a:t>
            </a:r>
            <a:r>
              <a:rPr lang="ru-RU" sz="2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в условиях дистанционного обучения.</a:t>
            </a:r>
          </a:p>
        </p:txBody>
      </p:sp>
      <p:pic>
        <p:nvPicPr>
          <p:cNvPr id="4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55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736222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1512856"/>
            <a:ext cx="8534400" cy="758952"/>
          </a:xfrm>
        </p:spPr>
        <p:txBody>
          <a:bodyPr>
            <a:normAutofit/>
          </a:bodyPr>
          <a:lstStyle/>
          <a:p>
            <a:r>
              <a:rPr lang="ru-RU" sz="21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Дальнейшее повышение эффективности инклюзивного образовательного процесса в университете: зоны роста 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301752" y="2271808"/>
            <a:ext cx="8503920" cy="4397552"/>
          </a:xfrm>
        </p:spPr>
        <p:txBody>
          <a:bodyPr>
            <a:normAutofit fontScale="92500" lnSpcReduction="10000"/>
          </a:bodyPr>
          <a:lstStyle/>
          <a:p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реализация программно-проектного подхода в стратегическом планировании деятельности в области инклюзивного высшего образования в университете;</a:t>
            </a:r>
          </a:p>
          <a:p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институционализация процессов комплексного сопровождения инклюзивного высшего образования в масштабах университета;</a:t>
            </a:r>
          </a:p>
          <a:p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совершенствование инфраструктурного обеспечения инклюзивного обучения студентов с инвалидностью и ОВЗ в университете;</a:t>
            </a:r>
          </a:p>
          <a:p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активизация </a:t>
            </a:r>
            <a:r>
              <a:rPr lang="ru-RU" sz="23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внеуадиторной</a:t>
            </a:r>
            <a:r>
              <a:rPr lang="ru-RU" sz="2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реабилитационно-образовательной работы со студентами-инвалидами с использованием средств культуры и искусства, а также адаптивной физической культуры и спорта</a:t>
            </a:r>
          </a:p>
          <a:p>
            <a:endParaRPr lang="ru-RU" sz="2400" dirty="0"/>
          </a:p>
        </p:txBody>
      </p:sp>
      <p:pic>
        <p:nvPicPr>
          <p:cNvPr id="4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55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28023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618" y="866775"/>
            <a:ext cx="8640763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Численность студентов с инвалидностью (2020 г.)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3910364"/>
              </p:ext>
            </p:extLst>
          </p:nvPr>
        </p:nvGraphicFramePr>
        <p:xfrm>
          <a:off x="465931" y="1438430"/>
          <a:ext cx="8426450" cy="539796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65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4361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7228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0618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3838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03">
                <a:tc>
                  <a:txBody>
                    <a:bodyPr/>
                    <a:lstStyle/>
                    <a:p>
                      <a:pPr algn="ctr"/>
                      <a:r>
                        <a:rPr lang="ru-RU" sz="1800" dirty="0"/>
                        <a:t>Факультет</a:t>
                      </a:r>
                      <a:r>
                        <a:rPr lang="ru-RU" sz="1800" baseline="0" dirty="0"/>
                        <a:t> / институт / филиал</a:t>
                      </a:r>
                      <a:endParaRPr lang="ru-RU" sz="1800" dirty="0"/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Очная</a:t>
                      </a: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Оч</a:t>
                      </a:r>
                      <a:r>
                        <a:rPr lang="ru-RU" sz="1600" dirty="0"/>
                        <a:t>/</a:t>
                      </a:r>
                      <a:r>
                        <a:rPr lang="ru-RU" sz="1600" dirty="0" err="1"/>
                        <a:t>заоч</a:t>
                      </a:r>
                      <a:endParaRPr lang="ru-RU" sz="1600" dirty="0"/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Заоч</a:t>
                      </a:r>
                      <a:r>
                        <a:rPr lang="ru-RU" sz="1600" dirty="0"/>
                        <a:t>.</a:t>
                      </a: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Всего</a:t>
                      </a: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79062">
                <a:tc>
                  <a:txBody>
                    <a:bodyPr/>
                    <a:lstStyle/>
                    <a:p>
                      <a:r>
                        <a:rPr lang="ru-RU" sz="1600" dirty="0"/>
                        <a:t>Институт дефектологического образования и реабилитации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18/6*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20/2*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38/8*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r>
                        <a:rPr lang="ru-RU" sz="1600" dirty="0"/>
                        <a:t>Институт иностранных языков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12/1*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12/1*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8940">
                <a:tc>
                  <a:txBody>
                    <a:bodyPr/>
                    <a:lstStyle/>
                    <a:p>
                      <a:r>
                        <a:rPr lang="ru-RU" sz="1600" dirty="0"/>
                        <a:t>Истории</a:t>
                      </a:r>
                      <a:r>
                        <a:rPr lang="ru-RU" sz="1600" baseline="0" dirty="0"/>
                        <a:t> и социальных наук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12/1*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1/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13/1*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3524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Институт психологии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/>
                        <a:t>2/спец.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7/2</a:t>
                      </a:r>
                      <a:r>
                        <a:rPr lang="ru-RU" sz="1600" baseline="0" dirty="0"/>
                        <a:t> спец.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r>
                        <a:rPr lang="ru-RU" sz="1600" dirty="0"/>
                        <a:t>Изобразительного искусства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5/2*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6/2*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r>
                        <a:rPr lang="ru-RU" sz="1600" dirty="0"/>
                        <a:t>Институт педагогики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4/3*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5/3*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r>
                        <a:rPr lang="ru-RU" sz="1600" dirty="0"/>
                        <a:t>Филологический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r>
                        <a:rPr lang="ru-RU" sz="1600" dirty="0"/>
                        <a:t>Биология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79062">
                <a:tc>
                  <a:txBody>
                    <a:bodyPr/>
                    <a:lstStyle/>
                    <a:p>
                      <a:r>
                        <a:rPr lang="ru-RU" sz="1600" dirty="0"/>
                        <a:t>Институт информационных технологий и технологического образования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4/2*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5/2*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r>
                        <a:rPr lang="ru-RU" sz="1600" dirty="0"/>
                        <a:t>Институт Детства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03">
                <a:tc>
                  <a:txBody>
                    <a:bodyPr/>
                    <a:lstStyle/>
                    <a:p>
                      <a:r>
                        <a:rPr lang="ru-RU" sz="1600" dirty="0"/>
                        <a:t>Институт философии человека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3/2*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3/2*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03">
                <a:tc gridSpan="5"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обучающиеся по программам</a:t>
                      </a:r>
                      <a:r>
                        <a:rPr lang="ru-RU" sz="1600" baseline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магистратуры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0107735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одзаголовок 11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sz="28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Спасибо за внимание!</a:t>
            </a:r>
          </a:p>
        </p:txBody>
      </p:sp>
      <p:pic>
        <p:nvPicPr>
          <p:cNvPr id="13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055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72685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Рисунок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76200" y="866775"/>
            <a:ext cx="90678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sz="28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Численность студентов с инвалидностью (2020 г.)</a:t>
            </a:r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7267473"/>
              </p:ext>
            </p:extLst>
          </p:nvPr>
        </p:nvGraphicFramePr>
        <p:xfrm>
          <a:off x="359569" y="1564611"/>
          <a:ext cx="8424861" cy="5399696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45364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209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8013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864067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9720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14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Факультет</a:t>
                      </a:r>
                      <a:r>
                        <a:rPr lang="ru-RU" sz="1600" baseline="0" dirty="0"/>
                        <a:t> / институт / филиал</a:t>
                      </a:r>
                      <a:endParaRPr lang="ru-RU" sz="16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Очная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Оч</a:t>
                      </a:r>
                      <a:r>
                        <a:rPr lang="ru-RU" sz="1600" dirty="0"/>
                        <a:t>/</a:t>
                      </a:r>
                      <a:r>
                        <a:rPr lang="ru-RU" sz="1600" dirty="0" err="1"/>
                        <a:t>заоч</a:t>
                      </a:r>
                      <a:endParaRPr lang="ru-RU" sz="16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err="1"/>
                        <a:t>Заоч</a:t>
                      </a:r>
                      <a:r>
                        <a:rPr lang="ru-RU" sz="1600" dirty="0"/>
                        <a:t>.</a:t>
                      </a: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Всего</a:t>
                      </a: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ru-RU" sz="1600" dirty="0"/>
                        <a:t>Институт физической культуры и спорта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2/1*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4/1*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56" marR="91456" marT="45715" marB="4571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ru-RU" sz="1600" dirty="0"/>
                        <a:t>Географии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ru-RU" sz="1600" dirty="0"/>
                        <a:t>Безопасности жизнедеятельности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endParaRPr lang="ru-RU" sz="1600" dirty="0"/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ru-RU" sz="1600" dirty="0"/>
                        <a:t>Юридический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ru-RU" sz="1600" dirty="0"/>
                        <a:t>Институт музыки, театра и хореографии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4/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ru-RU" sz="1600" dirty="0"/>
                        <a:t>Институт народов Севера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3/1*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3/1*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ru-RU" sz="1600" dirty="0"/>
                        <a:t>Филиал</a:t>
                      </a:r>
                      <a:r>
                        <a:rPr lang="ru-RU" sz="1600" baseline="0" dirty="0"/>
                        <a:t> Волхов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ru-RU" sz="1600" dirty="0"/>
                        <a:t>Институт экономики и управления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1/1*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1/1*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ru-RU" sz="1600" dirty="0"/>
                        <a:t>Физики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ru-RU" sz="1600" dirty="0"/>
                        <a:t>Математики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ru-RU" sz="1600" dirty="0"/>
                        <a:t>Химии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1/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ru-RU" sz="1600" dirty="0"/>
                        <a:t>ИТОГО: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99/20*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2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130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/>
                        <a:t>130/24*</a:t>
                      </a:r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70814">
                <a:tc>
                  <a:txBody>
                    <a:bodyPr/>
                    <a:lstStyle/>
                    <a:p>
                      <a:r>
                        <a:rPr lang="ru-RU" sz="16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* обучающиеся по программам магистратуры</a:t>
                      </a:r>
                    </a:p>
                    <a:p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tc>
                  <a:txBody>
                    <a:bodyPr/>
                    <a:lstStyle/>
                    <a:p>
                      <a:pPr algn="ctr"/>
                      <a:endParaRPr lang="ru-RU" sz="16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39" marR="91439" marT="45717" marB="45717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42917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71111"/>
            <a:ext cx="8534400" cy="75895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студентов с инвалидностью в 2020 году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(по нозологиям)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531334515"/>
              </p:ext>
            </p:extLst>
          </p:nvPr>
        </p:nvGraphicFramePr>
        <p:xfrm>
          <a:off x="349225" y="1730063"/>
          <a:ext cx="8455023" cy="499176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29774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6006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371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673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44814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47872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504898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Факультет/институт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Зрение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Слух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ОДА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Общ.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забол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5171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141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1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дефектологического образования и реабилитации 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20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60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безопасности жизнедеятельности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60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биологии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0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err="1">
                          <a:effectLst/>
                        </a:rPr>
                        <a:t>Волховский</a:t>
                      </a:r>
                      <a:r>
                        <a:rPr lang="ru-RU" sz="1600" dirty="0">
                          <a:effectLst/>
                        </a:rPr>
                        <a:t> филиал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0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Факультет географии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60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Факультет изобразительного искусства</a:t>
                      </a:r>
                      <a:endParaRPr lang="ru-RU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8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0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детства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5217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информационных технологий и технологического образования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60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музыки, театра и хореографии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6088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народов Севера</a:t>
                      </a:r>
                      <a:endParaRPr lang="ru-RU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3" marR="68573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9315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0" y="-4282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17975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980728"/>
            <a:ext cx="8534400" cy="758952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Численность студентов с инвалидностью в 2020 г. </a:t>
            </a:r>
            <a:b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(по нозологиям)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sz="quarter" idx="4294967295"/>
            <p:extLst>
              <p:ext uri="{D42A27DB-BD31-4B8C-83A1-F6EECF244321}">
                <p14:modId xmlns:p14="http://schemas.microsoft.com/office/powerpoint/2010/main" val="3180996421"/>
              </p:ext>
            </p:extLst>
          </p:nvPr>
        </p:nvGraphicFramePr>
        <p:xfrm>
          <a:off x="338522" y="2060848"/>
          <a:ext cx="8528049" cy="44864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37492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5920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4356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5926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5290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838187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612633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Факультет/институт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Всего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Зрение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Слух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ОДА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Общ. </a:t>
                      </a:r>
                      <a:r>
                        <a:rPr lang="ru-RU" sz="1600" dirty="0" err="1">
                          <a:effectLst/>
                        </a:rPr>
                        <a:t>забол</a:t>
                      </a:r>
                      <a:r>
                        <a:rPr lang="ru-RU" sz="1600" dirty="0">
                          <a:effectLst/>
                        </a:rPr>
                        <a:t>.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815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66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педагогики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8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7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психологии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9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3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2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физической культуры и спорта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3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философии человека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5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Институт экономики и управления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Истории и социальных наук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6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 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7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математики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физики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филологический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5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4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химии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993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Факультет юридический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4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2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 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effectLst/>
                        </a:rPr>
                        <a:t>1</a:t>
                      </a:r>
                      <a:endParaRPr lang="ru-RU" sz="1600" b="1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effectLst/>
                        </a:rPr>
                        <a:t>1</a:t>
                      </a:r>
                      <a:endParaRPr lang="ru-RU" sz="16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77" marR="68577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pic>
        <p:nvPicPr>
          <p:cNvPr id="10345" name="Рисунок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47" y="-2697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12522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124744"/>
            <a:ext cx="8640960" cy="9079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Студенты-инвалиды: </a:t>
            </a:r>
          </a:p>
          <a:p>
            <a:pPr>
              <a:spcBef>
                <a:spcPts val="60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в процессе обучения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636912"/>
            <a:ext cx="56166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в восприятии и фиксации учебной информации на лекционных и семинарских занятиях;</a:t>
            </a:r>
          </a:p>
        </p:txBody>
      </p:sp>
      <p:pic>
        <p:nvPicPr>
          <p:cNvPr id="1027" name="Picture 3" descr="F:\презентации по ВСО-корпед и 1 успех\IMG_4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99408" y="1015509"/>
            <a:ext cx="1882370" cy="1255894"/>
          </a:xfrm>
          <a:prstGeom prst="rect">
            <a:avLst/>
          </a:prstGeom>
          <a:noFill/>
          <a:ln>
            <a:solidFill>
              <a:schemeClr val="bg2">
                <a:lumMod val="50000"/>
              </a:schemeClr>
            </a:solidFill>
          </a:ln>
        </p:spPr>
      </p:pic>
      <p:sp>
        <p:nvSpPr>
          <p:cNvPr id="10" name="TextBox 9"/>
          <p:cNvSpPr txBox="1"/>
          <p:nvPr/>
        </p:nvSpPr>
        <p:spPr>
          <a:xfrm>
            <a:off x="395536" y="3501008"/>
            <a:ext cx="820891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в установлении продуктивного взаимодействия с преподавателями;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в доступе к учебной и учебно-методической литературе;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в оформлении и представлении результатов самостоятельной работы;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в налаживании неформального общения в студенческой среде;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в проведении досуга;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в ориентировке в предметно-пространственной среде и социально-бытовой инфраструктуре вуза (пользование столовой, туалетом и т.д.);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трудности в пользовании современными техническими средствами реабилитационно-образовательного назначения. </a:t>
            </a:r>
          </a:p>
          <a:p>
            <a:endParaRPr lang="ru-RU" dirty="0"/>
          </a:p>
        </p:txBody>
      </p:sp>
      <p:pic>
        <p:nvPicPr>
          <p:cNvPr id="7" name="Picture 5" descr="C:\Users\ПК\Desktop\02.jpg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1334" y="2032685"/>
            <a:ext cx="2178052" cy="1459214"/>
          </a:xfrm>
          <a:prstGeom prst="rect">
            <a:avLst/>
          </a:prstGeom>
          <a:noFill/>
        </p:spPr>
      </p:pic>
      <p:pic>
        <p:nvPicPr>
          <p:cNvPr id="9" name="Рисунок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79512" y="1124744"/>
            <a:ext cx="8640960" cy="1243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Студенты-инвалиды: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нуждаемость в специальных </a:t>
            </a:r>
          </a:p>
          <a:p>
            <a:pPr>
              <a:lnSpc>
                <a:spcPct val="90000"/>
              </a:lnSpc>
              <a:spcBef>
                <a:spcPts val="600"/>
              </a:spcBef>
            </a:pPr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сервисах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95536" y="2636912"/>
            <a:ext cx="5616624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индивидуальном образовательном маршруте, предусматривающем возможность пропусков занятий по медицинским причинам;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95536" y="3501008"/>
            <a:ext cx="8208912" cy="29854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прохождении производственной практики в особом формате и режиме;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тренингах по развитию коммуникативных навыков, искусству публичного выступления, культуры речи;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диагностике индивидуально-психологических особенностей личности;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аппаратно-технической и </a:t>
            </a:r>
            <a:r>
              <a:rPr lang="ru-RU" sz="17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ассистивной</a:t>
            </a: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поддержке самостоятельной работы, в том числе – с учебной литературой;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учебных аудиториях, оснащенных специальной оргтехникой и аппаратурой;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специальной адаптации предметно-архитектурной среды вуза;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ru-RU" sz="1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помощи волонтеров по социально-реабилитационному сопровождению.</a:t>
            </a:r>
          </a:p>
          <a:p>
            <a:endParaRPr lang="ru-RU" dirty="0"/>
          </a:p>
        </p:txBody>
      </p:sp>
      <p:pic>
        <p:nvPicPr>
          <p:cNvPr id="9" name="Рисунок 8" descr="C:\Users\ПК\Desktop\Деловые документы\ФИНЭК\УМК - доработка\0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766" y="961986"/>
            <a:ext cx="3129076" cy="2113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725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3441772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5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4048" y="2425243"/>
            <a:ext cx="3149600" cy="2100262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8" name="Picture 4" descr="C:\Users\user0\Desktop\РУМЦ\103CANON\уменьшенные\IMG_4495-1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3"/>
          <a:stretch>
            <a:fillRect/>
          </a:stretch>
        </p:blipFill>
        <p:spPr bwMode="auto">
          <a:xfrm>
            <a:off x="1043031" y="2447467"/>
            <a:ext cx="3117850" cy="2078038"/>
          </a:xfrm>
          <a:prstGeom prst="rect">
            <a:avLst/>
          </a:prstGeom>
          <a:noFill/>
          <a:ln>
            <a:solidFill>
              <a:schemeClr val="accent1">
                <a:shade val="50000"/>
              </a:schemeClr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Заголовок 11"/>
          <p:cNvSpPr>
            <a:spLocks noGrp="1"/>
          </p:cNvSpPr>
          <p:nvPr>
            <p:ph type="title" idx="4294967295"/>
          </p:nvPr>
        </p:nvSpPr>
        <p:spPr>
          <a:xfrm>
            <a:off x="286543" y="1054436"/>
            <a:ext cx="8534400" cy="900112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Стационарная рабочая зона для студентов – инвалидов по зрению </a:t>
            </a:r>
          </a:p>
        </p:txBody>
      </p:sp>
      <p:pic>
        <p:nvPicPr>
          <p:cNvPr id="4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257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14"/>
          <p:cNvSpPr txBox="1">
            <a:spLocks noChangeArrowheads="1"/>
          </p:cNvSpPr>
          <p:nvPr/>
        </p:nvSpPr>
        <p:spPr bwMode="auto">
          <a:xfrm>
            <a:off x="929674" y="5018424"/>
            <a:ext cx="3240088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1F497D"/>
                </a:solidFill>
              </a:rPr>
              <a:t>Рабочее место незрячего обучающегося</a:t>
            </a:r>
          </a:p>
        </p:txBody>
      </p:sp>
      <p:sp>
        <p:nvSpPr>
          <p:cNvPr id="11" name="TextBox 17"/>
          <p:cNvSpPr txBox="1">
            <a:spLocks noChangeArrowheads="1"/>
          </p:cNvSpPr>
          <p:nvPr/>
        </p:nvSpPr>
        <p:spPr bwMode="auto">
          <a:xfrm>
            <a:off x="4581666" y="4869160"/>
            <a:ext cx="403225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2400" dirty="0">
                <a:solidFill>
                  <a:srgbClr val="1F497D"/>
                </a:solidFill>
              </a:rPr>
              <a:t>Принтер для печати рельефно-точечным шрифтом Брайля</a:t>
            </a:r>
          </a:p>
        </p:txBody>
      </p:sp>
    </p:spTree>
    <p:extLst>
      <p:ext uri="{BB962C8B-B14F-4D97-AF65-F5344CB8AC3E}">
        <p14:creationId xmlns:p14="http://schemas.microsoft.com/office/powerpoint/2010/main" val="1755951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76925" y="4339147"/>
            <a:ext cx="2679700" cy="15367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64" name="AutoShape 4" descr="Preview 3f42f162 c4fe 4f64 8246 7a6dcf5b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5" name="AutoShape 6" descr="Preview 3f42f162 c4fe 4f64 8246 7a6dcf5b5220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ru-RU" altLang="ru-RU" sz="1800"/>
          </a:p>
        </p:txBody>
      </p:sp>
      <p:sp>
        <p:nvSpPr>
          <p:cNvPr id="15366" name="TextBox 5"/>
          <p:cNvSpPr txBox="1">
            <a:spLocks noChangeArrowheads="1"/>
          </p:cNvSpPr>
          <p:nvPr/>
        </p:nvSpPr>
        <p:spPr bwMode="auto">
          <a:xfrm>
            <a:off x="2234033" y="5902114"/>
            <a:ext cx="504666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2"/>
                </a:solidFill>
              </a:rPr>
              <a:t>Компьютерная периферия, адаптированная для обучающихся с  нарушением опорно-двигательного аппарата</a:t>
            </a:r>
          </a:p>
        </p:txBody>
      </p:sp>
      <p:sp>
        <p:nvSpPr>
          <p:cNvPr id="15367" name="TextBox 8"/>
          <p:cNvSpPr txBox="1">
            <a:spLocks noChangeArrowheads="1"/>
          </p:cNvSpPr>
          <p:nvPr/>
        </p:nvSpPr>
        <p:spPr bwMode="auto">
          <a:xfrm>
            <a:off x="460375" y="2813409"/>
            <a:ext cx="165576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ru-RU" altLang="ru-RU" sz="1200" dirty="0">
                <a:solidFill>
                  <a:schemeClr val="tx2"/>
                </a:solidFill>
              </a:rPr>
              <a:t>Рабочий стол с микролифтом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51929" y="2137074"/>
            <a:ext cx="4049713" cy="26987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3" name="Прямая со стрелкой 2"/>
          <p:cNvCxnSpPr/>
          <p:nvPr/>
        </p:nvCxnSpPr>
        <p:spPr>
          <a:xfrm>
            <a:off x="1399008" y="3547044"/>
            <a:ext cx="835025" cy="431800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0458" y="4374072"/>
            <a:ext cx="3273425" cy="146685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969000" y="2023592"/>
            <a:ext cx="2495550" cy="1473200"/>
          </a:xfrm>
          <a:prstGeom prst="rect">
            <a:avLst/>
          </a:prstGeom>
          <a:noFill/>
          <a:ln w="9525">
            <a:solidFill>
              <a:schemeClr val="tx2"/>
            </a:solidFill>
            <a:miter lim="800000"/>
            <a:headEnd/>
            <a:tailEnd/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5373" name="Рисунок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Заголовок 1"/>
          <p:cNvSpPr txBox="1">
            <a:spLocks/>
          </p:cNvSpPr>
          <p:nvPr/>
        </p:nvSpPr>
        <p:spPr>
          <a:xfrm>
            <a:off x="304800" y="901527"/>
            <a:ext cx="8534400" cy="1087313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4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Стационарная рабочая зона для студентов-инвалидов с нарушением опорно-двигательного аппарата </a:t>
            </a:r>
            <a:endParaRPr lang="ru-RU" sz="24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54813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503</TotalTime>
  <Words>1059</Words>
  <Application>Microsoft Office PowerPoint</Application>
  <PresentationFormat>Экран (4:3)</PresentationFormat>
  <Paragraphs>322</Paragraphs>
  <Slides>20</Slides>
  <Notes>8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20</vt:i4>
      </vt:variant>
    </vt:vector>
  </HeadingPairs>
  <TitlesOfParts>
    <vt:vector size="27" baseType="lpstr">
      <vt:lpstr>Arial</vt:lpstr>
      <vt:lpstr>Calibri</vt:lpstr>
      <vt:lpstr>Georgia</vt:lpstr>
      <vt:lpstr>Times New Roman</vt:lpstr>
      <vt:lpstr>Wingdings</vt:lpstr>
      <vt:lpstr>Wingdings 2</vt:lpstr>
      <vt:lpstr>Официальная</vt:lpstr>
      <vt:lpstr>Презентация PowerPoint</vt:lpstr>
      <vt:lpstr>Презентация PowerPoint</vt:lpstr>
      <vt:lpstr>Презентация PowerPoint</vt:lpstr>
      <vt:lpstr>Численность студентов с инвалидностью в 2020 году  (по нозологиям)</vt:lpstr>
      <vt:lpstr>Численность студентов с инвалидностью в 2020 г.  (по нозологиям)</vt:lpstr>
      <vt:lpstr>Презентация PowerPoint</vt:lpstr>
      <vt:lpstr>Презентация PowerPoint</vt:lpstr>
      <vt:lpstr>Стационарная рабочая зона для студентов – инвалидов по зрению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Инклюзивный многофункциональный волонтерский центр по поддержке и консалтингу абитуриентов из числа инвалидов</vt:lpstr>
      <vt:lpstr>Студенческое объединение «Интеллектуально-развлекательный инклюзивный клуб»</vt:lpstr>
      <vt:lpstr>Инклюзивные образовательно-просветительские экспедиции «Инклюзивная культура педагога в России и за рубежом: образование и самообразование»</vt:lpstr>
      <vt:lpstr>Инклюзивный студенческий  фан-клуб ФК «Зенит»</vt:lpstr>
      <vt:lpstr>Меры поддержки студентов-инвалидов в условиях перехода на дистанционный формат обучения в связи с распространением новой коронавирусной инфекции (COVID-19)</vt:lpstr>
      <vt:lpstr>Дальнейшее повышение эффективности инклюзивного образовательного процесса в университете: зоны роста </vt:lpstr>
      <vt:lpstr>Презентация PowerPoint</vt:lpstr>
    </vt:vector>
  </TitlesOfParts>
  <Company>Krokoz™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Tatiana</dc:creator>
  <cp:lastModifiedBy>Angelclaw</cp:lastModifiedBy>
  <cp:revision>82</cp:revision>
  <dcterms:created xsi:type="dcterms:W3CDTF">2017-09-08T09:56:41Z</dcterms:created>
  <dcterms:modified xsi:type="dcterms:W3CDTF">2020-04-24T16:39:21Z</dcterms:modified>
</cp:coreProperties>
</file>