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302" r:id="rId12"/>
    <p:sldId id="294" r:id="rId13"/>
    <p:sldId id="295" r:id="rId14"/>
    <p:sldId id="296" r:id="rId15"/>
    <p:sldId id="297" r:id="rId16"/>
    <p:sldId id="298" r:id="rId17"/>
    <p:sldId id="299" r:id="rId18"/>
    <p:sldId id="301" r:id="rId19"/>
    <p:sldId id="303" r:id="rId20"/>
    <p:sldId id="268" r:id="rId21"/>
    <p:sldId id="269" r:id="rId22"/>
    <p:sldId id="277" r:id="rId23"/>
    <p:sldId id="279" r:id="rId24"/>
    <p:sldId id="280" r:id="rId25"/>
    <p:sldId id="306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304" r:id="rId40"/>
    <p:sldId id="305" r:id="rId41"/>
  </p:sldIdLst>
  <p:sldSz cx="9144000" cy="6858000" type="screen4x3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BFFF"/>
    <a:srgbClr val="899D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666" y="-2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1CECD1-7F11-4AF1-AB7D-E1A0299B8C80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1988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2BA65A-374B-47C9-BE33-E81CE28E1A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244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81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DEAEDCC-4A01-42FE-8D05-92944EEBC4BF}" type="slidenum">
              <a:rPr lang="ru-RU" altLang="ru-RU" sz="1200" smtClean="0"/>
              <a:pPr/>
              <a:t>40</a:t>
            </a:fld>
            <a:endParaRPr lang="ru-RU" altLang="ru-RU" sz="1200" smtClean="0"/>
          </a:p>
        </p:txBody>
      </p:sp>
    </p:spTree>
    <p:extLst>
      <p:ext uri="{BB962C8B-B14F-4D97-AF65-F5344CB8AC3E}">
        <p14:creationId xmlns:p14="http://schemas.microsoft.com/office/powerpoint/2010/main" val="5017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CustomShape 1"/>
          <p:cNvSpPr/>
          <p:nvPr/>
        </p:nvSpPr>
        <p:spPr>
          <a:xfrm>
            <a:off x="1763190" y="404640"/>
            <a:ext cx="5778270" cy="1078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2" name="CustomShape 2"/>
          <p:cNvSpPr/>
          <p:nvPr/>
        </p:nvSpPr>
        <p:spPr>
          <a:xfrm>
            <a:off x="1439460" y="1773360"/>
            <a:ext cx="6171120" cy="453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1640" algn="ctr">
              <a:spcBef>
                <a:spcPts val="879"/>
              </a:spcBef>
            </a:pPr>
            <a:r>
              <a:rPr lang="ru-RU" sz="4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Конкурс </a:t>
            </a:r>
            <a:endParaRPr lang="ru-RU" sz="4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 algn="ctr">
              <a:spcBef>
                <a:spcPts val="879"/>
              </a:spcBef>
            </a:pPr>
            <a:r>
              <a:rPr lang="ru-RU" sz="4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на должность </a:t>
            </a:r>
            <a:endParaRPr lang="ru-RU" sz="4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 algn="ctr">
              <a:spcBef>
                <a:spcPts val="879"/>
              </a:spcBef>
            </a:pPr>
            <a:r>
              <a:rPr lang="ru-RU" sz="4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профессора </a:t>
            </a:r>
            <a:r>
              <a:rPr lang="ru-RU" sz="4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кафедры</a:t>
            </a:r>
            <a:endParaRPr lang="ru-RU" sz="4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>
              <a:spcBef>
                <a:spcPts val="879"/>
              </a:spcBef>
            </a:pPr>
            <a:endParaRPr lang="ru-RU" sz="4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64831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79653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Кафедра английской филологии</a:t>
            </a:r>
            <a:endParaRPr lang="ru-RU" dirty="0"/>
          </a:p>
          <a:p>
            <a:pPr algn="ctr"/>
            <a:r>
              <a:rPr lang="ru-RU" b="1" dirty="0"/>
              <a:t>Профессор</a:t>
            </a:r>
            <a:endParaRPr lang="ru-RU" dirty="0"/>
          </a:p>
          <a:p>
            <a:pPr algn="ctr"/>
            <a:r>
              <a:rPr lang="ru-RU" b="1" dirty="0"/>
              <a:t>Подано заявлений  – 1 </a:t>
            </a:r>
            <a:endParaRPr lang="ru-RU" dirty="0"/>
          </a:p>
          <a:p>
            <a:r>
              <a:rPr lang="ru-RU" dirty="0"/>
              <a:t>Клейменова Виктория Юрьевна, 1965​, доктор филологических наук (2015)​, доцент (2016), профессор кафедры английской филологии.</a:t>
            </a:r>
          </a:p>
          <a:p>
            <a:r>
              <a:rPr lang="ru-RU" b="1" dirty="0"/>
              <a:t>Основные работы по профилю кафедры:</a:t>
            </a:r>
            <a:r>
              <a:rPr lang="ru-RU" dirty="0"/>
              <a:t> Ментальные миры художественного текста: онтология и репрезентация, (2018), </a:t>
            </a:r>
            <a:r>
              <a:rPr lang="ru-RU" dirty="0" smtClean="0"/>
              <a:t>[коллективная монография];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Предположительная недостоверность в текстах </a:t>
            </a:r>
            <a:r>
              <a:rPr lang="ru-RU" dirty="0" err="1" smtClean="0"/>
              <a:t>non-fiction</a:t>
            </a:r>
            <a:r>
              <a:rPr lang="ru-RU" dirty="0" smtClean="0"/>
              <a:t>: </a:t>
            </a:r>
            <a:r>
              <a:rPr lang="ru-RU" dirty="0"/>
              <a:t>онтология и репрезентация, (2019), [статья].​</a:t>
            </a:r>
            <a:br>
              <a:rPr lang="ru-RU" dirty="0"/>
            </a:br>
            <a:r>
              <a:rPr lang="ru-RU" b="1" dirty="0" smtClean="0"/>
              <a:t>Электронные </a:t>
            </a:r>
            <a:r>
              <a:rPr lang="ru-RU" b="1" dirty="0"/>
              <a:t>курсы в ЦДПО (</a:t>
            </a:r>
            <a:r>
              <a:rPr lang="ru-RU" b="1" dirty="0" err="1"/>
              <a:t>Moodle</a:t>
            </a:r>
            <a:r>
              <a:rPr lang="ru-RU" b="1" dirty="0"/>
              <a:t>): </a:t>
            </a:r>
            <a:r>
              <a:rPr lang="ru-RU" dirty="0"/>
              <a:t>3 </a:t>
            </a:r>
            <a:r>
              <a:rPr lang="ru-RU" dirty="0" smtClean="0"/>
              <a:t>курса, в том числе Лексикология. </a:t>
            </a:r>
            <a:endParaRPr lang="ru-RU" dirty="0"/>
          </a:p>
          <a:p>
            <a:r>
              <a:rPr lang="ru-RU" b="1" dirty="0"/>
              <a:t>Научное руководство: </a:t>
            </a:r>
            <a:r>
              <a:rPr lang="ru-RU" dirty="0"/>
              <a:t>3</a:t>
            </a:r>
          </a:p>
          <a:p>
            <a:r>
              <a:rPr lang="ru-RU" b="1" dirty="0"/>
              <a:t>Участие в выполнении НИР за 2014-2019: </a:t>
            </a:r>
            <a:r>
              <a:rPr lang="ru-RU" dirty="0"/>
              <a:t>​нет</a:t>
            </a:r>
          </a:p>
          <a:p>
            <a:r>
              <a:rPr lang="ru-RU" b="1" dirty="0"/>
              <a:t>Заявки на выполнение НИР за 2014-2019:</a:t>
            </a:r>
            <a:r>
              <a:rPr lang="ru-RU" dirty="0"/>
              <a:t> ​1(РФФИ)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2428752"/>
              </p:ext>
            </p:extLst>
          </p:nvPr>
        </p:nvGraphicFramePr>
        <p:xfrm>
          <a:off x="107504" y="3645024"/>
          <a:ext cx="5257800" cy="272796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206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73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Хирша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47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71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3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43100" y="2308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588224" y="6309320"/>
            <a:ext cx="21725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("за" </a:t>
            </a:r>
            <a:r>
              <a:rPr lang="ru-RU" kern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62, </a:t>
            </a:r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"против" 1</a:t>
            </a:r>
            <a:r>
              <a:rPr lang="ru-RU" kern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473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79653"/>
            <a:ext cx="9144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Кафедра воспитания и социализации</a:t>
            </a:r>
            <a:endParaRPr lang="ru-RU" dirty="0"/>
          </a:p>
          <a:p>
            <a:pPr algn="ctr"/>
            <a:r>
              <a:rPr lang="ru-RU" b="1" dirty="0"/>
              <a:t>Профессор</a:t>
            </a:r>
            <a:endParaRPr lang="ru-RU" dirty="0"/>
          </a:p>
          <a:p>
            <a:pPr algn="ctr"/>
            <a:r>
              <a:rPr lang="ru-RU" b="1" dirty="0"/>
              <a:t>Подано заявлений  – 1 </a:t>
            </a:r>
            <a:endParaRPr lang="ru-RU" dirty="0"/>
          </a:p>
          <a:p>
            <a:r>
              <a:rPr lang="ru-RU" dirty="0" err="1"/>
              <a:t>Суртаева</a:t>
            </a:r>
            <a:r>
              <a:rPr lang="ru-RU" dirty="0"/>
              <a:t> Надежда Николаевна, 1953​, доктор педагогических наук (1995)​, профессор (1996), профессор кафедры воспитания и социализации</a:t>
            </a:r>
            <a:r>
              <a:rPr lang="ru-RU" dirty="0" smtClean="0"/>
              <a:t>.</a:t>
            </a:r>
          </a:p>
          <a:p>
            <a:r>
              <a:rPr lang="ru-RU" b="1" dirty="0"/>
              <a:t>Основные работы по профилю кафедры:</a:t>
            </a:r>
            <a:r>
              <a:rPr lang="ru-RU" dirty="0"/>
              <a:t> </a:t>
            </a:r>
            <a:r>
              <a:rPr lang="en-US" dirty="0"/>
              <a:t>A research of the psycho-emotional state of a teacher under the influence of social </a:t>
            </a:r>
            <a:r>
              <a:rPr lang="en-US" dirty="0" smtClean="0"/>
              <a:t>changes</a:t>
            </a:r>
            <a:r>
              <a:rPr lang="ru-RU" dirty="0" smtClean="0"/>
              <a:t>,</a:t>
            </a:r>
            <a:r>
              <a:rPr lang="en-US" dirty="0" smtClean="0"/>
              <a:t> </a:t>
            </a:r>
            <a:r>
              <a:rPr lang="ru-RU" dirty="0" smtClean="0"/>
              <a:t>(2018) </a:t>
            </a:r>
            <a:r>
              <a:rPr lang="ru-RU" dirty="0"/>
              <a:t>[статья]</a:t>
            </a:r>
            <a:br>
              <a:rPr lang="ru-RU" dirty="0"/>
            </a:br>
            <a:r>
              <a:rPr lang="en-US" dirty="0"/>
              <a:t>Information and Technological Support for Inclusive Education of People with Special Educational </a:t>
            </a:r>
            <a:r>
              <a:rPr lang="en-US" dirty="0" smtClean="0"/>
              <a:t>Needs</a:t>
            </a:r>
            <a:r>
              <a:rPr lang="ru-RU" dirty="0" smtClean="0"/>
              <a:t>, </a:t>
            </a:r>
            <a:r>
              <a:rPr lang="ru-RU" smtClean="0"/>
              <a:t>(2018), </a:t>
            </a:r>
            <a:r>
              <a:rPr lang="ru-RU" dirty="0"/>
              <a:t>[статья]</a:t>
            </a:r>
            <a:r>
              <a:rPr lang="ru-RU" dirty="0" smtClean="0"/>
              <a:t>​</a:t>
            </a:r>
            <a:endParaRPr lang="ru-RU" dirty="0"/>
          </a:p>
          <a:p>
            <a:r>
              <a:rPr lang="ru-RU" b="1" dirty="0" smtClean="0"/>
              <a:t>Электронные </a:t>
            </a:r>
            <a:r>
              <a:rPr lang="ru-RU" b="1" dirty="0"/>
              <a:t>курсы в ЦДПО (</a:t>
            </a:r>
            <a:r>
              <a:rPr lang="ru-RU" b="1" dirty="0" err="1"/>
              <a:t>Moodle</a:t>
            </a:r>
            <a:r>
              <a:rPr lang="ru-RU" b="1" dirty="0"/>
              <a:t>): </a:t>
            </a:r>
            <a:r>
              <a:rPr lang="ru-RU" dirty="0"/>
              <a:t>​нет</a:t>
            </a:r>
          </a:p>
          <a:p>
            <a:r>
              <a:rPr lang="ru-RU" b="1" dirty="0"/>
              <a:t>Научное руководство: </a:t>
            </a:r>
            <a:r>
              <a:rPr lang="ru-RU" dirty="0"/>
              <a:t>3</a:t>
            </a:r>
          </a:p>
          <a:p>
            <a:r>
              <a:rPr lang="ru-RU" b="1" dirty="0"/>
              <a:t>Участие в выполнении НИР за 2014-2019: </a:t>
            </a:r>
            <a:r>
              <a:rPr lang="ru-RU" dirty="0"/>
              <a:t>​нет</a:t>
            </a:r>
          </a:p>
          <a:p>
            <a:r>
              <a:rPr lang="ru-RU" b="1" dirty="0"/>
              <a:t>Заявки на выполнение НИР за 2014-2019:</a:t>
            </a:r>
            <a:r>
              <a:rPr lang="ru-RU" dirty="0"/>
              <a:t> 5 (РФФИ (РГНФ))​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2040844"/>
              </p:ext>
            </p:extLst>
          </p:nvPr>
        </p:nvGraphicFramePr>
        <p:xfrm>
          <a:off x="107504" y="3645024"/>
          <a:ext cx="5257800" cy="310896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44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403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1621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19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15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4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43100" y="2308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588224" y="6309320"/>
            <a:ext cx="23841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("за" 63, "против" нет)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400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0000"/>
                </a:solidFill>
                <a:latin typeface="Open Sans"/>
              </a:rPr>
              <a:t>Кафедра воспитания и социализации</a:t>
            </a:r>
            <a:endParaRPr lang="ru-RU" sz="1600" dirty="0"/>
          </a:p>
          <a:p>
            <a:pPr algn="ctr"/>
            <a:r>
              <a:rPr lang="ru-RU" sz="1600" b="1" dirty="0">
                <a:solidFill>
                  <a:srgbClr val="000000"/>
                </a:solidFill>
                <a:latin typeface="Open Sans"/>
              </a:rPr>
              <a:t>Профессор</a:t>
            </a:r>
            <a:endParaRPr lang="ru-RU" sz="1600" dirty="0"/>
          </a:p>
          <a:p>
            <a:pPr algn="ctr"/>
            <a:r>
              <a:rPr lang="ru-RU" sz="1600" b="1" dirty="0">
                <a:solidFill>
                  <a:srgbClr val="000000"/>
                </a:solidFill>
                <a:latin typeface="Open Sans"/>
              </a:rPr>
              <a:t>Подано заявлений  – 1 </a:t>
            </a:r>
            <a:endParaRPr lang="ru-RU" sz="1600" dirty="0"/>
          </a:p>
          <a:p>
            <a:r>
              <a:rPr lang="ru-RU" sz="1600" dirty="0" err="1">
                <a:solidFill>
                  <a:srgbClr val="000000"/>
                </a:solidFill>
                <a:latin typeface="Open Sans"/>
              </a:rPr>
              <a:t>Расчетина</a:t>
            </a:r>
            <a:r>
              <a:rPr lang="ru-RU" sz="1600" dirty="0">
                <a:solidFill>
                  <a:srgbClr val="000000"/>
                </a:solidFill>
                <a:latin typeface="Open Sans"/>
              </a:rPr>
              <a:t> Светлана Алексеевна, 1938​, доктор педагогических наук (1990)​, профессор (1992), профессор кафедры воспитания и социализации.</a:t>
            </a:r>
            <a:endParaRPr lang="ru-RU" sz="1600" dirty="0"/>
          </a:p>
          <a:p>
            <a:r>
              <a:rPr lang="ru-RU" sz="1600" b="1" dirty="0">
                <a:solidFill>
                  <a:srgbClr val="000000"/>
                </a:solidFill>
                <a:latin typeface="Open Sans"/>
              </a:rPr>
              <a:t>Основные работы по профилю кафедры:</a:t>
            </a:r>
            <a:r>
              <a:rPr lang="ru-RU" sz="1600" dirty="0">
                <a:solidFill>
                  <a:srgbClr val="000000"/>
                </a:solidFill>
                <a:latin typeface="Open Sans"/>
              </a:rPr>
              <a:t> Концептуальное обоснование проблемы ценностного ориентирования ребенка в нестабильных условиях социума, (2019), [статья];</a:t>
            </a:r>
            <a:br>
              <a:rPr lang="ru-RU" sz="1600" dirty="0">
                <a:solidFill>
                  <a:srgbClr val="000000"/>
                </a:solidFill>
                <a:latin typeface="Open Sans"/>
              </a:rPr>
            </a:br>
            <a:r>
              <a:rPr lang="ru-RU" sz="1600" dirty="0">
                <a:solidFill>
                  <a:srgbClr val="000000"/>
                </a:solidFill>
                <a:latin typeface="Open Sans"/>
              </a:rPr>
              <a:t>Возможности разных методологических подходов к анализу процессов стихийной социализации ребенка (2019), [статья].​</a:t>
            </a:r>
            <a:br>
              <a:rPr lang="ru-RU" sz="1600" dirty="0">
                <a:solidFill>
                  <a:srgbClr val="000000"/>
                </a:solidFill>
                <a:latin typeface="Open Sans"/>
              </a:rPr>
            </a:br>
            <a:r>
              <a:rPr lang="ru-RU" sz="1600" b="1" dirty="0">
                <a:solidFill>
                  <a:srgbClr val="000000"/>
                </a:solidFill>
                <a:latin typeface="Open Sans"/>
              </a:rPr>
              <a:t>Электронные курсы в ЦДПО (</a:t>
            </a:r>
            <a:r>
              <a:rPr lang="ru-RU" sz="1600" b="1" dirty="0" err="1">
                <a:solidFill>
                  <a:srgbClr val="000000"/>
                </a:solidFill>
                <a:latin typeface="Open Sans"/>
              </a:rPr>
              <a:t>Moodle</a:t>
            </a:r>
            <a:r>
              <a:rPr lang="ru-RU" sz="1600" b="1" dirty="0">
                <a:solidFill>
                  <a:srgbClr val="000000"/>
                </a:solidFill>
                <a:latin typeface="Open Sans"/>
              </a:rPr>
              <a:t>): </a:t>
            </a:r>
            <a:r>
              <a:rPr lang="ru-RU" sz="1600" dirty="0">
                <a:solidFill>
                  <a:srgbClr val="000000"/>
                </a:solidFill>
                <a:latin typeface="Open Sans"/>
              </a:rPr>
              <a:t>7 </a:t>
            </a:r>
            <a:r>
              <a:rPr lang="ru-RU" sz="1600" dirty="0" smtClean="0">
                <a:solidFill>
                  <a:srgbClr val="000000"/>
                </a:solidFill>
                <a:latin typeface="Open Sans"/>
              </a:rPr>
              <a:t>курсов, в том числе </a:t>
            </a:r>
            <a:r>
              <a:rPr lang="ru-RU" sz="1600" dirty="0">
                <a:solidFill>
                  <a:srgbClr val="000000"/>
                </a:solidFill>
                <a:latin typeface="Open Sans"/>
              </a:rPr>
              <a:t>Социальная </a:t>
            </a:r>
            <a:r>
              <a:rPr lang="ru-RU" sz="1600" dirty="0" smtClean="0">
                <a:solidFill>
                  <a:srgbClr val="000000"/>
                </a:solidFill>
                <a:latin typeface="Open Sans"/>
              </a:rPr>
              <a:t>педагогика.</a:t>
            </a:r>
          </a:p>
          <a:p>
            <a:r>
              <a:rPr lang="ru-RU" sz="1600" b="1" dirty="0" smtClean="0">
                <a:solidFill>
                  <a:srgbClr val="000000"/>
                </a:solidFill>
                <a:latin typeface="Open Sans"/>
              </a:rPr>
              <a:t>Научное </a:t>
            </a:r>
            <a:r>
              <a:rPr lang="ru-RU" sz="1600" b="1" dirty="0">
                <a:solidFill>
                  <a:srgbClr val="000000"/>
                </a:solidFill>
                <a:latin typeface="Open Sans"/>
              </a:rPr>
              <a:t>руководство: </a:t>
            </a:r>
            <a:r>
              <a:rPr lang="ru-RU" sz="1600" dirty="0">
                <a:solidFill>
                  <a:srgbClr val="000000"/>
                </a:solidFill>
                <a:latin typeface="Open Sans"/>
              </a:rPr>
              <a:t>1</a:t>
            </a:r>
            <a:endParaRPr lang="ru-RU" sz="1600" dirty="0"/>
          </a:p>
          <a:p>
            <a:r>
              <a:rPr lang="ru-RU" sz="1600" b="1" dirty="0">
                <a:solidFill>
                  <a:srgbClr val="000000"/>
                </a:solidFill>
                <a:latin typeface="Open Sans"/>
              </a:rPr>
              <a:t>Участие в выполнении НИР за 2014-2019: </a:t>
            </a:r>
            <a:r>
              <a:rPr lang="ru-RU" sz="1600" dirty="0">
                <a:solidFill>
                  <a:srgbClr val="000000"/>
                </a:solidFill>
                <a:latin typeface="Open Sans"/>
              </a:rPr>
              <a:t>5 НИР: Методология исследования социальных проблем детства в области стихийной социализации и пространственно-временных характеристик социально-педагогической деятельности, реализуемой в условиях высоких темпов социальных изменений, РФФИ "а", </a:t>
            </a:r>
            <a:r>
              <a:rPr lang="ru-RU" sz="1600" dirty="0" smtClean="0">
                <a:solidFill>
                  <a:srgbClr val="000000"/>
                </a:solidFill>
                <a:latin typeface="Open Sans"/>
              </a:rPr>
              <a:t>руководитель</a:t>
            </a:r>
            <a:r>
              <a:rPr lang="ru-RU" sz="1600" dirty="0">
                <a:solidFill>
                  <a:srgbClr val="000000"/>
                </a:solidFill>
                <a:latin typeface="Open Sans"/>
              </a:rPr>
              <a:t>, 2019; Методология оценки социально-педагогических программ поддержки и сопровождения ребенка в ситуации риска, РФФИ (РГНФ), </a:t>
            </a:r>
            <a:r>
              <a:rPr lang="ru-RU" sz="1600" dirty="0" smtClean="0">
                <a:solidFill>
                  <a:srgbClr val="000000"/>
                </a:solidFill>
                <a:latin typeface="Open Sans"/>
              </a:rPr>
              <a:t>руководитель</a:t>
            </a:r>
            <a:r>
              <a:rPr lang="ru-RU" sz="1600" dirty="0">
                <a:solidFill>
                  <a:srgbClr val="000000"/>
                </a:solidFill>
                <a:latin typeface="Open Sans"/>
              </a:rPr>
              <a:t>, 2017.​</a:t>
            </a:r>
            <a:endParaRPr lang="ru-RU" sz="1600" dirty="0"/>
          </a:p>
          <a:p>
            <a:r>
              <a:rPr lang="ru-RU" sz="1600" b="1" dirty="0">
                <a:solidFill>
                  <a:srgbClr val="000000"/>
                </a:solidFill>
                <a:latin typeface="Open Sans"/>
              </a:rPr>
              <a:t>Заявки на выполнение НИР за 2014-2019:</a:t>
            </a:r>
            <a:r>
              <a:rPr lang="ru-RU" sz="1600" dirty="0">
                <a:solidFill>
                  <a:srgbClr val="000000"/>
                </a:solidFill>
                <a:latin typeface="Open Sans"/>
              </a:rPr>
              <a:t> 4 (РФФИ (РГНФ)); 1 (иные)​</a:t>
            </a:r>
            <a:endParaRPr lang="ru-RU" sz="16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6517969"/>
              </p:ext>
            </p:extLst>
          </p:nvPr>
        </p:nvGraphicFramePr>
        <p:xfrm>
          <a:off x="107504" y="4483394"/>
          <a:ext cx="6572250" cy="2194560"/>
        </p:xfrm>
        <a:graphic>
          <a:graphicData uri="http://schemas.openxmlformats.org/drawingml/2006/table">
            <a:tbl>
              <a:tblPr/>
              <a:tblGrid>
                <a:gridCol w="1714500">
                  <a:extLst>
                    <a:ext uri="{9D8B030D-6E8A-4147-A177-3AD203B41FA5}">
                      <a16:colId xmlns:a16="http://schemas.microsoft.com/office/drawing/2014/main" xmlns="" val="1575849747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xmlns="" val="3114601739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xmlns="" val="128668809"/>
                    </a:ext>
                  </a:extLst>
                </a:gridCol>
                <a:gridCol w="1743075">
                  <a:extLst>
                    <a:ext uri="{9D8B030D-6E8A-4147-A177-3AD203B41FA5}">
                      <a16:colId xmlns:a16="http://schemas.microsoft.com/office/drawing/2014/main" xmlns="" val="137389277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949702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207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525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5549423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7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6369743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1527818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9511064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16511621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789" y="46629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660232" y="6381328"/>
            <a:ext cx="23841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("за" 63, "против" нет)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693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4780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0000"/>
                </a:solidFill>
                <a:latin typeface="Open Sans"/>
              </a:rPr>
              <a:t>Кафедра воспитания и социализации</a:t>
            </a:r>
            <a:endParaRPr lang="ru-RU" sz="1600" dirty="0"/>
          </a:p>
          <a:p>
            <a:pPr algn="ctr"/>
            <a:r>
              <a:rPr lang="ru-RU" sz="1600" b="1" dirty="0">
                <a:solidFill>
                  <a:srgbClr val="000000"/>
                </a:solidFill>
                <a:latin typeface="Open Sans"/>
              </a:rPr>
              <a:t>Профессор</a:t>
            </a:r>
            <a:endParaRPr lang="ru-RU" sz="1600" dirty="0"/>
          </a:p>
          <a:p>
            <a:pPr algn="ctr"/>
            <a:r>
              <a:rPr lang="ru-RU" sz="1600" b="1" dirty="0">
                <a:solidFill>
                  <a:srgbClr val="000000"/>
                </a:solidFill>
                <a:latin typeface="Open Sans"/>
              </a:rPr>
              <a:t>Подано заявлений  – 1 </a:t>
            </a:r>
            <a:endParaRPr lang="ru-RU" sz="1600" dirty="0"/>
          </a:p>
          <a:p>
            <a:pPr>
              <a:spcAft>
                <a:spcPts val="500"/>
              </a:spcAft>
            </a:pPr>
            <a:r>
              <a:rPr lang="ru-RU" sz="1600" dirty="0" err="1">
                <a:solidFill>
                  <a:srgbClr val="000000"/>
                </a:solidFill>
                <a:latin typeface="Open Sans"/>
              </a:rPr>
              <a:t>Тряпицын</a:t>
            </a:r>
            <a:r>
              <a:rPr lang="ru-RU" sz="1600" dirty="0">
                <a:solidFill>
                  <a:srgbClr val="000000"/>
                </a:solidFill>
                <a:latin typeface="Open Sans"/>
              </a:rPr>
              <a:t> Александр Вячеславович, 1973​, доктор педагогических наук (2005)​, профессор (2009), профессор кафедры воспитания и социализации.</a:t>
            </a:r>
            <a:endParaRPr lang="ru-RU" sz="1600" dirty="0"/>
          </a:p>
          <a:p>
            <a:pPr>
              <a:spcAft>
                <a:spcPts val="500"/>
              </a:spcAft>
            </a:pPr>
            <a:r>
              <a:rPr lang="ru-RU" sz="1600" b="1" dirty="0">
                <a:solidFill>
                  <a:srgbClr val="000000"/>
                </a:solidFill>
                <a:latin typeface="Open Sans"/>
              </a:rPr>
              <a:t>Основные работы по профилю кафедры:</a:t>
            </a:r>
            <a:r>
              <a:rPr lang="ru-RU" sz="16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latin typeface="Open Sans"/>
              </a:rPr>
              <a:t>Социальные технологии в профессиональной подготовке студентов, (2019), [статья];</a:t>
            </a:r>
            <a:br>
              <a:rPr lang="ru-RU" sz="1600" dirty="0" smtClean="0">
                <a:solidFill>
                  <a:srgbClr val="000000"/>
                </a:solidFill>
                <a:latin typeface="Open Sans"/>
              </a:rPr>
            </a:br>
            <a:r>
              <a:rPr lang="ru-RU" sz="1600" dirty="0" smtClean="0">
                <a:solidFill>
                  <a:srgbClr val="000000"/>
                </a:solidFill>
                <a:latin typeface="Open Sans"/>
              </a:rPr>
              <a:t>Социальное взаимодействие в современных условиях: различные аспекты исследования, </a:t>
            </a:r>
            <a:r>
              <a:rPr lang="ru-RU" sz="1600" dirty="0">
                <a:solidFill>
                  <a:srgbClr val="000000"/>
                </a:solidFill>
                <a:latin typeface="Open Sans"/>
              </a:rPr>
              <a:t>(2017), [коллективная монография]​</a:t>
            </a:r>
            <a:br>
              <a:rPr lang="ru-RU" sz="1600" dirty="0">
                <a:solidFill>
                  <a:srgbClr val="000000"/>
                </a:solidFill>
                <a:latin typeface="Open Sans"/>
              </a:rPr>
            </a:br>
            <a:r>
              <a:rPr lang="ru-RU" sz="1600" b="1" dirty="0">
                <a:solidFill>
                  <a:srgbClr val="000000"/>
                </a:solidFill>
                <a:latin typeface="Open Sans"/>
              </a:rPr>
              <a:t>Электронные курсы в ЦДПО (</a:t>
            </a:r>
            <a:r>
              <a:rPr lang="ru-RU" sz="1600" b="1" dirty="0" err="1">
                <a:solidFill>
                  <a:srgbClr val="000000"/>
                </a:solidFill>
                <a:latin typeface="Open Sans"/>
              </a:rPr>
              <a:t>Moodle</a:t>
            </a:r>
            <a:r>
              <a:rPr lang="ru-RU" sz="1600" b="1" dirty="0">
                <a:solidFill>
                  <a:srgbClr val="000000"/>
                </a:solidFill>
                <a:latin typeface="Open Sans"/>
              </a:rPr>
              <a:t>): </a:t>
            </a:r>
            <a:r>
              <a:rPr lang="ru-RU" sz="1600" dirty="0">
                <a:solidFill>
                  <a:srgbClr val="000000"/>
                </a:solidFill>
                <a:latin typeface="Open Sans"/>
              </a:rPr>
              <a:t>4 </a:t>
            </a:r>
            <a:r>
              <a:rPr lang="ru-RU" sz="1600" dirty="0" smtClean="0">
                <a:solidFill>
                  <a:srgbClr val="000000"/>
                </a:solidFill>
                <a:latin typeface="Open Sans"/>
              </a:rPr>
              <a:t>курса, в том числе Подготовка </a:t>
            </a:r>
            <a:r>
              <a:rPr lang="ru-RU" sz="1600" dirty="0">
                <a:solidFill>
                  <a:srgbClr val="000000"/>
                </a:solidFill>
                <a:latin typeface="Open Sans"/>
              </a:rPr>
              <a:t>социальных педагогов в России и </a:t>
            </a:r>
            <a:r>
              <a:rPr lang="ru-RU" sz="1600" dirty="0" smtClean="0">
                <a:solidFill>
                  <a:srgbClr val="000000"/>
                </a:solidFill>
                <a:latin typeface="Open Sans"/>
              </a:rPr>
              <a:t>за рубежом. </a:t>
            </a:r>
            <a:endParaRPr lang="ru-RU" sz="1600" dirty="0"/>
          </a:p>
          <a:p>
            <a:pPr>
              <a:spcAft>
                <a:spcPts val="500"/>
              </a:spcAft>
            </a:pPr>
            <a:r>
              <a:rPr lang="ru-RU" sz="1600" b="1" dirty="0">
                <a:solidFill>
                  <a:srgbClr val="000000"/>
                </a:solidFill>
                <a:latin typeface="Open Sans"/>
              </a:rPr>
              <a:t>Научное руководство: </a:t>
            </a:r>
            <a:r>
              <a:rPr lang="ru-RU" sz="1600" dirty="0">
                <a:solidFill>
                  <a:srgbClr val="000000"/>
                </a:solidFill>
                <a:latin typeface="Open Sans"/>
              </a:rPr>
              <a:t>2</a:t>
            </a:r>
            <a:endParaRPr lang="ru-RU" sz="1600" dirty="0"/>
          </a:p>
          <a:p>
            <a:pPr>
              <a:spcAft>
                <a:spcPts val="500"/>
              </a:spcAft>
            </a:pPr>
            <a:r>
              <a:rPr lang="ru-RU" sz="1600" b="1" dirty="0">
                <a:solidFill>
                  <a:srgbClr val="000000"/>
                </a:solidFill>
                <a:latin typeface="Open Sans"/>
              </a:rPr>
              <a:t>Участие в выполнении НИР за 2014-2019: </a:t>
            </a:r>
            <a:r>
              <a:rPr lang="ru-RU" sz="1600" dirty="0">
                <a:solidFill>
                  <a:srgbClr val="000000"/>
                </a:solidFill>
                <a:latin typeface="Open Sans"/>
              </a:rPr>
              <a:t>5 НИР: Экспертно-аналитическое сопровождение комплексного проекта по модернизации педагогического образования в условиях развития высшего образования Российской Федерации, ФГБОУ ВО МГППУ, </a:t>
            </a:r>
            <a:r>
              <a:rPr lang="ru-RU" sz="1600" dirty="0" smtClean="0">
                <a:solidFill>
                  <a:srgbClr val="000000"/>
                </a:solidFill>
                <a:latin typeface="Open Sans"/>
              </a:rPr>
              <a:t>исполнитель</a:t>
            </a:r>
            <a:r>
              <a:rPr lang="ru-RU" sz="1600" dirty="0">
                <a:solidFill>
                  <a:srgbClr val="000000"/>
                </a:solidFill>
                <a:latin typeface="Open Sans"/>
              </a:rPr>
              <a:t>, 2017; Исследование преемственности ФГОС высшего образования, ФГОС общего образования и профессиональных стандартов в области образования., Минобрнауки, </a:t>
            </a:r>
            <a:r>
              <a:rPr lang="ru-RU" sz="1600" dirty="0" smtClean="0">
                <a:solidFill>
                  <a:srgbClr val="000000"/>
                </a:solidFill>
                <a:latin typeface="Open Sans"/>
              </a:rPr>
              <a:t>исполнитель</a:t>
            </a:r>
            <a:r>
              <a:rPr lang="ru-RU" sz="1600" dirty="0">
                <a:solidFill>
                  <a:srgbClr val="000000"/>
                </a:solidFill>
                <a:latin typeface="Open Sans"/>
              </a:rPr>
              <a:t>, 2016.​</a:t>
            </a:r>
            <a:endParaRPr lang="ru-RU" sz="1600" dirty="0"/>
          </a:p>
          <a:p>
            <a:r>
              <a:rPr lang="ru-RU" sz="1600" b="1" dirty="0">
                <a:solidFill>
                  <a:srgbClr val="000000"/>
                </a:solidFill>
                <a:latin typeface="Open Sans"/>
              </a:rPr>
              <a:t>Заявки на выполнение НИР за 2014-2019:</a:t>
            </a:r>
            <a:r>
              <a:rPr lang="ru-RU" sz="1600" dirty="0">
                <a:solidFill>
                  <a:srgbClr val="000000"/>
                </a:solidFill>
                <a:latin typeface="Open Sans"/>
              </a:rPr>
              <a:t> 1 (РФФИ (РГНФ))​</a:t>
            </a:r>
            <a:endParaRPr lang="ru-RU" sz="16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6174430"/>
              </p:ext>
            </p:extLst>
          </p:nvPr>
        </p:nvGraphicFramePr>
        <p:xfrm>
          <a:off x="107504" y="4663440"/>
          <a:ext cx="6572250" cy="2194560"/>
        </p:xfrm>
        <a:graphic>
          <a:graphicData uri="http://schemas.openxmlformats.org/drawingml/2006/table">
            <a:tbl>
              <a:tblPr/>
              <a:tblGrid>
                <a:gridCol w="1714500">
                  <a:extLst>
                    <a:ext uri="{9D8B030D-6E8A-4147-A177-3AD203B41FA5}">
                      <a16:colId xmlns:a16="http://schemas.microsoft.com/office/drawing/2014/main" xmlns="" val="2032179232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xmlns="" val="1671608095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xmlns="" val="916177125"/>
                    </a:ext>
                  </a:extLst>
                </a:gridCol>
                <a:gridCol w="1743075">
                  <a:extLst>
                    <a:ext uri="{9D8B030D-6E8A-4147-A177-3AD203B41FA5}">
                      <a16:colId xmlns:a16="http://schemas.microsoft.com/office/drawing/2014/main" xmlns="" val="756289757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3513307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104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217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7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5881443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5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667647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3873775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1699127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61305412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673" y="463747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04248" y="6309320"/>
            <a:ext cx="21725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("за" </a:t>
            </a:r>
            <a:r>
              <a:rPr lang="ru-RU" kern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62, </a:t>
            </a:r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"против" 1</a:t>
            </a:r>
            <a:r>
              <a:rPr lang="ru-RU" kern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257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4665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50" b="1" dirty="0">
                <a:solidFill>
                  <a:srgbClr val="000000"/>
                </a:solidFill>
                <a:latin typeface="Open Sans"/>
              </a:rPr>
              <a:t>Кафедра дидактики</a:t>
            </a:r>
            <a:endParaRPr lang="ru-RU" sz="1650" dirty="0"/>
          </a:p>
          <a:p>
            <a:pPr algn="ctr"/>
            <a:r>
              <a:rPr lang="ru-RU" sz="1650" b="1" dirty="0">
                <a:solidFill>
                  <a:srgbClr val="000000"/>
                </a:solidFill>
                <a:latin typeface="Open Sans"/>
              </a:rPr>
              <a:t>Профессор</a:t>
            </a:r>
            <a:endParaRPr lang="ru-RU" sz="1650" dirty="0"/>
          </a:p>
          <a:p>
            <a:pPr algn="ctr"/>
            <a:r>
              <a:rPr lang="ru-RU" sz="1650" b="1" dirty="0">
                <a:solidFill>
                  <a:srgbClr val="000000"/>
                </a:solidFill>
                <a:latin typeface="Open Sans"/>
              </a:rPr>
              <a:t>Подано заявлений  – 1 </a:t>
            </a:r>
            <a:endParaRPr lang="ru-RU" sz="1650" dirty="0"/>
          </a:p>
          <a:p>
            <a:pPr>
              <a:spcAft>
                <a:spcPts val="500"/>
              </a:spcAft>
            </a:pPr>
            <a:r>
              <a:rPr lang="ru-RU" sz="1650" dirty="0">
                <a:solidFill>
                  <a:srgbClr val="000000"/>
                </a:solidFill>
                <a:latin typeface="Open Sans"/>
              </a:rPr>
              <a:t>Пискунова Елена Витальевна, 1963​, доктор педагогических наук (2006)​, профессор (2009), заведующий кафедрой дидактики.</a:t>
            </a:r>
            <a:endParaRPr lang="ru-RU" sz="1650" dirty="0"/>
          </a:p>
          <a:p>
            <a:pPr>
              <a:spcAft>
                <a:spcPts val="500"/>
              </a:spcAft>
            </a:pPr>
            <a:r>
              <a:rPr lang="ru-RU" sz="1650" b="1" dirty="0">
                <a:solidFill>
                  <a:srgbClr val="000000"/>
                </a:solidFill>
                <a:latin typeface="Open Sans"/>
              </a:rPr>
              <a:t>Основные работы по профилю кафедры:</a:t>
            </a:r>
            <a:r>
              <a:rPr lang="ru-RU" sz="1650" dirty="0">
                <a:solidFill>
                  <a:srgbClr val="000000"/>
                </a:solidFill>
                <a:latin typeface="Open Sans"/>
              </a:rPr>
              <a:t> Основания развития современной дидактики высшей школы, (2017), [статья];</a:t>
            </a:r>
            <a:br>
              <a:rPr lang="ru-RU" sz="1650" dirty="0">
                <a:solidFill>
                  <a:srgbClr val="000000"/>
                </a:solidFill>
                <a:latin typeface="Open Sans"/>
              </a:rPr>
            </a:br>
            <a:r>
              <a:rPr lang="ru-RU" sz="1650" dirty="0">
                <a:solidFill>
                  <a:srgbClr val="000000"/>
                </a:solidFill>
                <a:latin typeface="Open Sans"/>
              </a:rPr>
              <a:t>Дискурс современной дидактики в содержании подготовки педагогов, (2019), [статья].​</a:t>
            </a:r>
            <a:br>
              <a:rPr lang="ru-RU" sz="1650" dirty="0">
                <a:solidFill>
                  <a:srgbClr val="000000"/>
                </a:solidFill>
                <a:latin typeface="Open Sans"/>
              </a:rPr>
            </a:br>
            <a:r>
              <a:rPr lang="ru-RU" sz="1650" b="1" dirty="0">
                <a:solidFill>
                  <a:srgbClr val="000000"/>
                </a:solidFill>
                <a:latin typeface="Open Sans"/>
              </a:rPr>
              <a:t>Электронные курсы в ЦДПО (</a:t>
            </a:r>
            <a:r>
              <a:rPr lang="ru-RU" sz="1650" b="1" dirty="0" err="1">
                <a:solidFill>
                  <a:srgbClr val="000000"/>
                </a:solidFill>
                <a:latin typeface="Open Sans"/>
              </a:rPr>
              <a:t>Moodle</a:t>
            </a:r>
            <a:r>
              <a:rPr lang="ru-RU" sz="1650" b="1" dirty="0">
                <a:solidFill>
                  <a:srgbClr val="000000"/>
                </a:solidFill>
                <a:latin typeface="Open Sans"/>
              </a:rPr>
              <a:t>): </a:t>
            </a:r>
            <a:r>
              <a:rPr lang="ru-RU" sz="1650" dirty="0">
                <a:solidFill>
                  <a:srgbClr val="000000"/>
                </a:solidFill>
                <a:latin typeface="Open Sans"/>
              </a:rPr>
              <a:t>8 </a:t>
            </a:r>
            <a:r>
              <a:rPr lang="ru-RU" sz="1650" dirty="0" smtClean="0">
                <a:solidFill>
                  <a:srgbClr val="000000"/>
                </a:solidFill>
                <a:latin typeface="Open Sans"/>
              </a:rPr>
              <a:t>курсов, в том числе </a:t>
            </a:r>
            <a:r>
              <a:rPr lang="ru-RU" sz="1650" dirty="0">
                <a:solidFill>
                  <a:srgbClr val="000000"/>
                </a:solidFill>
                <a:latin typeface="Open Sans"/>
              </a:rPr>
              <a:t>Развитие научно-образовательной среды университета в условиях трехуровневой системы профессиональной </a:t>
            </a:r>
            <a:r>
              <a:rPr lang="ru-RU" sz="1650" dirty="0" smtClean="0">
                <a:solidFill>
                  <a:srgbClr val="000000"/>
                </a:solidFill>
                <a:latin typeface="Open Sans"/>
              </a:rPr>
              <a:t>подготовки</a:t>
            </a:r>
            <a:r>
              <a:rPr lang="ru-RU" sz="1650" dirty="0">
                <a:solidFill>
                  <a:srgbClr val="000000"/>
                </a:solidFill>
                <a:latin typeface="Open Sans"/>
              </a:rPr>
              <a:t>.</a:t>
            </a:r>
            <a:endParaRPr lang="ru-RU" sz="1650" dirty="0" smtClean="0">
              <a:solidFill>
                <a:srgbClr val="000000"/>
              </a:solidFill>
              <a:latin typeface="Open Sans"/>
            </a:endParaRPr>
          </a:p>
          <a:p>
            <a:pPr>
              <a:spcAft>
                <a:spcPts val="500"/>
              </a:spcAft>
            </a:pPr>
            <a:r>
              <a:rPr lang="ru-RU" sz="1650" b="1" dirty="0" smtClean="0">
                <a:solidFill>
                  <a:srgbClr val="000000"/>
                </a:solidFill>
                <a:latin typeface="Open Sans"/>
              </a:rPr>
              <a:t>Научное </a:t>
            </a:r>
            <a:r>
              <a:rPr lang="ru-RU" sz="1650" b="1" dirty="0">
                <a:solidFill>
                  <a:srgbClr val="000000"/>
                </a:solidFill>
                <a:latin typeface="Open Sans"/>
              </a:rPr>
              <a:t>руководство: </a:t>
            </a:r>
            <a:r>
              <a:rPr lang="ru-RU" sz="1650" dirty="0">
                <a:solidFill>
                  <a:srgbClr val="000000"/>
                </a:solidFill>
                <a:latin typeface="Open Sans"/>
              </a:rPr>
              <a:t>4</a:t>
            </a:r>
            <a:endParaRPr lang="ru-RU" sz="1650" dirty="0"/>
          </a:p>
          <a:p>
            <a:pPr>
              <a:spcAft>
                <a:spcPts val="500"/>
              </a:spcAft>
            </a:pPr>
            <a:r>
              <a:rPr lang="ru-RU" sz="1650" b="1" dirty="0">
                <a:solidFill>
                  <a:srgbClr val="000000"/>
                </a:solidFill>
                <a:latin typeface="Open Sans"/>
              </a:rPr>
              <a:t>Участие в выполнении НИР за 2014-2019: </a:t>
            </a:r>
            <a:r>
              <a:rPr lang="ru-RU" sz="1650" dirty="0">
                <a:solidFill>
                  <a:srgbClr val="000000"/>
                </a:solidFill>
                <a:latin typeface="Open Sans"/>
              </a:rPr>
              <a:t>21 НИР: Педагогические стратегии обеспечения преемственности методических систем обучения на разных ступенях общего образования в контексте ФГОС ОО, </a:t>
            </a:r>
            <a:r>
              <a:rPr lang="ru-RU" sz="1650" dirty="0" err="1" smtClean="0">
                <a:solidFill>
                  <a:srgbClr val="000000"/>
                </a:solidFill>
                <a:latin typeface="Open Sans"/>
              </a:rPr>
              <a:t>Гос.задание</a:t>
            </a:r>
            <a:r>
              <a:rPr lang="ru-RU" sz="1650" dirty="0" smtClean="0">
                <a:solidFill>
                  <a:srgbClr val="000000"/>
                </a:solidFill>
                <a:latin typeface="Open Sans"/>
              </a:rPr>
              <a:t>, исполнитель</a:t>
            </a:r>
            <a:r>
              <a:rPr lang="ru-RU" sz="1650" dirty="0">
                <a:solidFill>
                  <a:srgbClr val="000000"/>
                </a:solidFill>
                <a:latin typeface="Open Sans"/>
              </a:rPr>
              <a:t>, 2019; Русский диалог: язык, образование, культура, ГПРО, </a:t>
            </a:r>
            <a:r>
              <a:rPr lang="ru-RU" sz="1650" dirty="0" smtClean="0">
                <a:solidFill>
                  <a:srgbClr val="000000"/>
                </a:solidFill>
                <a:latin typeface="Open Sans"/>
              </a:rPr>
              <a:t>исполнитель</a:t>
            </a:r>
            <a:r>
              <a:rPr lang="ru-RU" sz="1650" dirty="0">
                <a:solidFill>
                  <a:srgbClr val="000000"/>
                </a:solidFill>
                <a:latin typeface="Open Sans"/>
              </a:rPr>
              <a:t>, 2018.​</a:t>
            </a:r>
            <a:endParaRPr lang="ru-RU" sz="1650" dirty="0"/>
          </a:p>
          <a:p>
            <a:r>
              <a:rPr lang="ru-RU" sz="1650" b="1" dirty="0">
                <a:solidFill>
                  <a:srgbClr val="000000"/>
                </a:solidFill>
                <a:latin typeface="Open Sans"/>
              </a:rPr>
              <a:t>Заявки на выполнение НИР за 2014-2019:</a:t>
            </a:r>
            <a:r>
              <a:rPr lang="ru-RU" sz="1650" dirty="0">
                <a:solidFill>
                  <a:srgbClr val="000000"/>
                </a:solidFill>
                <a:latin typeface="Open Sans"/>
              </a:rPr>
              <a:t> 1 (гос. задание); 2 (РФФИ); 1 (РНФ); 1 (иные)​</a:t>
            </a:r>
            <a:endParaRPr lang="ru-RU" sz="165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027674"/>
              </p:ext>
            </p:extLst>
          </p:nvPr>
        </p:nvGraphicFramePr>
        <p:xfrm>
          <a:off x="0" y="4581128"/>
          <a:ext cx="6572250" cy="2194560"/>
        </p:xfrm>
        <a:graphic>
          <a:graphicData uri="http://schemas.openxmlformats.org/drawingml/2006/table">
            <a:tbl>
              <a:tblPr/>
              <a:tblGrid>
                <a:gridCol w="1714500">
                  <a:extLst>
                    <a:ext uri="{9D8B030D-6E8A-4147-A177-3AD203B41FA5}">
                      <a16:colId xmlns:a16="http://schemas.microsoft.com/office/drawing/2014/main" xmlns="" val="1630446052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xmlns="" val="3387988040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xmlns="" val="3945070527"/>
                    </a:ext>
                  </a:extLst>
                </a:gridCol>
                <a:gridCol w="1743075">
                  <a:extLst>
                    <a:ext uri="{9D8B030D-6E8A-4147-A177-3AD203B41FA5}">
                      <a16:colId xmlns:a16="http://schemas.microsoft.com/office/drawing/2014/main" xmlns="" val="2210639417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5561557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237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2901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24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375588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5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76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7399151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5342842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0949370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06240621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458065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660232" y="6381328"/>
            <a:ext cx="23841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("за" 63, "против" нет)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369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161" y="0"/>
            <a:ext cx="9144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500" b="1" dirty="0">
                <a:solidFill>
                  <a:srgbClr val="000000"/>
                </a:solidFill>
                <a:latin typeface="Open Sans"/>
              </a:rPr>
              <a:t>Кафедра теории и истории педагогики</a:t>
            </a:r>
            <a:endParaRPr lang="ru-RU" sz="1500" dirty="0"/>
          </a:p>
          <a:p>
            <a:pPr algn="ctr"/>
            <a:r>
              <a:rPr lang="ru-RU" sz="1500" b="1" dirty="0">
                <a:solidFill>
                  <a:srgbClr val="000000"/>
                </a:solidFill>
                <a:latin typeface="Open Sans"/>
              </a:rPr>
              <a:t>Профессор</a:t>
            </a:r>
            <a:endParaRPr lang="ru-RU" sz="1500" dirty="0"/>
          </a:p>
          <a:p>
            <a:pPr algn="ctr"/>
            <a:r>
              <a:rPr lang="ru-RU" sz="1500" b="1" dirty="0">
                <a:solidFill>
                  <a:srgbClr val="000000"/>
                </a:solidFill>
                <a:latin typeface="Open Sans"/>
              </a:rPr>
              <a:t>Подано заявлений  – 1 </a:t>
            </a:r>
            <a:endParaRPr lang="ru-RU" sz="1500" dirty="0"/>
          </a:p>
          <a:p>
            <a:r>
              <a:rPr lang="ru-RU" sz="1500" dirty="0">
                <a:solidFill>
                  <a:srgbClr val="000000"/>
                </a:solidFill>
                <a:latin typeface="Open Sans"/>
              </a:rPr>
              <a:t>Козлова </a:t>
            </a:r>
            <a:r>
              <a:rPr lang="ru-RU" sz="1500" dirty="0" err="1">
                <a:solidFill>
                  <a:srgbClr val="000000"/>
                </a:solidFill>
                <a:latin typeface="Open Sans"/>
              </a:rPr>
              <a:t>Антуанетта</a:t>
            </a:r>
            <a:r>
              <a:rPr lang="ru-RU" sz="1500" dirty="0">
                <a:solidFill>
                  <a:srgbClr val="000000"/>
                </a:solidFill>
                <a:latin typeface="Open Sans"/>
              </a:rPr>
              <a:t> Георгиевна, 1944​, доктор педагогических наук (1998)​, профессор (2001), профессор кафедры теории и истории педагогики.</a:t>
            </a:r>
            <a:endParaRPr lang="ru-RU" sz="1500" dirty="0">
              <a:latin typeface="Open Sans"/>
            </a:endParaRPr>
          </a:p>
          <a:p>
            <a:r>
              <a:rPr lang="ru-RU" sz="1500" b="1" dirty="0">
                <a:solidFill>
                  <a:srgbClr val="000000"/>
                </a:solidFill>
                <a:latin typeface="Open Sans"/>
              </a:rPr>
              <a:t>Основные работы по профилю кафедры:</a:t>
            </a:r>
            <a:r>
              <a:rPr lang="ru-RU" sz="1500" dirty="0">
                <a:solidFill>
                  <a:srgbClr val="000000"/>
                </a:solidFill>
                <a:latin typeface="Open Sans"/>
              </a:rPr>
              <a:t> Реализация магистерской программы «Духовно-нравственное воспитание» как ответ на вызовы современности. (2019), [статья];</a:t>
            </a:r>
            <a:br>
              <a:rPr lang="ru-RU" sz="1500" dirty="0">
                <a:solidFill>
                  <a:srgbClr val="000000"/>
                </a:solidFill>
                <a:latin typeface="Open Sans"/>
              </a:rPr>
            </a:br>
            <a:r>
              <a:rPr lang="ru-RU" sz="1500" dirty="0">
                <a:solidFill>
                  <a:srgbClr val="000000"/>
                </a:solidFill>
                <a:latin typeface="Open Sans"/>
              </a:rPr>
              <a:t>Вслед за Умберто Эко: Информативно-целевой анализ выпускных квалификационных работ магистрантов (2010-2019 </a:t>
            </a:r>
            <a:r>
              <a:rPr lang="ru-RU" sz="1500" dirty="0" err="1">
                <a:solidFill>
                  <a:srgbClr val="000000"/>
                </a:solidFill>
                <a:latin typeface="Open Sans"/>
              </a:rPr>
              <a:t>гг</a:t>
            </a:r>
            <a:r>
              <a:rPr lang="ru-RU" sz="1500" dirty="0">
                <a:solidFill>
                  <a:srgbClr val="000000"/>
                </a:solidFill>
                <a:latin typeface="Open Sans"/>
              </a:rPr>
              <a:t>), (2019), [статья]​</a:t>
            </a:r>
            <a:br>
              <a:rPr lang="ru-RU" sz="1500" dirty="0">
                <a:solidFill>
                  <a:srgbClr val="000000"/>
                </a:solidFill>
                <a:latin typeface="Open Sans"/>
              </a:rPr>
            </a:br>
            <a:r>
              <a:rPr lang="ru-RU" sz="1500" b="1" dirty="0">
                <a:solidFill>
                  <a:srgbClr val="000000"/>
                </a:solidFill>
                <a:latin typeface="Open Sans"/>
              </a:rPr>
              <a:t>Электронные курсы в ЦДПО (</a:t>
            </a:r>
            <a:r>
              <a:rPr lang="ru-RU" sz="1500" b="1" dirty="0" err="1">
                <a:solidFill>
                  <a:srgbClr val="000000"/>
                </a:solidFill>
                <a:latin typeface="Open Sans"/>
              </a:rPr>
              <a:t>Moodle</a:t>
            </a:r>
            <a:r>
              <a:rPr lang="ru-RU" sz="1500" b="1" dirty="0">
                <a:solidFill>
                  <a:srgbClr val="000000"/>
                </a:solidFill>
                <a:latin typeface="Open Sans"/>
              </a:rPr>
              <a:t>): </a:t>
            </a:r>
            <a:r>
              <a:rPr lang="ru-RU" sz="1500" dirty="0">
                <a:solidFill>
                  <a:srgbClr val="000000"/>
                </a:solidFill>
                <a:latin typeface="Open Sans"/>
              </a:rPr>
              <a:t>3 </a:t>
            </a:r>
            <a:r>
              <a:rPr lang="ru-RU" sz="1500" dirty="0" smtClean="0">
                <a:solidFill>
                  <a:srgbClr val="000000"/>
                </a:solidFill>
                <a:latin typeface="Open Sans"/>
              </a:rPr>
              <a:t>курса, в том числе </a:t>
            </a:r>
            <a:r>
              <a:rPr lang="ru-RU" sz="1600" dirty="0">
                <a:latin typeface="Open Sans"/>
              </a:rPr>
              <a:t>Передовой педагогический опыт преподавания основ религиозных культур и светской </a:t>
            </a:r>
            <a:r>
              <a:rPr lang="ru-RU" sz="1600" dirty="0" smtClean="0">
                <a:latin typeface="Open Sans"/>
              </a:rPr>
              <a:t>этики.</a:t>
            </a:r>
            <a:endParaRPr lang="ru-RU" sz="1500" dirty="0">
              <a:latin typeface="Open Sans"/>
            </a:endParaRPr>
          </a:p>
          <a:p>
            <a:r>
              <a:rPr lang="ru-RU" sz="1500" b="1" dirty="0">
                <a:solidFill>
                  <a:srgbClr val="000000"/>
                </a:solidFill>
                <a:latin typeface="Open Sans"/>
              </a:rPr>
              <a:t>Научное руководство: </a:t>
            </a:r>
            <a:r>
              <a:rPr lang="ru-RU" sz="1500" dirty="0">
                <a:solidFill>
                  <a:srgbClr val="000000"/>
                </a:solidFill>
                <a:latin typeface="Open Sans"/>
              </a:rPr>
              <a:t>3</a:t>
            </a:r>
            <a:endParaRPr lang="ru-RU" sz="1500" dirty="0">
              <a:latin typeface="Open Sans"/>
            </a:endParaRPr>
          </a:p>
          <a:p>
            <a:r>
              <a:rPr lang="ru-RU" sz="1500" b="1" dirty="0">
                <a:solidFill>
                  <a:srgbClr val="000000"/>
                </a:solidFill>
                <a:latin typeface="Open Sans"/>
              </a:rPr>
              <a:t>Участие в выполнении НИР за 2014-2019: </a:t>
            </a:r>
            <a:r>
              <a:rPr lang="ru-RU" sz="1500" dirty="0">
                <a:solidFill>
                  <a:srgbClr val="000000"/>
                </a:solidFill>
                <a:latin typeface="Open Sans"/>
              </a:rPr>
              <a:t>2 НИР: Реализация комплекса мероприятий по повышению эффективности реализации комплексного учебного курса «Основы религиозных культур и светской этики», предметов, модулей, курсов, дисциплин, направленных на изучение духовно-нравственной культуры народов России., ООО "Альмира", </a:t>
            </a:r>
            <a:r>
              <a:rPr lang="ru-RU" sz="1500" dirty="0" smtClean="0">
                <a:solidFill>
                  <a:srgbClr val="000000"/>
                </a:solidFill>
                <a:latin typeface="Open Sans"/>
              </a:rPr>
              <a:t>исполнитель</a:t>
            </a:r>
            <a:r>
              <a:rPr lang="ru-RU" sz="1500" dirty="0">
                <a:solidFill>
                  <a:srgbClr val="000000"/>
                </a:solidFill>
                <a:latin typeface="Open Sans"/>
              </a:rPr>
              <a:t>, 2019; Премия Правительства Санкт-Петербурга «За заслуги в укреплении народного единства, сохранении культурного и исторического наследия» имени Александра Невского, номинация «Возрождение», КНВШ, </a:t>
            </a:r>
            <a:r>
              <a:rPr lang="ru-RU" sz="1500" dirty="0" smtClean="0">
                <a:solidFill>
                  <a:srgbClr val="000000"/>
                </a:solidFill>
                <a:latin typeface="Open Sans"/>
              </a:rPr>
              <a:t>руководитель</a:t>
            </a:r>
            <a:r>
              <a:rPr lang="ru-RU" sz="1500" dirty="0">
                <a:solidFill>
                  <a:srgbClr val="000000"/>
                </a:solidFill>
                <a:latin typeface="Open Sans"/>
              </a:rPr>
              <a:t>, 2019.​</a:t>
            </a:r>
            <a:endParaRPr lang="ru-RU" sz="1500" dirty="0">
              <a:latin typeface="Open Sans"/>
            </a:endParaRPr>
          </a:p>
          <a:p>
            <a:r>
              <a:rPr lang="ru-RU" sz="1500" b="1" dirty="0">
                <a:solidFill>
                  <a:srgbClr val="000000"/>
                </a:solidFill>
                <a:latin typeface="Open Sans"/>
              </a:rPr>
              <a:t>Заявки на выполнение НИР за 2014-2019:</a:t>
            </a:r>
            <a:r>
              <a:rPr lang="ru-RU" sz="1500" dirty="0">
                <a:solidFill>
                  <a:srgbClr val="000000"/>
                </a:solidFill>
                <a:latin typeface="Open Sans"/>
              </a:rPr>
              <a:t> 2 (РФФИ); 1 (КНВШ); 1 (иные)​</a:t>
            </a:r>
            <a:endParaRPr lang="ru-RU" sz="1500" dirty="0">
              <a:latin typeface="Open Sans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6435635"/>
              </p:ext>
            </p:extLst>
          </p:nvPr>
        </p:nvGraphicFramePr>
        <p:xfrm>
          <a:off x="30161" y="4821184"/>
          <a:ext cx="6572250" cy="2042160"/>
        </p:xfrm>
        <a:graphic>
          <a:graphicData uri="http://schemas.openxmlformats.org/drawingml/2006/table">
            <a:tbl>
              <a:tblPr/>
              <a:tblGrid>
                <a:gridCol w="1714500">
                  <a:extLst>
                    <a:ext uri="{9D8B030D-6E8A-4147-A177-3AD203B41FA5}">
                      <a16:colId xmlns:a16="http://schemas.microsoft.com/office/drawing/2014/main" xmlns="" val="3175789122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xmlns="" val="3090675632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xmlns="" val="2336977703"/>
                    </a:ext>
                  </a:extLst>
                </a:gridCol>
                <a:gridCol w="1743075">
                  <a:extLst>
                    <a:ext uri="{9D8B030D-6E8A-4147-A177-3AD203B41FA5}">
                      <a16:colId xmlns:a16="http://schemas.microsoft.com/office/drawing/2014/main" xmlns="" val="799787378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466617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245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334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8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247347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5068902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7078428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4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1204285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2032379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79512" y="515671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698542" y="6381328"/>
            <a:ext cx="21725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("за" </a:t>
            </a:r>
            <a:r>
              <a:rPr lang="ru-RU" kern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62, </a:t>
            </a:r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"против" 1</a:t>
            </a:r>
            <a:r>
              <a:rPr lang="ru-RU" kern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738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0000"/>
                </a:solidFill>
                <a:latin typeface="Open Sans"/>
              </a:rPr>
              <a:t>Кафедра теории и истории педагогики</a:t>
            </a:r>
            <a:endParaRPr lang="ru-RU" sz="1600" dirty="0"/>
          </a:p>
          <a:p>
            <a:pPr algn="ctr"/>
            <a:r>
              <a:rPr lang="ru-RU" sz="1600" b="1" dirty="0">
                <a:solidFill>
                  <a:srgbClr val="000000"/>
                </a:solidFill>
                <a:latin typeface="Open Sans"/>
              </a:rPr>
              <a:t>Профессор</a:t>
            </a:r>
            <a:endParaRPr lang="ru-RU" sz="1600" dirty="0"/>
          </a:p>
          <a:p>
            <a:pPr algn="ctr"/>
            <a:r>
              <a:rPr lang="ru-RU" sz="1600" b="1" dirty="0">
                <a:solidFill>
                  <a:srgbClr val="000000"/>
                </a:solidFill>
                <a:latin typeface="Open Sans"/>
              </a:rPr>
              <a:t>Подано заявлений  – 1 </a:t>
            </a:r>
            <a:endParaRPr lang="ru-RU" sz="1600" dirty="0"/>
          </a:p>
          <a:p>
            <a:r>
              <a:rPr lang="ru-RU" sz="1600" dirty="0">
                <a:solidFill>
                  <a:srgbClr val="000000"/>
                </a:solidFill>
                <a:latin typeface="Open Sans"/>
              </a:rPr>
              <a:t>Федорова Наталья Михайловна, 1954​, доктор педагогических наук (2011)​, доцент (2006), профессор кафедры теории и истории педагогики.</a:t>
            </a:r>
            <a:endParaRPr lang="ru-RU" sz="1600" dirty="0"/>
          </a:p>
          <a:p>
            <a:r>
              <a:rPr lang="ru-RU" sz="1600" b="1" dirty="0">
                <a:solidFill>
                  <a:srgbClr val="000000"/>
                </a:solidFill>
                <a:latin typeface="Open Sans"/>
              </a:rPr>
              <a:t>Основные работы по профилю кафедры:</a:t>
            </a:r>
            <a:r>
              <a:rPr lang="ru-RU" sz="16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latin typeface="Open Sans"/>
              </a:rPr>
              <a:t>история педагогики и образования. управление школьным образованием в </a:t>
            </a:r>
            <a:r>
              <a:rPr lang="ru-RU" sz="1600" dirty="0">
                <a:solidFill>
                  <a:srgbClr val="000000"/>
                </a:solidFill>
                <a:latin typeface="Open Sans"/>
              </a:rPr>
              <a:t>Р</a:t>
            </a:r>
            <a:r>
              <a:rPr lang="ru-RU" sz="1600" dirty="0" smtClean="0">
                <a:solidFill>
                  <a:srgbClr val="000000"/>
                </a:solidFill>
                <a:latin typeface="Open Sans"/>
              </a:rPr>
              <a:t>оссии в </a:t>
            </a:r>
            <a:r>
              <a:rPr lang="en-US" sz="1600" dirty="0">
                <a:solidFill>
                  <a:srgbClr val="000000"/>
                </a:solidFill>
                <a:latin typeface="Open Sans"/>
              </a:rPr>
              <a:t>X</a:t>
            </a:r>
            <a:r>
              <a:rPr lang="en-US" sz="1600" dirty="0" smtClean="0">
                <a:solidFill>
                  <a:srgbClr val="000000"/>
                </a:solidFill>
                <a:latin typeface="Open Sans"/>
              </a:rPr>
              <a:t>IX</a:t>
            </a:r>
            <a:r>
              <a:rPr lang="ru-RU" sz="1600" dirty="0" smtClean="0">
                <a:solidFill>
                  <a:srgbClr val="000000"/>
                </a:solidFill>
                <a:latin typeface="Open Sans"/>
              </a:rPr>
              <a:t>-</a:t>
            </a:r>
            <a:r>
              <a:rPr lang="en-US" sz="1600" dirty="0" smtClean="0">
                <a:solidFill>
                  <a:srgbClr val="000000"/>
                </a:solidFill>
                <a:latin typeface="Open Sans"/>
              </a:rPr>
              <a:t>XX</a:t>
            </a:r>
            <a:r>
              <a:rPr lang="ru-RU" sz="1600" dirty="0" smtClean="0">
                <a:solidFill>
                  <a:srgbClr val="000000"/>
                </a:solidFill>
                <a:latin typeface="Open Sans"/>
              </a:rPr>
              <a:t> веках, (2019), [учебное пособие для академического </a:t>
            </a:r>
            <a:r>
              <a:rPr lang="ru-RU" sz="1600" dirty="0" err="1" smtClean="0">
                <a:solidFill>
                  <a:srgbClr val="000000"/>
                </a:solidFill>
                <a:latin typeface="Open Sans"/>
              </a:rPr>
              <a:t>бакалавриата</a:t>
            </a:r>
            <a:r>
              <a:rPr lang="ru-RU" sz="1600" dirty="0" smtClean="0">
                <a:solidFill>
                  <a:srgbClr val="000000"/>
                </a:solidFill>
                <a:latin typeface="Open Sans"/>
              </a:rPr>
              <a:t>]; Педагогическое наследие: сущность понятия, </a:t>
            </a:r>
            <a:r>
              <a:rPr lang="ru-RU" sz="1600" dirty="0">
                <a:solidFill>
                  <a:srgbClr val="000000"/>
                </a:solidFill>
                <a:latin typeface="Open Sans"/>
              </a:rPr>
              <a:t>(2017), [статья].​</a:t>
            </a:r>
            <a:br>
              <a:rPr lang="ru-RU" sz="1600" dirty="0">
                <a:solidFill>
                  <a:srgbClr val="000000"/>
                </a:solidFill>
                <a:latin typeface="Open Sans"/>
              </a:rPr>
            </a:br>
            <a:r>
              <a:rPr lang="ru-RU" sz="1600" b="1" dirty="0">
                <a:solidFill>
                  <a:srgbClr val="000000"/>
                </a:solidFill>
                <a:latin typeface="Open Sans"/>
              </a:rPr>
              <a:t>Электронные курсы в ЦДПО (</a:t>
            </a:r>
            <a:r>
              <a:rPr lang="ru-RU" sz="1600" b="1" dirty="0" err="1">
                <a:solidFill>
                  <a:srgbClr val="000000"/>
                </a:solidFill>
                <a:latin typeface="Open Sans"/>
              </a:rPr>
              <a:t>Moodle</a:t>
            </a:r>
            <a:r>
              <a:rPr lang="ru-RU" sz="1600" b="1" dirty="0">
                <a:solidFill>
                  <a:srgbClr val="000000"/>
                </a:solidFill>
                <a:latin typeface="Open Sans"/>
              </a:rPr>
              <a:t>): </a:t>
            </a:r>
            <a:r>
              <a:rPr lang="ru-RU" sz="1600" dirty="0">
                <a:solidFill>
                  <a:srgbClr val="000000"/>
                </a:solidFill>
                <a:latin typeface="Open Sans"/>
              </a:rPr>
              <a:t>​нет</a:t>
            </a:r>
            <a:endParaRPr lang="ru-RU" sz="1600" dirty="0"/>
          </a:p>
          <a:p>
            <a:r>
              <a:rPr lang="ru-RU" sz="1600" b="1" dirty="0">
                <a:solidFill>
                  <a:srgbClr val="000000"/>
                </a:solidFill>
                <a:latin typeface="Open Sans"/>
              </a:rPr>
              <a:t>Научное руководство: </a:t>
            </a:r>
            <a:r>
              <a:rPr lang="ru-RU" sz="1600" dirty="0">
                <a:solidFill>
                  <a:srgbClr val="000000"/>
                </a:solidFill>
                <a:latin typeface="Open Sans"/>
              </a:rPr>
              <a:t>1</a:t>
            </a:r>
            <a:endParaRPr lang="ru-RU" sz="1600" dirty="0"/>
          </a:p>
          <a:p>
            <a:r>
              <a:rPr lang="ru-RU" sz="1600" b="1" dirty="0">
                <a:solidFill>
                  <a:srgbClr val="000000"/>
                </a:solidFill>
                <a:latin typeface="Open Sans"/>
              </a:rPr>
              <a:t>Участие в выполнении НИР за 2014-2019: </a:t>
            </a:r>
            <a:r>
              <a:rPr lang="ru-RU" sz="1600" dirty="0">
                <a:solidFill>
                  <a:srgbClr val="000000"/>
                </a:solidFill>
                <a:latin typeface="Open Sans"/>
              </a:rPr>
              <a:t>2 НИР: Внедрение </a:t>
            </a:r>
            <a:r>
              <a:rPr lang="ru-RU" sz="1600" dirty="0" err="1">
                <a:solidFill>
                  <a:srgbClr val="000000"/>
                </a:solidFill>
                <a:latin typeface="Open Sans"/>
              </a:rPr>
              <a:t>компетентностного</a:t>
            </a:r>
            <a:r>
              <a:rPr lang="ru-RU" sz="1600" dirty="0">
                <a:solidFill>
                  <a:srgbClr val="000000"/>
                </a:solidFill>
                <a:latin typeface="Open Sans"/>
              </a:rPr>
              <a:t> подхода при разработке и апробации основных профессиональных образовательных программ высшего образования по УГСН «Образование и педагогические науки» (уровень образования </a:t>
            </a:r>
            <a:r>
              <a:rPr lang="ru-RU" sz="1600" dirty="0" err="1">
                <a:solidFill>
                  <a:srgbClr val="000000"/>
                </a:solidFill>
                <a:latin typeface="Open Sans"/>
              </a:rPr>
              <a:t>бакалавриат</a:t>
            </a:r>
            <a:r>
              <a:rPr lang="ru-RU" sz="1600" dirty="0">
                <a:solidFill>
                  <a:srgbClr val="000000"/>
                </a:solidFill>
                <a:latin typeface="Open Sans"/>
              </a:rPr>
              <a:t>, магистратура и аспирантура. Профиль «Педагог дошкольного образования»), ФЦПРО, </a:t>
            </a:r>
            <a:r>
              <a:rPr lang="ru-RU" sz="1600" dirty="0" smtClean="0">
                <a:solidFill>
                  <a:srgbClr val="000000"/>
                </a:solidFill>
                <a:latin typeface="Open Sans"/>
              </a:rPr>
              <a:t>исполнитель, 2016; </a:t>
            </a:r>
          </a:p>
          <a:p>
            <a:r>
              <a:rPr lang="ru-RU" sz="1600" b="1" dirty="0" smtClean="0">
                <a:solidFill>
                  <a:srgbClr val="000000"/>
                </a:solidFill>
                <a:latin typeface="Open Sans"/>
              </a:rPr>
              <a:t>Заявки </a:t>
            </a:r>
            <a:r>
              <a:rPr lang="ru-RU" sz="1600" b="1" dirty="0">
                <a:solidFill>
                  <a:srgbClr val="000000"/>
                </a:solidFill>
                <a:latin typeface="Open Sans"/>
              </a:rPr>
              <a:t>на выполнение НИР за 2014-2019:</a:t>
            </a:r>
            <a:r>
              <a:rPr lang="ru-RU" sz="1600" dirty="0">
                <a:solidFill>
                  <a:srgbClr val="000000"/>
                </a:solidFill>
                <a:latin typeface="Open Sans"/>
              </a:rPr>
              <a:t> ​нет</a:t>
            </a:r>
            <a:endParaRPr lang="ru-RU" sz="16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3724078"/>
              </p:ext>
            </p:extLst>
          </p:nvPr>
        </p:nvGraphicFramePr>
        <p:xfrm>
          <a:off x="107504" y="4135636"/>
          <a:ext cx="6572250" cy="2499360"/>
        </p:xfrm>
        <a:graphic>
          <a:graphicData uri="http://schemas.openxmlformats.org/drawingml/2006/table">
            <a:tbl>
              <a:tblPr/>
              <a:tblGrid>
                <a:gridCol w="1714500">
                  <a:extLst>
                    <a:ext uri="{9D8B030D-6E8A-4147-A177-3AD203B41FA5}">
                      <a16:colId xmlns:a16="http://schemas.microsoft.com/office/drawing/2014/main" xmlns="" val="2234169748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xmlns="" val="4157837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xmlns="" val="1214244563"/>
                    </a:ext>
                  </a:extLst>
                </a:gridCol>
                <a:gridCol w="1743075">
                  <a:extLst>
                    <a:ext uri="{9D8B030D-6E8A-4147-A177-3AD203B41FA5}">
                      <a16:colId xmlns:a16="http://schemas.microsoft.com/office/drawing/2014/main" xmlns="" val="691930058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sz="16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 sz="16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 sz="16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 sz="16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6770007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 sz="16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121</a:t>
                      </a:r>
                      <a:endParaRPr lang="ru-RU" sz="16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197</a:t>
                      </a:r>
                      <a:endParaRPr lang="ru-RU" sz="16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8</a:t>
                      </a:r>
                      <a:endParaRPr lang="ru-RU" sz="16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7682654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 sz="16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6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7</a:t>
                      </a:r>
                      <a:endParaRPr lang="ru-RU" sz="16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6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4785648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 sz="16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6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6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6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9903966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6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 sz="16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6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6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6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3884635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6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6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6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6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58451294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515671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76256" y="6309320"/>
            <a:ext cx="21725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("за" </a:t>
            </a:r>
            <a:r>
              <a:rPr lang="ru-RU" kern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62, </a:t>
            </a:r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"против" 1</a:t>
            </a:r>
            <a:r>
              <a:rPr lang="ru-RU" kern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751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687" y="0"/>
            <a:ext cx="9144000" cy="4860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700" b="1" dirty="0">
                <a:solidFill>
                  <a:srgbClr val="000000"/>
                </a:solidFill>
                <a:latin typeface="Open Sans"/>
              </a:rPr>
              <a:t>Кафедра теории и истории педагогики</a:t>
            </a:r>
            <a:endParaRPr lang="ru-RU" sz="1700" dirty="0"/>
          </a:p>
          <a:p>
            <a:pPr algn="ctr"/>
            <a:r>
              <a:rPr lang="ru-RU" sz="1700" b="1" dirty="0">
                <a:solidFill>
                  <a:srgbClr val="000000"/>
                </a:solidFill>
                <a:latin typeface="Open Sans"/>
              </a:rPr>
              <a:t>Профессор</a:t>
            </a:r>
            <a:endParaRPr lang="ru-RU" sz="1700" dirty="0"/>
          </a:p>
          <a:p>
            <a:pPr algn="ctr"/>
            <a:r>
              <a:rPr lang="ru-RU" sz="1700" b="1" dirty="0">
                <a:solidFill>
                  <a:srgbClr val="000000"/>
                </a:solidFill>
                <a:latin typeface="Open Sans"/>
              </a:rPr>
              <a:t>Подано заявлений  – 1 </a:t>
            </a:r>
            <a:endParaRPr lang="ru-RU" sz="1700" dirty="0"/>
          </a:p>
          <a:p>
            <a:pPr>
              <a:spcAft>
                <a:spcPts val="500"/>
              </a:spcAft>
            </a:pPr>
            <a:r>
              <a:rPr lang="ru-RU" sz="1700" dirty="0">
                <a:solidFill>
                  <a:srgbClr val="000000"/>
                </a:solidFill>
                <a:latin typeface="Open Sans"/>
              </a:rPr>
              <a:t>Седова </a:t>
            </a:r>
            <a:r>
              <a:rPr lang="ru-RU" sz="1700" dirty="0" err="1">
                <a:solidFill>
                  <a:srgbClr val="000000"/>
                </a:solidFill>
                <a:latin typeface="Open Sans"/>
              </a:rPr>
              <a:t>Нелля</a:t>
            </a:r>
            <a:r>
              <a:rPr lang="ru-RU" sz="1700" dirty="0">
                <a:solidFill>
                  <a:srgbClr val="000000"/>
                </a:solidFill>
                <a:latin typeface="Open Sans"/>
              </a:rPr>
              <a:t> Владимировна, 1947​, доктор педагогических наук (1997)​, профессор (2001), профессор кафедры теории и истории педагогики.</a:t>
            </a:r>
            <a:endParaRPr lang="ru-RU" sz="1700" dirty="0"/>
          </a:p>
          <a:p>
            <a:pPr>
              <a:spcAft>
                <a:spcPts val="500"/>
              </a:spcAft>
            </a:pPr>
            <a:r>
              <a:rPr lang="ru-RU" sz="1700" b="1" dirty="0">
                <a:solidFill>
                  <a:srgbClr val="000000"/>
                </a:solidFill>
                <a:latin typeface="Open Sans"/>
              </a:rPr>
              <a:t>Основные работы по профилю кафедры:</a:t>
            </a:r>
            <a:r>
              <a:rPr lang="ru-RU" sz="1700" dirty="0">
                <a:solidFill>
                  <a:srgbClr val="000000"/>
                </a:solidFill>
                <a:latin typeface="Open Sans"/>
              </a:rPr>
              <a:t> Историко-культурные традиции педагогического образования в России, 2016, [статья];</a:t>
            </a:r>
            <a:br>
              <a:rPr lang="ru-RU" sz="1700" dirty="0">
                <a:solidFill>
                  <a:srgbClr val="000000"/>
                </a:solidFill>
                <a:latin typeface="Open Sans"/>
              </a:rPr>
            </a:br>
            <a:r>
              <a:rPr lang="ru-RU" sz="1700" dirty="0">
                <a:solidFill>
                  <a:srgbClr val="000000"/>
                </a:solidFill>
                <a:latin typeface="Open Sans"/>
              </a:rPr>
              <a:t>Прошлое, настоящее и будущее в педагогическом наследии академика Зинаиды Ивановны Васильевой, 2019, [статья].​</a:t>
            </a:r>
            <a:br>
              <a:rPr lang="ru-RU" sz="1700" dirty="0">
                <a:solidFill>
                  <a:srgbClr val="000000"/>
                </a:solidFill>
                <a:latin typeface="Open Sans"/>
              </a:rPr>
            </a:br>
            <a:r>
              <a:rPr lang="ru-RU" sz="1700" b="1" dirty="0">
                <a:solidFill>
                  <a:srgbClr val="000000"/>
                </a:solidFill>
                <a:latin typeface="Open Sans"/>
              </a:rPr>
              <a:t>Электронные курсы в ЦДПО (</a:t>
            </a:r>
            <a:r>
              <a:rPr lang="ru-RU" sz="1700" b="1" dirty="0" err="1">
                <a:solidFill>
                  <a:srgbClr val="000000"/>
                </a:solidFill>
                <a:latin typeface="Open Sans"/>
              </a:rPr>
              <a:t>Moodle</a:t>
            </a:r>
            <a:r>
              <a:rPr lang="ru-RU" sz="1700" b="1" dirty="0">
                <a:solidFill>
                  <a:srgbClr val="000000"/>
                </a:solidFill>
                <a:latin typeface="Open Sans"/>
              </a:rPr>
              <a:t>): </a:t>
            </a:r>
            <a:r>
              <a:rPr lang="ru-RU" sz="1700" dirty="0">
                <a:solidFill>
                  <a:srgbClr val="000000"/>
                </a:solidFill>
                <a:latin typeface="Open Sans"/>
              </a:rPr>
              <a:t>​нет</a:t>
            </a:r>
            <a:endParaRPr lang="ru-RU" sz="1700" dirty="0"/>
          </a:p>
          <a:p>
            <a:pPr>
              <a:spcAft>
                <a:spcPts val="500"/>
              </a:spcAft>
            </a:pPr>
            <a:r>
              <a:rPr lang="ru-RU" sz="1700" b="1" dirty="0">
                <a:solidFill>
                  <a:srgbClr val="000000"/>
                </a:solidFill>
                <a:latin typeface="Open Sans"/>
              </a:rPr>
              <a:t>Научное руководство: </a:t>
            </a:r>
            <a:r>
              <a:rPr lang="ru-RU" sz="1700" dirty="0">
                <a:solidFill>
                  <a:srgbClr val="000000"/>
                </a:solidFill>
                <a:latin typeface="Open Sans"/>
              </a:rPr>
              <a:t>нет</a:t>
            </a:r>
            <a:endParaRPr lang="ru-RU" sz="1700" dirty="0"/>
          </a:p>
          <a:p>
            <a:pPr>
              <a:spcAft>
                <a:spcPts val="500"/>
              </a:spcAft>
            </a:pPr>
            <a:r>
              <a:rPr lang="ru-RU" sz="1700" b="1" dirty="0">
                <a:solidFill>
                  <a:srgbClr val="000000"/>
                </a:solidFill>
                <a:latin typeface="Open Sans"/>
              </a:rPr>
              <a:t>Участие в выполнении НИР за 2014-2019: </a:t>
            </a:r>
            <a:r>
              <a:rPr lang="ru-RU" sz="1700" dirty="0">
                <a:solidFill>
                  <a:srgbClr val="000000"/>
                </a:solidFill>
                <a:latin typeface="Open Sans"/>
              </a:rPr>
              <a:t>3 НИР: Исследование преемственности ФГОС высшего образования, ФГОС общего образования и профессиональных стандартов в области образования., Минобрнауки, </a:t>
            </a:r>
            <a:r>
              <a:rPr lang="ru-RU" sz="1700" dirty="0" smtClean="0">
                <a:solidFill>
                  <a:srgbClr val="000000"/>
                </a:solidFill>
                <a:latin typeface="Open Sans"/>
              </a:rPr>
              <a:t>исполнитель, 2014; </a:t>
            </a:r>
          </a:p>
          <a:p>
            <a:pPr>
              <a:spcAft>
                <a:spcPts val="500"/>
              </a:spcAft>
            </a:pPr>
            <a:r>
              <a:rPr lang="ru-RU" sz="1700" b="1" dirty="0" smtClean="0">
                <a:solidFill>
                  <a:srgbClr val="000000"/>
                </a:solidFill>
                <a:latin typeface="Open Sans"/>
              </a:rPr>
              <a:t>Заявки </a:t>
            </a:r>
            <a:r>
              <a:rPr lang="ru-RU" sz="1700" b="1" dirty="0">
                <a:solidFill>
                  <a:srgbClr val="000000"/>
                </a:solidFill>
                <a:latin typeface="Open Sans"/>
              </a:rPr>
              <a:t>на выполнение НИР за 2014-2019:</a:t>
            </a:r>
            <a:r>
              <a:rPr lang="ru-RU" sz="1700" dirty="0">
                <a:solidFill>
                  <a:srgbClr val="000000"/>
                </a:solidFill>
                <a:latin typeface="Open Sans"/>
              </a:rPr>
              <a:t> ​нет</a:t>
            </a:r>
            <a:endParaRPr lang="ru-RU" sz="1700" dirty="0"/>
          </a:p>
          <a:p>
            <a:r>
              <a:rPr lang="ru-RU" sz="1700" dirty="0"/>
              <a:t/>
            </a:r>
            <a:br>
              <a:rPr lang="ru-RU" sz="1700" dirty="0"/>
            </a:br>
            <a:endParaRPr lang="ru-RU" sz="17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0674353"/>
              </p:ext>
            </p:extLst>
          </p:nvPr>
        </p:nvGraphicFramePr>
        <p:xfrm>
          <a:off x="107504" y="4300612"/>
          <a:ext cx="6572250" cy="2194560"/>
        </p:xfrm>
        <a:graphic>
          <a:graphicData uri="http://schemas.openxmlformats.org/drawingml/2006/table">
            <a:tbl>
              <a:tblPr/>
              <a:tblGrid>
                <a:gridCol w="1714500">
                  <a:extLst>
                    <a:ext uri="{9D8B030D-6E8A-4147-A177-3AD203B41FA5}">
                      <a16:colId xmlns:a16="http://schemas.microsoft.com/office/drawing/2014/main" xmlns="" val="941823388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xmlns="" val="2059998933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xmlns="" val="4285137629"/>
                    </a:ext>
                  </a:extLst>
                </a:gridCol>
                <a:gridCol w="1743075">
                  <a:extLst>
                    <a:ext uri="{9D8B030D-6E8A-4147-A177-3AD203B41FA5}">
                      <a16:colId xmlns:a16="http://schemas.microsoft.com/office/drawing/2014/main" xmlns="" val="3362534428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281817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165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367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7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2092103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5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3218964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9225017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1793066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87344067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687" y="494069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660232" y="6237312"/>
            <a:ext cx="23841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("за" 63, "против" нет)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458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0000"/>
                </a:solidFill>
                <a:latin typeface="Open Sans"/>
              </a:rPr>
              <a:t>Кафедра теории и истории педагогики</a:t>
            </a:r>
            <a:endParaRPr lang="ru-RU" sz="1600" dirty="0"/>
          </a:p>
          <a:p>
            <a:pPr algn="ctr"/>
            <a:r>
              <a:rPr lang="ru-RU" sz="1600" b="1" dirty="0">
                <a:solidFill>
                  <a:srgbClr val="000000"/>
                </a:solidFill>
                <a:latin typeface="Open Sans"/>
              </a:rPr>
              <a:t>Профессор (неполная занятость - 0,25 ставки)</a:t>
            </a:r>
            <a:endParaRPr lang="ru-RU" sz="1600" dirty="0"/>
          </a:p>
          <a:p>
            <a:pPr algn="ctr"/>
            <a:r>
              <a:rPr lang="ru-RU" sz="1600" b="1" dirty="0">
                <a:solidFill>
                  <a:srgbClr val="000000"/>
                </a:solidFill>
                <a:latin typeface="Open Sans"/>
              </a:rPr>
              <a:t>Подано заявлений  – 1 </a:t>
            </a:r>
            <a:endParaRPr lang="ru-RU" sz="1600" dirty="0"/>
          </a:p>
          <a:p>
            <a:r>
              <a:rPr lang="ru-RU" sz="1600" dirty="0" err="1">
                <a:solidFill>
                  <a:srgbClr val="000000"/>
                </a:solidFill>
                <a:latin typeface="Open Sans"/>
              </a:rPr>
              <a:t>Радионова</a:t>
            </a:r>
            <a:r>
              <a:rPr lang="ru-RU" sz="1600" dirty="0">
                <a:solidFill>
                  <a:srgbClr val="000000"/>
                </a:solidFill>
                <a:latin typeface="Open Sans"/>
              </a:rPr>
              <a:t> Нина Федоровна, 1946​, доктор педагогических наук (1991)​, профессор (1993</a:t>
            </a:r>
            <a:r>
              <a:rPr lang="ru-RU" sz="1600" dirty="0" smtClean="0">
                <a:solidFill>
                  <a:srgbClr val="000000"/>
                </a:solidFill>
                <a:latin typeface="Open Sans"/>
              </a:rPr>
              <a:t>), Почетный профессор университета, </a:t>
            </a:r>
            <a:r>
              <a:rPr lang="ru-RU" sz="1600" dirty="0">
                <a:solidFill>
                  <a:srgbClr val="000000"/>
                </a:solidFill>
                <a:latin typeface="Open Sans"/>
              </a:rPr>
              <a:t>профессор кафедры теории и истории педагогики.</a:t>
            </a:r>
            <a:endParaRPr lang="ru-RU" sz="1600" dirty="0"/>
          </a:p>
          <a:p>
            <a:r>
              <a:rPr lang="ru-RU" sz="1600" b="1" dirty="0">
                <a:solidFill>
                  <a:srgbClr val="000000"/>
                </a:solidFill>
                <a:latin typeface="Open Sans"/>
              </a:rPr>
              <a:t>Основные работы по профилю кафедры:</a:t>
            </a:r>
            <a:r>
              <a:rPr lang="ru-RU" sz="1600" dirty="0">
                <a:solidFill>
                  <a:srgbClr val="000000"/>
                </a:solidFill>
                <a:latin typeface="Open Sans"/>
              </a:rPr>
              <a:t> Особенности взаимодействия субъектов образовательного процесса в обновляющемся высшем педагогическом образовании, (2018), [статья</a:t>
            </a:r>
            <a:r>
              <a:rPr lang="ru-RU" sz="1600" dirty="0" smtClean="0">
                <a:solidFill>
                  <a:srgbClr val="000000"/>
                </a:solidFill>
                <a:latin typeface="Open Sans"/>
              </a:rPr>
              <a:t>];</a:t>
            </a:r>
            <a:r>
              <a:rPr lang="en-US" sz="1600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latin typeface="Open Sans"/>
              </a:rPr>
              <a:t>Особенности </a:t>
            </a:r>
            <a:r>
              <a:rPr lang="ru-RU" sz="1600" dirty="0">
                <a:solidFill>
                  <a:srgbClr val="000000"/>
                </a:solidFill>
                <a:latin typeface="Open Sans"/>
              </a:rPr>
              <a:t>исследований профессионального педагогического образования, (2019), [коллективная монография]​</a:t>
            </a:r>
            <a:br>
              <a:rPr lang="ru-RU" sz="1600" dirty="0">
                <a:solidFill>
                  <a:srgbClr val="000000"/>
                </a:solidFill>
                <a:latin typeface="Open Sans"/>
              </a:rPr>
            </a:br>
            <a:r>
              <a:rPr lang="ru-RU" sz="1600" b="1" dirty="0">
                <a:solidFill>
                  <a:srgbClr val="000000"/>
                </a:solidFill>
                <a:latin typeface="Open Sans"/>
              </a:rPr>
              <a:t>Электронные курсы в ЦДПО (</a:t>
            </a:r>
            <a:r>
              <a:rPr lang="ru-RU" sz="1600" b="1" dirty="0" err="1">
                <a:solidFill>
                  <a:srgbClr val="000000"/>
                </a:solidFill>
                <a:latin typeface="Open Sans"/>
              </a:rPr>
              <a:t>Moodle</a:t>
            </a:r>
            <a:r>
              <a:rPr lang="ru-RU" sz="1600" b="1" dirty="0">
                <a:solidFill>
                  <a:srgbClr val="000000"/>
                </a:solidFill>
                <a:latin typeface="Open Sans"/>
              </a:rPr>
              <a:t>): </a:t>
            </a:r>
            <a:r>
              <a:rPr lang="ru-RU" sz="1600" dirty="0">
                <a:solidFill>
                  <a:srgbClr val="000000"/>
                </a:solidFill>
                <a:latin typeface="Open Sans"/>
              </a:rPr>
              <a:t>1 курс: Развитие научно-образовательной среды университета в условиях трехуровневой системы профессиональной подготовки. </a:t>
            </a:r>
            <a:endParaRPr lang="ru-RU" sz="1600" dirty="0"/>
          </a:p>
          <a:p>
            <a:r>
              <a:rPr lang="ru-RU" sz="1600" b="1" dirty="0">
                <a:solidFill>
                  <a:srgbClr val="000000"/>
                </a:solidFill>
                <a:latin typeface="Open Sans"/>
              </a:rPr>
              <a:t>Научное руководство: </a:t>
            </a:r>
            <a:r>
              <a:rPr lang="ru-RU" sz="1600" dirty="0">
                <a:solidFill>
                  <a:srgbClr val="000000"/>
                </a:solidFill>
                <a:latin typeface="Open Sans"/>
              </a:rPr>
              <a:t>2</a:t>
            </a:r>
            <a:endParaRPr lang="ru-RU" sz="1600" dirty="0"/>
          </a:p>
          <a:p>
            <a:r>
              <a:rPr lang="ru-RU" sz="1600" b="1" dirty="0">
                <a:solidFill>
                  <a:srgbClr val="000000"/>
                </a:solidFill>
                <a:latin typeface="Open Sans"/>
              </a:rPr>
              <a:t>Участие в выполнении НИР за 2014-2019: </a:t>
            </a:r>
            <a:r>
              <a:rPr lang="ru-RU" sz="1600" dirty="0">
                <a:solidFill>
                  <a:srgbClr val="000000"/>
                </a:solidFill>
                <a:latin typeface="Open Sans"/>
              </a:rPr>
              <a:t>3 НИР: Систематизация научно-методического обеспечения развития общего и профессионального образования на основе проводимых в университете исследований различных аспектов непрерывного образования., ПСР </a:t>
            </a:r>
            <a:r>
              <a:rPr lang="ru-RU" sz="1600" dirty="0" err="1">
                <a:solidFill>
                  <a:srgbClr val="000000"/>
                </a:solidFill>
                <a:latin typeface="Open Sans"/>
              </a:rPr>
              <a:t>госзадание</a:t>
            </a:r>
            <a:r>
              <a:rPr lang="ru-RU" sz="1600" dirty="0">
                <a:solidFill>
                  <a:srgbClr val="000000"/>
                </a:solidFill>
                <a:latin typeface="Open Sans"/>
              </a:rPr>
              <a:t>, </a:t>
            </a:r>
            <a:r>
              <a:rPr lang="ru-RU" sz="1600" dirty="0" smtClean="0">
                <a:solidFill>
                  <a:srgbClr val="000000"/>
                </a:solidFill>
                <a:latin typeface="Open Sans"/>
              </a:rPr>
              <a:t>руководитель</a:t>
            </a:r>
            <a:r>
              <a:rPr lang="ru-RU" sz="1600" dirty="0">
                <a:solidFill>
                  <a:srgbClr val="000000"/>
                </a:solidFill>
                <a:latin typeface="Open Sans"/>
              </a:rPr>
              <a:t>, 2016; Комплексные междисциплинарные исследования развития общего образования в контексте отечественного и зарубежного опыта с целью разработки конкурентоспособных моделей на базе НИИ ОО, ПСР </a:t>
            </a:r>
            <a:r>
              <a:rPr lang="ru-RU" sz="1600" dirty="0" err="1">
                <a:solidFill>
                  <a:srgbClr val="000000"/>
                </a:solidFill>
                <a:latin typeface="Open Sans"/>
              </a:rPr>
              <a:t>Гос.задание</a:t>
            </a:r>
            <a:r>
              <a:rPr lang="ru-RU" sz="1600" dirty="0">
                <a:solidFill>
                  <a:srgbClr val="000000"/>
                </a:solidFill>
                <a:latin typeface="Open Sans"/>
              </a:rPr>
              <a:t>, </a:t>
            </a:r>
            <a:r>
              <a:rPr lang="ru-RU" sz="1600" dirty="0" smtClean="0">
                <a:solidFill>
                  <a:srgbClr val="000000"/>
                </a:solidFill>
                <a:latin typeface="Open Sans"/>
              </a:rPr>
              <a:t>руководитель</a:t>
            </a:r>
            <a:r>
              <a:rPr lang="ru-RU" sz="1600" dirty="0">
                <a:solidFill>
                  <a:srgbClr val="000000"/>
                </a:solidFill>
                <a:latin typeface="Open Sans"/>
              </a:rPr>
              <a:t>, 2015.​</a:t>
            </a:r>
            <a:endParaRPr lang="ru-RU" sz="1600" dirty="0"/>
          </a:p>
          <a:p>
            <a:r>
              <a:rPr lang="ru-RU" sz="1600" b="1" dirty="0">
                <a:solidFill>
                  <a:srgbClr val="000000"/>
                </a:solidFill>
                <a:latin typeface="Open Sans"/>
              </a:rPr>
              <a:t>Заявки на выполнение НИР за 2014-2019:</a:t>
            </a:r>
            <a:r>
              <a:rPr lang="ru-RU" sz="1600" dirty="0">
                <a:solidFill>
                  <a:srgbClr val="000000"/>
                </a:solidFill>
                <a:latin typeface="Open Sans"/>
              </a:rPr>
              <a:t> 1 (РНФ)​</a:t>
            </a:r>
            <a:endParaRPr lang="ru-RU" sz="1600" dirty="0"/>
          </a:p>
          <a:p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195625"/>
              </p:ext>
            </p:extLst>
          </p:nvPr>
        </p:nvGraphicFramePr>
        <p:xfrm>
          <a:off x="107504" y="4725144"/>
          <a:ext cx="6572250" cy="2042160"/>
        </p:xfrm>
        <a:graphic>
          <a:graphicData uri="http://schemas.openxmlformats.org/drawingml/2006/table">
            <a:tbl>
              <a:tblPr/>
              <a:tblGrid>
                <a:gridCol w="1714500">
                  <a:extLst>
                    <a:ext uri="{9D8B030D-6E8A-4147-A177-3AD203B41FA5}">
                      <a16:colId xmlns:a16="http://schemas.microsoft.com/office/drawing/2014/main" xmlns="" val="3661355234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xmlns="" val="3649623339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xmlns="" val="3005260411"/>
                    </a:ext>
                  </a:extLst>
                </a:gridCol>
                <a:gridCol w="1743075">
                  <a:extLst>
                    <a:ext uri="{9D8B030D-6E8A-4147-A177-3AD203B41FA5}">
                      <a16:colId xmlns:a16="http://schemas.microsoft.com/office/drawing/2014/main" xmlns="" val="337803689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8609823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203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2149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18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0367748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42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9996281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60063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4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920669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68208068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522872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660232" y="6309320"/>
            <a:ext cx="21725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("за" </a:t>
            </a:r>
            <a:r>
              <a:rPr lang="ru-RU" kern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62, </a:t>
            </a:r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"против" 1</a:t>
            </a:r>
            <a:r>
              <a:rPr lang="ru-RU" kern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904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Кафедра клинической психологии и психологической помощи</a:t>
            </a:r>
            <a:endParaRPr lang="ru-RU" dirty="0"/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Профессор (неполная занятость – 0,5)</a:t>
            </a:r>
            <a:endParaRPr lang="ru-RU" dirty="0"/>
          </a:p>
          <a:p>
            <a:pPr algn="ctr"/>
            <a:r>
              <a:rPr lang="ru-RU" b="1" dirty="0">
                <a:solidFill>
                  <a:srgbClr val="000000"/>
                </a:solidFill>
                <a:latin typeface="Open Sans"/>
              </a:rPr>
              <a:t>Подано заявлений  – 1 </a:t>
            </a:r>
            <a:endParaRPr lang="ru-RU" dirty="0"/>
          </a:p>
          <a:p>
            <a:r>
              <a:rPr lang="ru-RU" dirty="0" err="1">
                <a:solidFill>
                  <a:srgbClr val="000000"/>
                </a:solidFill>
                <a:latin typeface="Open Sans"/>
              </a:rPr>
              <a:t>Ватаева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Людмила Анатольевна, 1951​, доктор биологических наук (2005)​, старший научный сотрудник (1988), профессор кафедры клинической психологии и психологической помощи.</a:t>
            </a:r>
            <a:endParaRPr lang="ru-RU" dirty="0"/>
          </a:p>
          <a:p>
            <a:r>
              <a:rPr lang="ru-RU" b="1" dirty="0">
                <a:solidFill>
                  <a:srgbClr val="000000"/>
                </a:solidFill>
                <a:latin typeface="Open Sans"/>
              </a:rPr>
              <a:t>Основные работы по профилю кафедры: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Влияние гипоксии или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дексаметазона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в различные сроки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гестации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на проявление условно-рефлекторного страха у взрослых крыс, (2018), [статья]; 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dirty="0" err="1">
                <a:solidFill>
                  <a:srgbClr val="000000"/>
                </a:solidFill>
                <a:latin typeface="Open Sans"/>
              </a:rPr>
              <a:t>The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timing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of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weaning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alters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the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vulnerability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to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stress-induced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gastric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erosion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in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adult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rats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, (2017), [статья].​</a:t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r>
              <a:rPr lang="ru-RU" b="1" dirty="0" smtClean="0">
                <a:solidFill>
                  <a:srgbClr val="000000"/>
                </a:solidFill>
                <a:latin typeface="Open Sans"/>
              </a:rPr>
              <a:t>Электронные 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курсы в ЦДПО (</a:t>
            </a:r>
            <a:r>
              <a:rPr lang="ru-RU" b="1" dirty="0" err="1">
                <a:solidFill>
                  <a:srgbClr val="000000"/>
                </a:solidFill>
                <a:latin typeface="Open Sans"/>
              </a:rPr>
              <a:t>Moodle</a:t>
            </a:r>
            <a:r>
              <a:rPr lang="ru-RU" b="1" dirty="0">
                <a:solidFill>
                  <a:srgbClr val="000000"/>
                </a:solidFill>
                <a:latin typeface="Open Sans"/>
              </a:rPr>
              <a:t>):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2 </a:t>
            </a:r>
            <a:r>
              <a:rPr lang="ru-RU" dirty="0" smtClean="0">
                <a:solidFill>
                  <a:srgbClr val="000000"/>
                </a:solidFill>
                <a:latin typeface="Open Sans"/>
              </a:rPr>
              <a:t>курса, в том числе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Анатомия и возрастная физиология. </a:t>
            </a:r>
            <a:r>
              <a:rPr lang="ru-RU" dirty="0" smtClean="0">
                <a:solidFill>
                  <a:srgbClr val="000000"/>
                </a:solidFill>
                <a:latin typeface="Open Sans"/>
              </a:rPr>
              <a:t>​</a:t>
            </a:r>
            <a:endParaRPr lang="ru-RU" dirty="0"/>
          </a:p>
          <a:p>
            <a:r>
              <a:rPr lang="ru-RU" b="1" dirty="0">
                <a:solidFill>
                  <a:srgbClr val="000000"/>
                </a:solidFill>
                <a:latin typeface="Open Sans"/>
              </a:rPr>
              <a:t>Научное руководство</a:t>
            </a:r>
            <a:r>
              <a:rPr lang="ru-RU" b="1">
                <a:solidFill>
                  <a:srgbClr val="000000"/>
                </a:solidFill>
                <a:latin typeface="Open Sans"/>
              </a:rPr>
              <a:t>: </a:t>
            </a:r>
            <a:r>
              <a:rPr lang="ru-RU">
                <a:solidFill>
                  <a:srgbClr val="000000"/>
                </a:solidFill>
                <a:latin typeface="Open Sans"/>
              </a:rPr>
              <a:t>1</a:t>
            </a:r>
            <a:endParaRPr lang="ru-RU" dirty="0"/>
          </a:p>
          <a:p>
            <a:r>
              <a:rPr lang="ru-RU" b="1" dirty="0">
                <a:solidFill>
                  <a:srgbClr val="000000"/>
                </a:solidFill>
                <a:latin typeface="Open Sans"/>
              </a:rPr>
              <a:t>Участие в выполнении НИР за 2014-2019: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​нет</a:t>
            </a:r>
            <a:endParaRPr lang="ru-RU" dirty="0"/>
          </a:p>
          <a:p>
            <a:r>
              <a:rPr lang="ru-RU" b="1" dirty="0">
                <a:solidFill>
                  <a:srgbClr val="000000"/>
                </a:solidFill>
                <a:latin typeface="Open Sans"/>
              </a:rPr>
              <a:t>Заявки на выполнение НИР за 2014-2019: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1 (РФФИ); 1 (РНФ)​</a:t>
            </a:r>
            <a:endParaRPr lang="ru-RU" dirty="0"/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9918078"/>
              </p:ext>
            </p:extLst>
          </p:nvPr>
        </p:nvGraphicFramePr>
        <p:xfrm>
          <a:off x="0" y="4437112"/>
          <a:ext cx="6572250" cy="2194560"/>
        </p:xfrm>
        <a:graphic>
          <a:graphicData uri="http://schemas.openxmlformats.org/drawingml/2006/table">
            <a:tbl>
              <a:tblPr/>
              <a:tblGrid>
                <a:gridCol w="1714500">
                  <a:extLst>
                    <a:ext uri="{9D8B030D-6E8A-4147-A177-3AD203B41FA5}">
                      <a16:colId xmlns:a16="http://schemas.microsoft.com/office/drawing/2014/main" xmlns="" val="773796639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xmlns="" val="2185091055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xmlns="" val="4273341196"/>
                    </a:ext>
                  </a:extLst>
                </a:gridCol>
                <a:gridCol w="1743075">
                  <a:extLst>
                    <a:ext uri="{9D8B030D-6E8A-4147-A177-3AD203B41FA5}">
                      <a16:colId xmlns:a16="http://schemas.microsoft.com/office/drawing/2014/main" xmlns="" val="891600970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3241069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61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493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9479987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51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457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9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3603992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59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265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8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5795708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0757443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131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5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48652208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443663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660232" y="6237312"/>
            <a:ext cx="23841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("за" 63, "против" нет)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892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Кафедра гуманитарного образования и педагогических технологий  </a:t>
            </a:r>
            <a:r>
              <a:rPr lang="ru-RU" dirty="0"/>
              <a:t> </a:t>
            </a:r>
            <a:endParaRPr lang="ru-RU" dirty="0" smtClean="0"/>
          </a:p>
          <a:p>
            <a:pPr algn="ctr"/>
            <a:r>
              <a:rPr lang="ru-RU" b="1" dirty="0" smtClean="0"/>
              <a:t>Профессор</a:t>
            </a:r>
            <a:endParaRPr lang="ru-RU" dirty="0"/>
          </a:p>
          <a:p>
            <a:pPr algn="ctr"/>
            <a:r>
              <a:rPr lang="ru-RU" b="1" dirty="0"/>
              <a:t>Подано заявлений  – 1 </a:t>
            </a:r>
            <a:endParaRPr lang="ru-RU" dirty="0"/>
          </a:p>
          <a:p>
            <a:r>
              <a:rPr lang="ru-RU" dirty="0"/>
              <a:t>Фомин Андрей Петрович, 1954​, доктор философских наук (2009)​, доцент (2004), профессор кафедры гуманитарного образования и педагогических технологий </a:t>
            </a:r>
            <a:r>
              <a:rPr lang="ru-RU" dirty="0" err="1"/>
              <a:t>Волховского</a:t>
            </a:r>
            <a:r>
              <a:rPr lang="ru-RU" dirty="0"/>
              <a:t> </a:t>
            </a:r>
            <a:r>
              <a:rPr lang="ru-RU" dirty="0" smtClean="0"/>
              <a:t>филиала</a:t>
            </a:r>
            <a:r>
              <a:rPr lang="ru-RU" dirty="0"/>
              <a:t>.</a:t>
            </a:r>
          </a:p>
          <a:p>
            <a:r>
              <a:rPr lang="ru-RU" b="1" dirty="0"/>
              <a:t>Основные работы по профилю кафедры:</a:t>
            </a:r>
            <a:r>
              <a:rPr lang="ru-RU" dirty="0"/>
              <a:t> </a:t>
            </a:r>
            <a:r>
              <a:rPr lang="ru-RU" dirty="0" smtClean="0"/>
              <a:t>Индивидуализация как дисфункция института образования, (2018), [статья] </a:t>
            </a:r>
            <a:br>
              <a:rPr lang="ru-RU" dirty="0" smtClean="0"/>
            </a:br>
            <a:r>
              <a:rPr lang="ru-RU" dirty="0" smtClean="0"/>
              <a:t>Картина человека : философия, культурология, коммуникация, (2016), </a:t>
            </a:r>
            <a:r>
              <a:rPr lang="ru-RU" dirty="0"/>
              <a:t>[коллективная монография]​</a:t>
            </a:r>
            <a:br>
              <a:rPr lang="ru-RU" dirty="0"/>
            </a:br>
            <a:r>
              <a:rPr lang="ru-RU" b="1" dirty="0"/>
              <a:t>Электронные курсы в ЦДПО (</a:t>
            </a:r>
            <a:r>
              <a:rPr lang="ru-RU" b="1" dirty="0" err="1"/>
              <a:t>Moodle</a:t>
            </a:r>
            <a:r>
              <a:rPr lang="ru-RU" b="1" dirty="0"/>
              <a:t>): </a:t>
            </a:r>
            <a:r>
              <a:rPr lang="ru-RU" dirty="0"/>
              <a:t>6 </a:t>
            </a:r>
            <a:r>
              <a:rPr lang="ru-RU" dirty="0" smtClean="0"/>
              <a:t>курсов, в том числе Модуль </a:t>
            </a:r>
            <a:r>
              <a:rPr lang="ru-RU" dirty="0"/>
              <a:t>"Психолого-педагогический" Общая и социальная психология. ​</a:t>
            </a:r>
          </a:p>
          <a:p>
            <a:r>
              <a:rPr lang="ru-RU" b="1" dirty="0"/>
              <a:t>Научное руководство: </a:t>
            </a:r>
            <a:r>
              <a:rPr lang="ru-RU" dirty="0"/>
              <a:t>нет</a:t>
            </a:r>
          </a:p>
          <a:p>
            <a:r>
              <a:rPr lang="ru-RU" b="1" dirty="0"/>
              <a:t>Участие в выполнении НИР за 2014-2019: </a:t>
            </a:r>
            <a:r>
              <a:rPr lang="ru-RU" dirty="0"/>
              <a:t>​нет</a:t>
            </a:r>
          </a:p>
          <a:p>
            <a:r>
              <a:rPr lang="ru-RU" b="1" dirty="0"/>
              <a:t>Заявки на выполнение НИР за 2014-2019:</a:t>
            </a:r>
            <a:r>
              <a:rPr lang="ru-RU" dirty="0"/>
              <a:t> 1(РФФИ)​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937962"/>
              </p:ext>
            </p:extLst>
          </p:nvPr>
        </p:nvGraphicFramePr>
        <p:xfrm>
          <a:off x="107504" y="4005064"/>
          <a:ext cx="5257800" cy="252984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44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89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93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6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3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43100" y="2308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528812" y="6093296"/>
            <a:ext cx="23841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("за" </a:t>
            </a:r>
            <a:r>
              <a:rPr lang="ru-RU" kern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63, </a:t>
            </a:r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"против" нет)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169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632" y="0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Кафедра психологии профессиональной деятельности</a:t>
            </a:r>
            <a:endParaRPr lang="ru-RU" dirty="0"/>
          </a:p>
          <a:p>
            <a:pPr algn="ctr"/>
            <a:r>
              <a:rPr lang="ru-RU" b="1" dirty="0"/>
              <a:t>Профессор </a:t>
            </a:r>
            <a:endParaRPr lang="ru-RU" dirty="0"/>
          </a:p>
          <a:p>
            <a:pPr algn="ctr"/>
            <a:r>
              <a:rPr lang="ru-RU" b="1" dirty="0"/>
              <a:t>Подано заявлений  – 1 </a:t>
            </a:r>
            <a:endParaRPr lang="ru-RU" dirty="0"/>
          </a:p>
          <a:p>
            <a:r>
              <a:rPr lang="ru-RU" sz="1600" dirty="0"/>
              <a:t>Королева Наталья Николаевна, 1969​, доктор психологических наук (2006)​, профессор (2013), заведующий кафедрой психологии профессиональной деятельности.</a:t>
            </a:r>
          </a:p>
          <a:p>
            <a:r>
              <a:rPr lang="ru-RU" sz="1600" b="1" dirty="0"/>
              <a:t>Основные работы по профилю кафедры:</a:t>
            </a:r>
            <a:r>
              <a:rPr lang="ru-RU" sz="1600" dirty="0"/>
              <a:t> Технологии искусственного интеллекта в системной детерминации профессионального самоопределения, (2019), [статья];</a:t>
            </a:r>
            <a:br>
              <a:rPr lang="ru-RU" sz="1600" dirty="0"/>
            </a:br>
            <a:r>
              <a:rPr lang="ru-RU" sz="1600" dirty="0" err="1"/>
              <a:t>Problematic</a:t>
            </a:r>
            <a:r>
              <a:rPr lang="ru-RU" sz="1600" dirty="0"/>
              <a:t> </a:t>
            </a:r>
            <a:r>
              <a:rPr lang="ru-RU" sz="1600" dirty="0" err="1"/>
              <a:t>internet</a:t>
            </a:r>
            <a:r>
              <a:rPr lang="ru-RU" sz="1600" dirty="0"/>
              <a:t> </a:t>
            </a:r>
            <a:r>
              <a:rPr lang="ru-RU" sz="1600" dirty="0" err="1"/>
              <a:t>usage</a:t>
            </a:r>
            <a:r>
              <a:rPr lang="ru-RU" sz="1600" dirty="0"/>
              <a:t> </a:t>
            </a:r>
            <a:r>
              <a:rPr lang="ru-RU" sz="1600" dirty="0" err="1"/>
              <a:t>and</a:t>
            </a:r>
            <a:r>
              <a:rPr lang="ru-RU" sz="1600" dirty="0"/>
              <a:t> </a:t>
            </a:r>
            <a:r>
              <a:rPr lang="ru-RU" sz="1600" dirty="0" err="1"/>
              <a:t>the</a:t>
            </a:r>
            <a:r>
              <a:rPr lang="ru-RU" sz="1600" dirty="0"/>
              <a:t> </a:t>
            </a:r>
            <a:r>
              <a:rPr lang="ru-RU" sz="1600" dirty="0" err="1"/>
              <a:t>meaning-based</a:t>
            </a:r>
            <a:r>
              <a:rPr lang="ru-RU" sz="1600" dirty="0"/>
              <a:t> </a:t>
            </a:r>
            <a:r>
              <a:rPr lang="ru-RU" sz="1600" dirty="0" err="1"/>
              <a:t>regulation</a:t>
            </a:r>
            <a:r>
              <a:rPr lang="ru-RU" sz="1600" dirty="0"/>
              <a:t> </a:t>
            </a:r>
            <a:r>
              <a:rPr lang="ru-RU" sz="1600" dirty="0" err="1"/>
              <a:t>of</a:t>
            </a:r>
            <a:r>
              <a:rPr lang="ru-RU" sz="1600" dirty="0"/>
              <a:t> </a:t>
            </a:r>
            <a:r>
              <a:rPr lang="ru-RU" sz="1600" dirty="0" err="1"/>
              <a:t>activity</a:t>
            </a:r>
            <a:r>
              <a:rPr lang="ru-RU" sz="1600" dirty="0"/>
              <a:t> </a:t>
            </a:r>
            <a:r>
              <a:rPr lang="ru-RU" sz="1600" dirty="0" err="1"/>
              <a:t>among</a:t>
            </a:r>
            <a:r>
              <a:rPr lang="ru-RU" sz="1600" dirty="0"/>
              <a:t> </a:t>
            </a:r>
            <a:r>
              <a:rPr lang="ru-RU" sz="1600" dirty="0" err="1"/>
              <a:t>adolescents</a:t>
            </a:r>
            <a:r>
              <a:rPr lang="ru-RU" sz="1600" dirty="0"/>
              <a:t>, (2019), [статья].​</a:t>
            </a:r>
            <a:br>
              <a:rPr lang="ru-RU" sz="1600" dirty="0"/>
            </a:br>
            <a:r>
              <a:rPr lang="ru-RU" sz="1600" b="1" dirty="0"/>
              <a:t>Электронные курсы в ЦДПО (</a:t>
            </a:r>
            <a:r>
              <a:rPr lang="ru-RU" sz="1600" b="1" dirty="0" err="1"/>
              <a:t>Moodle</a:t>
            </a:r>
            <a:r>
              <a:rPr lang="ru-RU" sz="1600" b="1" dirty="0"/>
              <a:t>): </a:t>
            </a:r>
            <a:r>
              <a:rPr lang="ru-RU" sz="1600" dirty="0"/>
              <a:t>4 </a:t>
            </a:r>
            <a:r>
              <a:rPr lang="ru-RU" sz="1600" dirty="0" smtClean="0"/>
              <a:t>курса, в том числе Итоговое </a:t>
            </a:r>
            <a:r>
              <a:rPr lang="ru-RU" sz="1600" dirty="0"/>
              <a:t>тестирование по модулю "МКМВ". </a:t>
            </a:r>
            <a:endParaRPr lang="ru-RU" sz="1600" dirty="0" smtClean="0"/>
          </a:p>
          <a:p>
            <a:r>
              <a:rPr lang="ru-RU" sz="1600" b="1" dirty="0" smtClean="0"/>
              <a:t>Научное </a:t>
            </a:r>
            <a:r>
              <a:rPr lang="ru-RU" sz="1600" b="1" dirty="0"/>
              <a:t>руководство: </a:t>
            </a:r>
            <a:r>
              <a:rPr lang="ru-RU" sz="1600" dirty="0"/>
              <a:t>1</a:t>
            </a:r>
          </a:p>
          <a:p>
            <a:r>
              <a:rPr lang="ru-RU" sz="1600" b="1" dirty="0"/>
              <a:t>Участие в выполнении НИР за 2014-2019: </a:t>
            </a:r>
            <a:r>
              <a:rPr lang="ru-RU" sz="1600" dirty="0"/>
              <a:t>14 НИР: Разработка механизмов аттестации педагогов-психологов, </a:t>
            </a:r>
            <a:r>
              <a:rPr lang="ru-RU" sz="1600" dirty="0" err="1"/>
              <a:t>Минобрнауки</a:t>
            </a:r>
            <a:r>
              <a:rPr lang="ru-RU" sz="1600" dirty="0"/>
              <a:t>, </a:t>
            </a:r>
            <a:r>
              <a:rPr lang="ru-RU" sz="1600" dirty="0" smtClean="0"/>
              <a:t>исполнитель</a:t>
            </a:r>
            <a:r>
              <a:rPr lang="ru-RU" sz="1600" dirty="0"/>
              <a:t>, 2017; Разработка и апробация на основе </a:t>
            </a:r>
            <a:r>
              <a:rPr lang="ru-RU" sz="1600" dirty="0" err="1"/>
              <a:t>компетентностного</a:t>
            </a:r>
            <a:r>
              <a:rPr lang="ru-RU" sz="1600" dirty="0"/>
              <a:t> подхода образовательных программ переподготовки профессорско-преподавательского состава образовательных организаций высшего образования для обучения инвалидов и лиц с ОВЗ, ФЦПРО, </a:t>
            </a:r>
            <a:r>
              <a:rPr lang="ru-RU" sz="1600" dirty="0" smtClean="0"/>
              <a:t>исполнитель</a:t>
            </a:r>
            <a:r>
              <a:rPr lang="ru-RU" sz="1600" dirty="0"/>
              <a:t>, 2017.​</a:t>
            </a:r>
          </a:p>
          <a:p>
            <a:r>
              <a:rPr lang="ru-RU" sz="1600" b="1" dirty="0"/>
              <a:t>Заявки на выполнение НИР за 2014-2019:</a:t>
            </a:r>
            <a:r>
              <a:rPr lang="ru-RU" sz="1600" dirty="0"/>
              <a:t> 3(РФФИ), 1(РНФ)​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7099311"/>
              </p:ext>
            </p:extLst>
          </p:nvPr>
        </p:nvGraphicFramePr>
        <p:xfrm>
          <a:off x="107504" y="4653136"/>
          <a:ext cx="5257800" cy="201168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44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sz="12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 sz="12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 sz="12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 sz="12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 sz="12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186</a:t>
                      </a:r>
                      <a:endParaRPr lang="ru-RU" sz="12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485</a:t>
                      </a:r>
                      <a:endParaRPr lang="ru-RU" sz="12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11</a:t>
                      </a:r>
                      <a:endParaRPr lang="ru-RU" sz="12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 sz="12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5</a:t>
                      </a:r>
                      <a:endParaRPr lang="ru-RU" sz="12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24</a:t>
                      </a:r>
                      <a:endParaRPr lang="ru-RU" sz="12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2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 sz="12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 sz="12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2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2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2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 sz="12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2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2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2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2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2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2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2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43100" y="23050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588224" y="6237312"/>
            <a:ext cx="23841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("за" 63, "против" нет)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188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4192" y="0"/>
            <a:ext cx="914400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Кафедра психологии профессиональной деятельности</a:t>
            </a:r>
            <a:endParaRPr lang="ru-RU" dirty="0"/>
          </a:p>
          <a:p>
            <a:pPr algn="ctr"/>
            <a:r>
              <a:rPr lang="ru-RU" b="1" dirty="0"/>
              <a:t>Профессор (неполная занятость – 0,75) </a:t>
            </a:r>
            <a:endParaRPr lang="ru-RU" dirty="0"/>
          </a:p>
          <a:p>
            <a:pPr algn="ctr"/>
            <a:r>
              <a:rPr lang="ru-RU" b="1" dirty="0"/>
              <a:t>Подано заявлений  – 1 </a:t>
            </a:r>
            <a:endParaRPr lang="ru-RU" dirty="0"/>
          </a:p>
          <a:p>
            <a:r>
              <a:rPr lang="ru-RU" sz="1600" dirty="0"/>
              <a:t>Манеров Валерий </a:t>
            </a:r>
            <a:r>
              <a:rPr lang="ru-RU" sz="1600" dirty="0" err="1"/>
              <a:t>Хайдарович</a:t>
            </a:r>
            <a:r>
              <a:rPr lang="ru-RU" sz="1600" dirty="0"/>
              <a:t>, 1941​, доктор психологических наук (1994)​, профессор (1999), профессор кафедры психологии профессиональной деятельности.</a:t>
            </a:r>
          </a:p>
          <a:p>
            <a:r>
              <a:rPr lang="ru-RU" sz="1600" b="1" dirty="0"/>
              <a:t>Основные работы по профилю кафедры:</a:t>
            </a:r>
            <a:r>
              <a:rPr lang="ru-RU" sz="1600" dirty="0"/>
              <a:t> Представления о совести, семье, религии у российских студентов: факторы вариативности и эволюция в последнее десятилетие, (2019), [материалы международной научно-практической конференции];</a:t>
            </a:r>
            <a:br>
              <a:rPr lang="ru-RU" sz="1600" dirty="0"/>
            </a:br>
            <a:r>
              <a:rPr lang="ru-RU" sz="1600" dirty="0"/>
              <a:t>Совесть как показатель духовно-нравственных проблем информационного общества, (2019), [статья].​</a:t>
            </a:r>
            <a:br>
              <a:rPr lang="ru-RU" sz="1600" dirty="0"/>
            </a:br>
            <a:r>
              <a:rPr lang="ru-RU" sz="1600" b="1" dirty="0"/>
              <a:t>Электронные курсы в ЦДПО (</a:t>
            </a:r>
            <a:r>
              <a:rPr lang="ru-RU" sz="1600" b="1" dirty="0" err="1"/>
              <a:t>Moodle</a:t>
            </a:r>
            <a:r>
              <a:rPr lang="ru-RU" sz="1600" b="1" dirty="0"/>
              <a:t>): </a:t>
            </a:r>
            <a:r>
              <a:rPr lang="ru-RU" sz="1600" dirty="0"/>
              <a:t>​нет</a:t>
            </a:r>
          </a:p>
          <a:p>
            <a:r>
              <a:rPr lang="ru-RU" sz="1600" b="1" dirty="0"/>
              <a:t>Научное руководство: </a:t>
            </a:r>
            <a:r>
              <a:rPr lang="ru-RU" sz="1600" dirty="0"/>
              <a:t>нет</a:t>
            </a:r>
          </a:p>
          <a:p>
            <a:r>
              <a:rPr lang="ru-RU" sz="1600" b="1" dirty="0"/>
              <a:t>Участие в выполнении НИР за 2014-2019: </a:t>
            </a:r>
            <a:r>
              <a:rPr lang="ru-RU" sz="1600" dirty="0"/>
              <a:t>3 НИР: Содержание и структура позитивного </a:t>
            </a:r>
            <a:r>
              <a:rPr lang="ru-RU" sz="1600" dirty="0" err="1"/>
              <a:t>транскультурного</a:t>
            </a:r>
            <a:r>
              <a:rPr lang="ru-RU" sz="1600" dirty="0"/>
              <a:t> инварианта представлений о совести в сравниваемых культурах, РФФИ (РГНФ), </a:t>
            </a:r>
            <a:r>
              <a:rPr lang="ru-RU" sz="1600" dirty="0" smtClean="0"/>
              <a:t>руководитель</a:t>
            </a:r>
            <a:r>
              <a:rPr lang="ru-RU" sz="1600" dirty="0"/>
              <a:t>, 2018; </a:t>
            </a:r>
            <a:endParaRPr lang="ru-RU" sz="1600" dirty="0" smtClean="0"/>
          </a:p>
          <a:p>
            <a:r>
              <a:rPr lang="ru-RU" sz="1600" b="1" dirty="0" smtClean="0"/>
              <a:t>Заявки </a:t>
            </a:r>
            <a:r>
              <a:rPr lang="ru-RU" sz="1600" b="1" dirty="0"/>
              <a:t>на выполнение НИР за 2014-2019:</a:t>
            </a:r>
            <a:r>
              <a:rPr lang="ru-RU" sz="1600" dirty="0"/>
              <a:t> 6(РФФИ)​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9833422"/>
              </p:ext>
            </p:extLst>
          </p:nvPr>
        </p:nvGraphicFramePr>
        <p:xfrm>
          <a:off x="107504" y="3861048"/>
          <a:ext cx="5257800" cy="281178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44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88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312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7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50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35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43100" y="2308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588224" y="6309320"/>
            <a:ext cx="23841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("за" 63, "против" нет)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585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8013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Кафедра философии</a:t>
            </a:r>
            <a:endParaRPr lang="ru-RU" dirty="0"/>
          </a:p>
          <a:p>
            <a:pPr algn="ctr"/>
            <a:r>
              <a:rPr lang="ru-RU" b="1" dirty="0"/>
              <a:t>Профессор (неполная занятость </a:t>
            </a:r>
            <a:r>
              <a:rPr lang="ru-RU" b="1" dirty="0" smtClean="0"/>
              <a:t>– 0,25</a:t>
            </a:r>
            <a:r>
              <a:rPr lang="ru-RU" b="1" dirty="0"/>
              <a:t>)  </a:t>
            </a:r>
            <a:endParaRPr lang="ru-RU" dirty="0"/>
          </a:p>
          <a:p>
            <a:pPr algn="ctr"/>
            <a:r>
              <a:rPr lang="ru-RU" b="1" dirty="0"/>
              <a:t>Подано заявлений  – 1 </a:t>
            </a:r>
            <a:endParaRPr lang="ru-RU" dirty="0"/>
          </a:p>
          <a:p>
            <a:r>
              <a:rPr lang="ru-RU" dirty="0"/>
              <a:t>Лезгина Марина Львовна, 1946​, доктор философских наук (1990)​, профессор (1992),  Почетный профессор РГПУ им. А.И. Герцена, профессор кафедры философии.</a:t>
            </a:r>
          </a:p>
          <a:p>
            <a:r>
              <a:rPr lang="ru-RU" b="1" dirty="0"/>
              <a:t>Основные работы по профилю кафедры:</a:t>
            </a:r>
            <a:r>
              <a:rPr lang="ru-RU" dirty="0"/>
              <a:t> Современная наука как важнейшая детерминанта становления исторического самосознания человечества, 2019, [статья];</a:t>
            </a:r>
            <a:br>
              <a:rPr lang="ru-RU" dirty="0"/>
            </a:br>
            <a:r>
              <a:rPr lang="ru-RU" dirty="0"/>
              <a:t>Педагогическая идея: теория и </a:t>
            </a:r>
            <a:r>
              <a:rPr lang="ru-RU" dirty="0" smtClean="0"/>
              <a:t>практика, 2017</a:t>
            </a:r>
            <a:r>
              <a:rPr lang="ru-RU" dirty="0"/>
              <a:t>, </a:t>
            </a:r>
            <a:r>
              <a:rPr lang="en-US" dirty="0" smtClean="0"/>
              <a:t>[</a:t>
            </a:r>
            <a:r>
              <a:rPr lang="ru-RU" dirty="0" smtClean="0"/>
              <a:t>учебное пособие</a:t>
            </a:r>
            <a:r>
              <a:rPr lang="en-US" dirty="0" smtClean="0"/>
              <a:t>]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 smtClean="0"/>
              <a:t>Электронные </a:t>
            </a:r>
            <a:r>
              <a:rPr lang="ru-RU" b="1" dirty="0"/>
              <a:t>курсы в ЦДПО (</a:t>
            </a:r>
            <a:r>
              <a:rPr lang="ru-RU" b="1" dirty="0" err="1"/>
              <a:t>Moodle</a:t>
            </a:r>
            <a:r>
              <a:rPr lang="ru-RU" b="1" dirty="0"/>
              <a:t>): </a:t>
            </a:r>
            <a:r>
              <a:rPr lang="ru-RU" dirty="0"/>
              <a:t>​нет</a:t>
            </a:r>
          </a:p>
          <a:p>
            <a:r>
              <a:rPr lang="ru-RU" b="1" dirty="0"/>
              <a:t>Научное руководство: </a:t>
            </a:r>
            <a:r>
              <a:rPr lang="ru-RU" dirty="0"/>
              <a:t>нет</a:t>
            </a:r>
          </a:p>
          <a:p>
            <a:r>
              <a:rPr lang="ru-RU" b="1" dirty="0"/>
              <a:t>Участие в выполнении НИР за 2014-2019: </a:t>
            </a:r>
            <a:r>
              <a:rPr lang="ru-RU" dirty="0"/>
              <a:t>​нет</a:t>
            </a:r>
          </a:p>
          <a:p>
            <a:r>
              <a:rPr lang="ru-RU" b="1" dirty="0"/>
              <a:t>Заявки на выполнение НИР за 2014-2019:</a:t>
            </a:r>
            <a:r>
              <a:rPr lang="ru-RU" dirty="0"/>
              <a:t> ​нет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3923596"/>
              </p:ext>
            </p:extLst>
          </p:nvPr>
        </p:nvGraphicFramePr>
        <p:xfrm>
          <a:off x="107504" y="3645024"/>
          <a:ext cx="5257800" cy="310896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47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0932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Хирша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121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155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6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43100" y="2308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660232" y="6309320"/>
            <a:ext cx="21725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("за" </a:t>
            </a:r>
            <a:r>
              <a:rPr lang="ru-RU" kern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62, </a:t>
            </a:r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"против" 1</a:t>
            </a:r>
            <a:r>
              <a:rPr lang="ru-RU" kern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946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Кафедра философии</a:t>
            </a:r>
            <a:endParaRPr lang="ru-RU" dirty="0"/>
          </a:p>
          <a:p>
            <a:pPr algn="ctr"/>
            <a:r>
              <a:rPr lang="ru-RU" b="1" dirty="0"/>
              <a:t>Профессор</a:t>
            </a:r>
            <a:endParaRPr lang="ru-RU" dirty="0"/>
          </a:p>
          <a:p>
            <a:pPr algn="ctr"/>
            <a:r>
              <a:rPr lang="ru-RU" b="1" dirty="0"/>
              <a:t>Подано заявлений  – 1 </a:t>
            </a:r>
            <a:endParaRPr lang="ru-RU" dirty="0"/>
          </a:p>
          <a:p>
            <a:r>
              <a:rPr lang="ru-RU" dirty="0" err="1"/>
              <a:t>Кожурин</a:t>
            </a:r>
            <a:r>
              <a:rPr lang="ru-RU" dirty="0"/>
              <a:t> Антон Яковлевич, 1970​, доктор философских наук (2008)​, доцент (2001), профессор кафедры философии.</a:t>
            </a:r>
          </a:p>
          <a:p>
            <a:r>
              <a:rPr lang="ru-RU" b="1" dirty="0"/>
              <a:t>Основные работы по профилю кафедры:</a:t>
            </a:r>
            <a:r>
              <a:rPr lang="ru-RU" dirty="0"/>
              <a:t> Н.Я. Данилевский: жизнь и творчество, (2019), [монография</a:t>
            </a:r>
            <a:r>
              <a:rPr lang="ru-RU" dirty="0" smtClean="0"/>
              <a:t>]; </a:t>
            </a:r>
            <a:r>
              <a:rPr lang="ru-RU" dirty="0" err="1" smtClean="0"/>
              <a:t>Memories</a:t>
            </a:r>
            <a:r>
              <a:rPr lang="ru-RU" dirty="0" smtClean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future</a:t>
            </a:r>
            <a:r>
              <a:rPr lang="ru-RU" dirty="0"/>
              <a:t>: </a:t>
            </a:r>
            <a:r>
              <a:rPr lang="ru-RU" dirty="0" err="1"/>
              <a:t>Educational</a:t>
            </a:r>
            <a:r>
              <a:rPr lang="ru-RU" dirty="0"/>
              <a:t> </a:t>
            </a:r>
            <a:r>
              <a:rPr lang="ru-RU" dirty="0" err="1"/>
              <a:t>technologies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goals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enlightenment</a:t>
            </a:r>
            <a:r>
              <a:rPr lang="ru-RU" dirty="0"/>
              <a:t>, (2019), [статья].​</a:t>
            </a:r>
            <a:br>
              <a:rPr lang="ru-RU" dirty="0"/>
            </a:br>
            <a:r>
              <a:rPr lang="ru-RU" b="1" dirty="0" smtClean="0"/>
              <a:t>Электронные </a:t>
            </a:r>
            <a:r>
              <a:rPr lang="ru-RU" b="1" dirty="0"/>
              <a:t>курсы в ЦДПО (</a:t>
            </a:r>
            <a:r>
              <a:rPr lang="ru-RU" b="1" dirty="0" err="1"/>
              <a:t>Moodle</a:t>
            </a:r>
            <a:r>
              <a:rPr lang="ru-RU" b="1" dirty="0"/>
              <a:t>): </a:t>
            </a:r>
            <a:r>
              <a:rPr lang="ru-RU" dirty="0"/>
              <a:t>​нет</a:t>
            </a:r>
          </a:p>
          <a:p>
            <a:r>
              <a:rPr lang="ru-RU" b="1" dirty="0"/>
              <a:t>Научное руководство: </a:t>
            </a:r>
            <a:r>
              <a:rPr lang="ru-RU" dirty="0"/>
              <a:t>2</a:t>
            </a:r>
          </a:p>
          <a:p>
            <a:r>
              <a:rPr lang="ru-RU" b="1" dirty="0"/>
              <a:t>Участие в выполнении НИР за 2014-2019: </a:t>
            </a:r>
            <a:r>
              <a:rPr lang="ru-RU" dirty="0"/>
              <a:t>​нет</a:t>
            </a:r>
          </a:p>
          <a:p>
            <a:r>
              <a:rPr lang="ru-RU" b="1" dirty="0"/>
              <a:t>Заявки на выполнение НИР за 2014-2019:</a:t>
            </a:r>
            <a:r>
              <a:rPr lang="ru-RU" dirty="0"/>
              <a:t> 1(РФФИ); 1(иные).​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5987257"/>
              </p:ext>
            </p:extLst>
          </p:nvPr>
        </p:nvGraphicFramePr>
        <p:xfrm>
          <a:off x="107504" y="3501008"/>
          <a:ext cx="5257800" cy="310896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367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373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104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138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5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6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43100" y="2308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588224" y="6309320"/>
            <a:ext cx="23841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("за" 63, "против" нет)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392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1043" y="0"/>
            <a:ext cx="91440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Кафедра философии</a:t>
            </a:r>
            <a:endParaRPr lang="ru-RU" dirty="0"/>
          </a:p>
          <a:p>
            <a:pPr algn="ctr"/>
            <a:r>
              <a:rPr lang="ru-RU" b="1" dirty="0"/>
              <a:t>Профессор</a:t>
            </a:r>
            <a:endParaRPr lang="ru-RU" dirty="0"/>
          </a:p>
          <a:p>
            <a:pPr algn="ctr"/>
            <a:r>
              <a:rPr lang="ru-RU" sz="1600" b="1" dirty="0"/>
              <a:t>Подано заявлений  – 1 </a:t>
            </a:r>
            <a:endParaRPr lang="ru-RU" sz="1600" dirty="0"/>
          </a:p>
          <a:p>
            <a:r>
              <a:rPr lang="ru-RU" dirty="0" err="1"/>
              <a:t>Рабош</a:t>
            </a:r>
            <a:r>
              <a:rPr lang="ru-RU" dirty="0"/>
              <a:t> Василий Антонович, 1959​, доктор философских наук (2009)​, профессор (2007), Заслуженный работник высшей школы РФ, </a:t>
            </a:r>
            <a:r>
              <a:rPr lang="ru-RU" dirty="0" smtClean="0"/>
              <a:t>профессор </a:t>
            </a:r>
            <a:r>
              <a:rPr lang="ru-RU" dirty="0"/>
              <a:t>кафедры философии.</a:t>
            </a:r>
          </a:p>
          <a:p>
            <a:r>
              <a:rPr lang="ru-RU" b="1" dirty="0"/>
              <a:t>Основные работы по профилю кафедры:</a:t>
            </a:r>
            <a:r>
              <a:rPr lang="ru-RU" dirty="0"/>
              <a:t> </a:t>
            </a:r>
            <a:r>
              <a:rPr lang="ru-RU" dirty="0" smtClean="0"/>
              <a:t>Философия человека: интеллектуальная традиция и опыт </a:t>
            </a:r>
            <a:r>
              <a:rPr lang="ru-RU" dirty="0" err="1" smtClean="0"/>
              <a:t>институализации</a:t>
            </a:r>
            <a:r>
              <a:rPr lang="ru-RU" dirty="0" smtClean="0"/>
              <a:t>, (2014), </a:t>
            </a:r>
            <a:r>
              <a:rPr lang="ru-RU" dirty="0"/>
              <a:t>[статья];</a:t>
            </a:r>
            <a:br>
              <a:rPr lang="ru-RU" dirty="0"/>
            </a:br>
            <a:r>
              <a:rPr lang="ru-RU" dirty="0"/>
              <a:t>Особенности социально-гуманитарного познания, (2019), [коллективная монография];​</a:t>
            </a:r>
            <a:br>
              <a:rPr lang="ru-RU" dirty="0"/>
            </a:br>
            <a:r>
              <a:rPr lang="ru-RU" b="1" dirty="0"/>
              <a:t>Электронные курсы в ЦДПО (</a:t>
            </a:r>
            <a:r>
              <a:rPr lang="ru-RU" b="1" dirty="0" err="1"/>
              <a:t>Moodle</a:t>
            </a:r>
            <a:r>
              <a:rPr lang="ru-RU" b="1" dirty="0"/>
              <a:t>): </a:t>
            </a:r>
            <a:r>
              <a:rPr lang="ru-RU" dirty="0"/>
              <a:t>​нет</a:t>
            </a:r>
          </a:p>
          <a:p>
            <a:r>
              <a:rPr lang="ru-RU" b="1" dirty="0"/>
              <a:t>Научное руководство: </a:t>
            </a:r>
            <a:r>
              <a:rPr lang="ru-RU" dirty="0"/>
              <a:t>нет</a:t>
            </a:r>
          </a:p>
          <a:p>
            <a:r>
              <a:rPr lang="ru-RU" b="1" dirty="0"/>
              <a:t>Участие в выполнении НИР за 2014-2019: </a:t>
            </a:r>
            <a:r>
              <a:rPr lang="ru-RU" dirty="0"/>
              <a:t>20 НИР: Формирование </a:t>
            </a:r>
            <a:r>
              <a:rPr lang="ru-RU" dirty="0" err="1"/>
              <a:t>постматериальных</a:t>
            </a:r>
            <a:r>
              <a:rPr lang="ru-RU" dirty="0"/>
              <a:t> ценностей молодежи в образовательном пространстве и молодежных субкультурах: социокультурная аналитика состояния развития и прогностика социальных рисков, РФФИ, </a:t>
            </a:r>
            <a:r>
              <a:rPr lang="ru-RU" dirty="0" smtClean="0"/>
              <a:t>исполнитель</a:t>
            </a:r>
            <a:r>
              <a:rPr lang="ru-RU" dirty="0"/>
              <a:t>, </a:t>
            </a:r>
            <a:r>
              <a:rPr lang="ru-RU" dirty="0" smtClean="0"/>
              <a:t>2018.</a:t>
            </a:r>
          </a:p>
          <a:p>
            <a:r>
              <a:rPr lang="ru-RU" b="1" dirty="0" smtClean="0"/>
              <a:t>Заявки </a:t>
            </a:r>
            <a:r>
              <a:rPr lang="ru-RU" b="1" dirty="0"/>
              <a:t>на выполнение НИР за 2014-2019:</a:t>
            </a:r>
            <a:r>
              <a:rPr lang="ru-RU" dirty="0"/>
              <a:t> 1(РФФИ); 1(РНФ)​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8620185"/>
              </p:ext>
            </p:extLst>
          </p:nvPr>
        </p:nvGraphicFramePr>
        <p:xfrm>
          <a:off x="107504" y="4154984"/>
          <a:ext cx="5257800" cy="252984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44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155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185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7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6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3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</a:t>
                      </a:r>
                      <a:r>
                        <a:rPr lang="en-US" sz="13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аффилиацией</a:t>
                      </a:r>
                      <a:endParaRPr lang="en-US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43100" y="2308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660232" y="6309320"/>
            <a:ext cx="21725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("за" </a:t>
            </a:r>
            <a:r>
              <a:rPr lang="ru-RU" kern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60, </a:t>
            </a:r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"против" 3</a:t>
            </a:r>
            <a:r>
              <a:rPr lang="ru-RU" kern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565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Кафедра философской антропологии и истории философии </a:t>
            </a:r>
            <a:endParaRPr lang="ru-RU" dirty="0"/>
          </a:p>
          <a:p>
            <a:pPr algn="ctr"/>
            <a:r>
              <a:rPr lang="ru-RU" b="1" dirty="0"/>
              <a:t>Профессор</a:t>
            </a:r>
            <a:endParaRPr lang="ru-RU" dirty="0"/>
          </a:p>
          <a:p>
            <a:pPr algn="ctr"/>
            <a:r>
              <a:rPr lang="ru-RU" b="1" dirty="0"/>
              <a:t>Подано заявлений  – 1 </a:t>
            </a:r>
            <a:endParaRPr lang="ru-RU" dirty="0"/>
          </a:p>
          <a:p>
            <a:r>
              <a:rPr lang="ru-RU" dirty="0"/>
              <a:t>Дмитриев Игорь Сергеевич, 1948​, доктор </a:t>
            </a:r>
            <a:r>
              <a:rPr lang="ru-RU" dirty="0" smtClean="0"/>
              <a:t>химических наук </a:t>
            </a:r>
            <a:r>
              <a:rPr lang="ru-RU" dirty="0"/>
              <a:t>(1990)​, заведующий отдела «Музей-архив Д. И. Менделеева» управления экспозиций и коллекций </a:t>
            </a:r>
            <a:r>
              <a:rPr lang="ru-RU" dirty="0" smtClean="0"/>
              <a:t>Санкт-Петербургского </a:t>
            </a:r>
            <a:r>
              <a:rPr lang="ru-RU" dirty="0"/>
              <a:t>государственного университета.</a:t>
            </a:r>
          </a:p>
          <a:p>
            <a:r>
              <a:rPr lang="ru-RU" b="1" dirty="0"/>
              <a:t>Основные работы по профилю кафедры:</a:t>
            </a:r>
            <a:r>
              <a:rPr lang="ru-RU" dirty="0"/>
              <a:t> Академия благих надежд, (2019), [монография];</a:t>
            </a:r>
            <a:br>
              <a:rPr lang="ru-RU" dirty="0"/>
            </a:br>
            <a:r>
              <a:rPr lang="ru-RU" dirty="0" smtClean="0"/>
              <a:t>«</a:t>
            </a:r>
            <a:r>
              <a:rPr lang="ru-RU" dirty="0" err="1" smtClean="0"/>
              <a:t>Tempus</a:t>
            </a:r>
            <a:r>
              <a:rPr lang="ru-RU" dirty="0" smtClean="0"/>
              <a:t> </a:t>
            </a:r>
            <a:r>
              <a:rPr lang="ru-RU" dirty="0" err="1" smtClean="0"/>
              <a:t>spargendi</a:t>
            </a:r>
            <a:r>
              <a:rPr lang="ru-RU" dirty="0" smtClean="0"/>
              <a:t> </a:t>
            </a:r>
            <a:r>
              <a:rPr lang="ru-RU" dirty="0" err="1" smtClean="0"/>
              <a:t>lapides</a:t>
            </a:r>
            <a:r>
              <a:rPr lang="ru-RU" dirty="0" smtClean="0"/>
              <a:t>»: размытая структура научных революций, </a:t>
            </a:r>
            <a:r>
              <a:rPr lang="ru-RU" dirty="0"/>
              <a:t>(2018), [статья].</a:t>
            </a:r>
            <a:br>
              <a:rPr lang="ru-RU" dirty="0"/>
            </a:br>
            <a:r>
              <a:rPr lang="ru-RU" b="1" dirty="0" smtClean="0"/>
              <a:t>Электронные </a:t>
            </a:r>
            <a:r>
              <a:rPr lang="ru-RU" b="1" dirty="0"/>
              <a:t>курсы в ЦДПО (</a:t>
            </a:r>
            <a:r>
              <a:rPr lang="ru-RU" b="1" dirty="0" err="1"/>
              <a:t>Moodle</a:t>
            </a:r>
            <a:r>
              <a:rPr lang="ru-RU" b="1" dirty="0"/>
              <a:t>) (РГПУ): </a:t>
            </a:r>
            <a:r>
              <a:rPr lang="ru-RU" dirty="0"/>
              <a:t>​нет</a:t>
            </a:r>
          </a:p>
          <a:p>
            <a:r>
              <a:rPr lang="ru-RU" b="1" dirty="0"/>
              <a:t>Научное руководство (РГПУ): </a:t>
            </a:r>
            <a:r>
              <a:rPr lang="ru-RU" dirty="0"/>
              <a:t>нет</a:t>
            </a:r>
          </a:p>
          <a:p>
            <a:r>
              <a:rPr lang="ru-RU" b="1" dirty="0"/>
              <a:t>Участие в выполнении НИР за 2014-2019 (РГПУ): </a:t>
            </a:r>
            <a:r>
              <a:rPr lang="ru-RU" dirty="0"/>
              <a:t>​нет</a:t>
            </a:r>
          </a:p>
          <a:p>
            <a:r>
              <a:rPr lang="ru-RU" b="1" dirty="0"/>
              <a:t>Заявки на выполнение НИР за 2014-2019 (РГПУ):</a:t>
            </a:r>
            <a:r>
              <a:rPr lang="ru-RU" dirty="0"/>
              <a:t> ​нет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5410257"/>
              </p:ext>
            </p:extLst>
          </p:nvPr>
        </p:nvGraphicFramePr>
        <p:xfrm>
          <a:off x="107504" y="3429000"/>
          <a:ext cx="5904655" cy="3230880"/>
        </p:xfrm>
        <a:graphic>
          <a:graphicData uri="http://schemas.openxmlformats.org/drawingml/2006/table">
            <a:tbl>
              <a:tblPr/>
              <a:tblGrid>
                <a:gridCol w="154034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264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7188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6601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sz="16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 sz="16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 sz="16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 sz="16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 sz="16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90</a:t>
                      </a:r>
                      <a:endParaRPr lang="ru-RU" sz="16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752</a:t>
                      </a:r>
                      <a:endParaRPr lang="ru-RU" sz="16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7</a:t>
                      </a:r>
                      <a:endParaRPr lang="ru-RU" sz="16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 sz="16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39</a:t>
                      </a:r>
                      <a:endParaRPr lang="ru-RU" sz="16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181</a:t>
                      </a:r>
                      <a:endParaRPr lang="ru-RU" sz="16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6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 sz="16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6</a:t>
                      </a:r>
                      <a:endParaRPr lang="ru-RU" sz="16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10</a:t>
                      </a:r>
                      <a:endParaRPr lang="ru-RU" sz="16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6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6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 sz="16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6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6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6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6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6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6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6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43100" y="2308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660232" y="6381328"/>
            <a:ext cx="23841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("за" 63, "против" нет)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201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Кафедра философской антропологии и истории философии</a:t>
            </a:r>
            <a:endParaRPr lang="ru-RU" dirty="0"/>
          </a:p>
          <a:p>
            <a:pPr algn="ctr"/>
            <a:r>
              <a:rPr lang="ru-RU" b="1" dirty="0"/>
              <a:t>Профессор</a:t>
            </a:r>
            <a:endParaRPr lang="ru-RU" dirty="0"/>
          </a:p>
          <a:p>
            <a:pPr algn="ctr"/>
            <a:r>
              <a:rPr lang="ru-RU" b="1" dirty="0"/>
              <a:t>Подано заявлений  – 1 </a:t>
            </a:r>
            <a:endParaRPr lang="ru-RU" dirty="0"/>
          </a:p>
          <a:p>
            <a:r>
              <a:rPr lang="ru-RU" dirty="0" err="1"/>
              <a:t>Грякалов</a:t>
            </a:r>
            <a:r>
              <a:rPr lang="ru-RU" dirty="0"/>
              <a:t> Алексей Алексеевич, 1948​, доктор философских наук (1992)​, профессор (1994), профессор кафедры философской антропологии и истории философии.</a:t>
            </a:r>
          </a:p>
          <a:p>
            <a:r>
              <a:rPr lang="ru-RU" b="1" dirty="0"/>
              <a:t>Основные работы по профилю кафедры:</a:t>
            </a:r>
            <a:r>
              <a:rPr lang="ru-RU" dirty="0"/>
              <a:t> Василий Розанов, (2017), [монография].</a:t>
            </a:r>
            <a:br>
              <a:rPr lang="ru-RU" dirty="0"/>
            </a:br>
            <a:r>
              <a:rPr lang="ru-RU" dirty="0" err="1"/>
              <a:t>Топос</a:t>
            </a:r>
            <a:r>
              <a:rPr lang="ru-RU" dirty="0"/>
              <a:t> и субъективность. Свидетельства утверждения, (2019), [монография].​</a:t>
            </a:r>
            <a:br>
              <a:rPr lang="ru-RU" dirty="0"/>
            </a:br>
            <a:r>
              <a:rPr lang="ru-RU" b="1" dirty="0" smtClean="0"/>
              <a:t>Электронные </a:t>
            </a:r>
            <a:r>
              <a:rPr lang="ru-RU" b="1" dirty="0"/>
              <a:t>курсы в ЦДПО (</a:t>
            </a:r>
            <a:r>
              <a:rPr lang="ru-RU" b="1" dirty="0" err="1"/>
              <a:t>Moodle</a:t>
            </a:r>
            <a:r>
              <a:rPr lang="ru-RU" b="1" dirty="0"/>
              <a:t>): </a:t>
            </a:r>
            <a:r>
              <a:rPr lang="ru-RU" dirty="0"/>
              <a:t>​нет</a:t>
            </a:r>
          </a:p>
          <a:p>
            <a:r>
              <a:rPr lang="ru-RU" b="1" dirty="0"/>
              <a:t>Научное руководство: </a:t>
            </a:r>
            <a:r>
              <a:rPr lang="ru-RU" dirty="0"/>
              <a:t>3</a:t>
            </a:r>
          </a:p>
          <a:p>
            <a:r>
              <a:rPr lang="ru-RU" b="1" dirty="0"/>
              <a:t>Участие в выполнении НИР за 2014-2019: </a:t>
            </a:r>
            <a:r>
              <a:rPr lang="ru-RU" dirty="0"/>
              <a:t>3 НИР: Деструкции (пост) современности и топологическая субъективность, РФФИ "а", </a:t>
            </a:r>
            <a:r>
              <a:rPr lang="ru-RU" dirty="0" smtClean="0"/>
              <a:t>руководитель</a:t>
            </a:r>
            <a:r>
              <a:rPr lang="ru-RU" dirty="0"/>
              <a:t>, 2019; Эстетика политического в контексте </a:t>
            </a:r>
            <a:r>
              <a:rPr lang="ru-RU" dirty="0" err="1"/>
              <a:t>постсовременности</a:t>
            </a:r>
            <a:r>
              <a:rPr lang="ru-RU" dirty="0"/>
              <a:t>: стратегии рефлексии и формирование субъективности, РГНФ, </a:t>
            </a:r>
            <a:r>
              <a:rPr lang="ru-RU" dirty="0" smtClean="0"/>
              <a:t>руководитель</a:t>
            </a:r>
            <a:r>
              <a:rPr lang="ru-RU" dirty="0"/>
              <a:t>, 2015.​</a:t>
            </a:r>
          </a:p>
          <a:p>
            <a:r>
              <a:rPr lang="ru-RU" b="1" dirty="0"/>
              <a:t>Заявки на выполнение НИР за 2014-2019:</a:t>
            </a:r>
            <a:r>
              <a:rPr lang="ru-RU" dirty="0"/>
              <a:t> 3(РФФИ);​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8884227"/>
              </p:ext>
            </p:extLst>
          </p:nvPr>
        </p:nvGraphicFramePr>
        <p:xfrm>
          <a:off x="107504" y="4005064"/>
          <a:ext cx="5257800" cy="252984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44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171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537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9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12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29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6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3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</a:t>
                      </a:r>
                      <a:r>
                        <a:rPr lang="en-US" sz="13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аффилиацией</a:t>
                      </a:r>
                      <a:endParaRPr lang="en-US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9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43100" y="2308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660232" y="6381328"/>
            <a:ext cx="23841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("за" 63, "против" нет)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015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Кафедра теории и истории культуры</a:t>
            </a:r>
            <a:endParaRPr lang="ru-RU" dirty="0"/>
          </a:p>
          <a:p>
            <a:pPr algn="ctr"/>
            <a:r>
              <a:rPr lang="ru-RU" b="1" dirty="0"/>
              <a:t>Профессор </a:t>
            </a:r>
            <a:endParaRPr lang="ru-RU" dirty="0"/>
          </a:p>
          <a:p>
            <a:pPr algn="ctr"/>
            <a:r>
              <a:rPr lang="ru-RU" b="1" dirty="0"/>
              <a:t>Подано заявлений  – 1 </a:t>
            </a:r>
            <a:endParaRPr lang="ru-RU" dirty="0"/>
          </a:p>
          <a:p>
            <a:r>
              <a:rPr lang="ru-RU" dirty="0"/>
              <a:t>Артемьева Татьяна Владимировна, 1955​, доктор философских наук (1996)​, профессор (2005), профессор кафедры теории и истории культуры.</a:t>
            </a:r>
          </a:p>
          <a:p>
            <a:r>
              <a:rPr lang="ru-RU" b="1" dirty="0"/>
              <a:t>Основные работы по профилю кафедры:</a:t>
            </a:r>
            <a:r>
              <a:rPr lang="ru-RU" dirty="0"/>
              <a:t> Эмблематическое выражение моральных концептов в России эпохи Просвещения, (2019), [статья];</a:t>
            </a:r>
            <a:br>
              <a:rPr lang="ru-RU" dirty="0"/>
            </a:br>
            <a:r>
              <a:rPr lang="ru-RU" dirty="0"/>
              <a:t>Визуализация философских понятий и концептов в российской интеллектуальной культуре эпохи Просвещения, (2017), [статья].​</a:t>
            </a:r>
            <a:br>
              <a:rPr lang="ru-RU" dirty="0"/>
            </a:br>
            <a:r>
              <a:rPr lang="ru-RU" b="1" dirty="0" smtClean="0"/>
              <a:t>Электронные </a:t>
            </a:r>
            <a:r>
              <a:rPr lang="ru-RU" b="1" dirty="0"/>
              <a:t>курсы в ЦДПО (</a:t>
            </a:r>
            <a:r>
              <a:rPr lang="ru-RU" b="1" dirty="0" err="1"/>
              <a:t>Moodle</a:t>
            </a:r>
            <a:r>
              <a:rPr lang="ru-RU" b="1" dirty="0"/>
              <a:t>): </a:t>
            </a:r>
            <a:r>
              <a:rPr lang="ru-RU" dirty="0"/>
              <a:t>​нет</a:t>
            </a:r>
          </a:p>
          <a:p>
            <a:r>
              <a:rPr lang="ru-RU" b="1" dirty="0"/>
              <a:t>Научное руководство: </a:t>
            </a:r>
            <a:r>
              <a:rPr lang="ru-RU" dirty="0"/>
              <a:t>2</a:t>
            </a:r>
          </a:p>
          <a:p>
            <a:r>
              <a:rPr lang="ru-RU" b="1" dirty="0"/>
              <a:t>Участие в выполнении НИР за 2014-2019: </a:t>
            </a:r>
            <a:r>
              <a:rPr lang="ru-RU" dirty="0"/>
              <a:t>Высокотехнологичная информационная образовательная среда, РГНФ, </a:t>
            </a:r>
            <a:r>
              <a:rPr lang="ru-RU" dirty="0" smtClean="0"/>
              <a:t>исполнитель</a:t>
            </a:r>
            <a:r>
              <a:rPr lang="ru-RU" dirty="0"/>
              <a:t>, 2015​</a:t>
            </a:r>
          </a:p>
          <a:p>
            <a:r>
              <a:rPr lang="ru-RU" b="1" dirty="0"/>
              <a:t>Заявки на выполнение НИР за 2014-2019:</a:t>
            </a:r>
            <a:r>
              <a:rPr lang="ru-RU" dirty="0"/>
              <a:t> 1(РФФИ); 1(РНФ)​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205748"/>
              </p:ext>
            </p:extLst>
          </p:nvPr>
        </p:nvGraphicFramePr>
        <p:xfrm>
          <a:off x="107504" y="4077072"/>
          <a:ext cx="5257800" cy="252984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44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104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824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9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18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95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5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3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11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43100" y="2308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660232" y="6309320"/>
            <a:ext cx="23841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("за" 63, "против" нет)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280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Кафедра связей с общественностью и рекламы</a:t>
            </a:r>
            <a:endParaRPr lang="ru-RU" dirty="0"/>
          </a:p>
          <a:p>
            <a:pPr algn="ctr"/>
            <a:r>
              <a:rPr lang="ru-RU" b="1" dirty="0"/>
              <a:t>Профессор</a:t>
            </a:r>
            <a:endParaRPr lang="ru-RU" dirty="0"/>
          </a:p>
          <a:p>
            <a:pPr algn="ctr"/>
            <a:r>
              <a:rPr lang="ru-RU" b="1" dirty="0"/>
              <a:t>Подано заявлений  – 1 </a:t>
            </a:r>
            <a:endParaRPr lang="ru-RU" dirty="0"/>
          </a:p>
          <a:p>
            <a:r>
              <a:rPr lang="ru-RU" sz="1600" dirty="0"/>
              <a:t>Покровская Надежда Николаевна, 1972​, доктор социологических наук (2009)​, профессор (2017), профессор кафедры связей с общественностью и рекламы.</a:t>
            </a:r>
          </a:p>
          <a:p>
            <a:r>
              <a:rPr lang="ru-RU" sz="1600" b="1" dirty="0"/>
              <a:t>Основные работы по профилю кафедры:</a:t>
            </a:r>
            <a:r>
              <a:rPr lang="ru-RU" sz="1600" dirty="0"/>
              <a:t> </a:t>
            </a:r>
            <a:r>
              <a:rPr lang="ru-RU" sz="1600" dirty="0" err="1"/>
              <a:t>Educational</a:t>
            </a:r>
            <a:r>
              <a:rPr lang="ru-RU" sz="1600" dirty="0"/>
              <a:t> </a:t>
            </a:r>
            <a:r>
              <a:rPr lang="ru-RU" sz="1600" dirty="0" err="1"/>
              <a:t>services</a:t>
            </a:r>
            <a:r>
              <a:rPr lang="ru-RU" sz="1600" dirty="0"/>
              <a:t> </a:t>
            </a:r>
            <a:r>
              <a:rPr lang="ru-RU" sz="1600" dirty="0" err="1"/>
              <a:t>for</a:t>
            </a:r>
            <a:r>
              <a:rPr lang="ru-RU" sz="1600" dirty="0"/>
              <a:t> </a:t>
            </a:r>
            <a:r>
              <a:rPr lang="ru-RU" sz="1600" dirty="0" err="1"/>
              <a:t>intellectual</a:t>
            </a:r>
            <a:r>
              <a:rPr lang="ru-RU" sz="1600" dirty="0"/>
              <a:t> </a:t>
            </a:r>
            <a:r>
              <a:rPr lang="ru-RU" sz="1600" dirty="0" err="1"/>
              <a:t>capital</a:t>
            </a:r>
            <a:r>
              <a:rPr lang="ru-RU" sz="1600" dirty="0"/>
              <a:t> </a:t>
            </a:r>
            <a:r>
              <a:rPr lang="ru-RU" sz="1600" dirty="0" err="1"/>
              <a:t>growth</a:t>
            </a:r>
            <a:r>
              <a:rPr lang="ru-RU" sz="1600" dirty="0"/>
              <a:t> </a:t>
            </a:r>
            <a:r>
              <a:rPr lang="ru-RU" sz="1600" dirty="0" err="1"/>
              <a:t>or</a:t>
            </a:r>
            <a:r>
              <a:rPr lang="ru-RU" sz="1600" dirty="0"/>
              <a:t> </a:t>
            </a:r>
            <a:r>
              <a:rPr lang="ru-RU" sz="1600" dirty="0" err="1"/>
              <a:t>transmission</a:t>
            </a:r>
            <a:r>
              <a:rPr lang="ru-RU" sz="1600" dirty="0"/>
              <a:t> </a:t>
            </a:r>
            <a:r>
              <a:rPr lang="ru-RU" sz="1600" dirty="0" err="1"/>
              <a:t>of</a:t>
            </a:r>
            <a:r>
              <a:rPr lang="ru-RU" sz="1600" dirty="0"/>
              <a:t> </a:t>
            </a:r>
            <a:r>
              <a:rPr lang="ru-RU" sz="1600" dirty="0" err="1"/>
              <a:t>culture</a:t>
            </a:r>
            <a:r>
              <a:rPr lang="ru-RU" sz="1600" dirty="0"/>
              <a:t> </a:t>
            </a:r>
            <a:r>
              <a:rPr lang="ru-RU" sz="1600" dirty="0" err="1"/>
              <a:t>for</a:t>
            </a:r>
            <a:r>
              <a:rPr lang="ru-RU" sz="1600" dirty="0"/>
              <a:t> </a:t>
            </a:r>
            <a:r>
              <a:rPr lang="ru-RU" sz="1600" dirty="0" err="1"/>
              <a:t>transfer</a:t>
            </a:r>
            <a:r>
              <a:rPr lang="ru-RU" sz="1600" dirty="0"/>
              <a:t> </a:t>
            </a:r>
            <a:r>
              <a:rPr lang="ru-RU" sz="1600" dirty="0" err="1"/>
              <a:t>of</a:t>
            </a:r>
            <a:r>
              <a:rPr lang="ru-RU" sz="1600" dirty="0"/>
              <a:t> </a:t>
            </a:r>
            <a:r>
              <a:rPr lang="ru-RU" sz="1600" dirty="0" err="1"/>
              <a:t>knowledge</a:t>
            </a:r>
            <a:r>
              <a:rPr lang="ru-RU" sz="1600" dirty="0"/>
              <a:t> - </a:t>
            </a:r>
            <a:r>
              <a:rPr lang="ru-RU" sz="1600" dirty="0" err="1"/>
              <a:t>consumer</a:t>
            </a:r>
            <a:r>
              <a:rPr lang="ru-RU" sz="1600" dirty="0"/>
              <a:t> </a:t>
            </a:r>
            <a:r>
              <a:rPr lang="ru-RU" sz="1600" dirty="0" err="1"/>
              <a:t>satisfaction</a:t>
            </a:r>
            <a:r>
              <a:rPr lang="ru-RU" sz="1600" dirty="0"/>
              <a:t> </a:t>
            </a:r>
            <a:r>
              <a:rPr lang="ru-RU" sz="1600" dirty="0" err="1"/>
              <a:t>at</a:t>
            </a:r>
            <a:r>
              <a:rPr lang="ru-RU" sz="1600" dirty="0"/>
              <a:t> </a:t>
            </a:r>
            <a:r>
              <a:rPr lang="ru-RU" sz="1600" dirty="0" err="1"/>
              <a:t>St</a:t>
            </a:r>
            <a:r>
              <a:rPr lang="ru-RU" sz="1600" dirty="0"/>
              <a:t>. </a:t>
            </a:r>
            <a:r>
              <a:rPr lang="ru-RU" sz="1600" dirty="0" err="1"/>
              <a:t>Petersburg</a:t>
            </a:r>
            <a:r>
              <a:rPr lang="ru-RU" sz="1600" dirty="0"/>
              <a:t> </a:t>
            </a:r>
            <a:r>
              <a:rPr lang="ru-RU" sz="1600" dirty="0" err="1"/>
              <a:t>universities</a:t>
            </a:r>
            <a:r>
              <a:rPr lang="ru-RU" sz="1600" dirty="0"/>
              <a:t>, (2019), [статья];</a:t>
            </a:r>
            <a:br>
              <a:rPr lang="ru-RU" sz="1600" dirty="0"/>
            </a:br>
            <a:r>
              <a:rPr lang="ru-RU" sz="1600" dirty="0"/>
              <a:t>Модель передачи информации 4.0 в концепции университета 4.0, (2019), [статья]​</a:t>
            </a:r>
            <a:br>
              <a:rPr lang="ru-RU" sz="1600" dirty="0"/>
            </a:br>
            <a:r>
              <a:rPr lang="ru-RU" sz="1600" b="1" dirty="0"/>
              <a:t>Электронные курсы в ЦДПО (</a:t>
            </a:r>
            <a:r>
              <a:rPr lang="ru-RU" sz="1600" b="1" dirty="0" err="1"/>
              <a:t>Moodle</a:t>
            </a:r>
            <a:r>
              <a:rPr lang="ru-RU" sz="1600" b="1" dirty="0" smtClean="0"/>
              <a:t>): </a:t>
            </a:r>
            <a:r>
              <a:rPr lang="ru-RU" sz="1600" dirty="0" smtClean="0"/>
              <a:t>1 курс: </a:t>
            </a:r>
            <a:r>
              <a:rPr lang="ru-RU" sz="1600" dirty="0"/>
              <a:t>Семантика и семиотика в рекламе. </a:t>
            </a:r>
            <a:r>
              <a:rPr lang="ru-RU" sz="1600" dirty="0" smtClean="0"/>
              <a:t>​</a:t>
            </a:r>
            <a:endParaRPr lang="ru-RU" sz="1600" dirty="0"/>
          </a:p>
          <a:p>
            <a:r>
              <a:rPr lang="ru-RU" sz="1600" b="1" dirty="0"/>
              <a:t>Научное руководство: </a:t>
            </a:r>
            <a:r>
              <a:rPr lang="ru-RU" sz="1600" dirty="0"/>
              <a:t>нет</a:t>
            </a:r>
          </a:p>
          <a:p>
            <a:r>
              <a:rPr lang="ru-RU" sz="1600" b="1" dirty="0"/>
              <a:t>Участие в выполнении НИР за 2014-2019: </a:t>
            </a:r>
            <a:r>
              <a:rPr lang="ru-RU" sz="1600" dirty="0"/>
              <a:t>Реализация комплекса мероприятий по повышению эффективности реализации комплексного учебного курса «Основы религиозных культур и светской этики», предметов, модулей, курсов, дисциплин, направленных на изучение духовно-нравственной культуры народов России., ООО "Альмира", </a:t>
            </a:r>
            <a:r>
              <a:rPr lang="ru-RU" sz="1600" dirty="0" smtClean="0"/>
              <a:t>исполнитель</a:t>
            </a:r>
            <a:r>
              <a:rPr lang="ru-RU" sz="1600" dirty="0"/>
              <a:t>, 2019​</a:t>
            </a:r>
          </a:p>
          <a:p>
            <a:r>
              <a:rPr lang="ru-RU" sz="1600" b="1" dirty="0"/>
              <a:t>Заявки на выполнение НИР за 2014-2019:</a:t>
            </a:r>
            <a:r>
              <a:rPr lang="ru-RU" sz="1600" dirty="0"/>
              <a:t> 1(РНФ); 1(</a:t>
            </a:r>
            <a:r>
              <a:rPr lang="ru-RU" sz="1600" dirty="0" err="1"/>
              <a:t>Минобрнауки</a:t>
            </a:r>
            <a:r>
              <a:rPr lang="ru-RU" sz="1600" dirty="0"/>
              <a:t>)​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9876839"/>
              </p:ext>
            </p:extLst>
          </p:nvPr>
        </p:nvGraphicFramePr>
        <p:xfrm>
          <a:off x="107504" y="4149080"/>
          <a:ext cx="5257800" cy="252984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44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214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857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12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22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80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18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42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3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17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15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43100" y="2308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660232" y="6309320"/>
            <a:ext cx="23841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("за" 63, "против" нет)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979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/>
              <a:t>Кафедра методики обучения биологии и экологии </a:t>
            </a:r>
            <a:endParaRPr lang="ru-RU" sz="1600" dirty="0"/>
          </a:p>
          <a:p>
            <a:pPr algn="ctr"/>
            <a:r>
              <a:rPr lang="ru-RU" sz="1600" b="1" dirty="0"/>
              <a:t>Профессор (неполная занятость - 0,25).</a:t>
            </a:r>
            <a:endParaRPr lang="ru-RU" sz="1600" dirty="0"/>
          </a:p>
          <a:p>
            <a:pPr algn="ctr"/>
            <a:r>
              <a:rPr lang="ru-RU" sz="1600" b="1" dirty="0"/>
              <a:t>Подано заявлений  – 1 </a:t>
            </a:r>
            <a:endParaRPr lang="ru-RU" sz="1600" dirty="0"/>
          </a:p>
          <a:p>
            <a:r>
              <a:rPr lang="ru-RU" sz="1450" dirty="0">
                <a:latin typeface="Open Sans"/>
              </a:rPr>
              <a:t>Соломин Валерий Павлович, 1951​, доктор педагогических наук (2000)​, профессор (1993),  Заслуженный работник высшей школы РФ, Почетный работник науки и техники РФ</a:t>
            </a:r>
            <a:r>
              <a:rPr lang="ru-RU" sz="1450" dirty="0" smtClean="0">
                <a:latin typeface="Open Sans"/>
              </a:rPr>
              <a:t>, Почётный профессор университета, профессор </a:t>
            </a:r>
            <a:r>
              <a:rPr lang="ru-RU" sz="1450" dirty="0">
                <a:latin typeface="Open Sans"/>
              </a:rPr>
              <a:t>кафедры методики обучения биологии и экологии.</a:t>
            </a:r>
          </a:p>
          <a:p>
            <a:r>
              <a:rPr lang="ru-RU" sz="1450" b="1" dirty="0">
                <a:latin typeface="Open Sans"/>
              </a:rPr>
              <a:t>Основные работы по профилю кафедры:</a:t>
            </a:r>
            <a:r>
              <a:rPr lang="ru-RU" sz="1450" dirty="0">
                <a:latin typeface="Open Sans"/>
              </a:rPr>
              <a:t> Системность </a:t>
            </a:r>
            <a:r>
              <a:rPr lang="ru-RU" sz="1450" dirty="0" err="1">
                <a:latin typeface="Open Sans"/>
              </a:rPr>
              <a:t>геоэкологической</a:t>
            </a:r>
            <a:r>
              <a:rPr lang="ru-RU" sz="1450" dirty="0">
                <a:latin typeface="Open Sans"/>
              </a:rPr>
              <a:t> науки и ее теоретические основы, (2019), [статья];</a:t>
            </a:r>
            <a:br>
              <a:rPr lang="ru-RU" sz="1450" dirty="0">
                <a:latin typeface="Open Sans"/>
              </a:rPr>
            </a:br>
            <a:r>
              <a:rPr lang="ru-RU" sz="1450" dirty="0" err="1">
                <a:latin typeface="Open Sans"/>
              </a:rPr>
              <a:t>Диалогово</a:t>
            </a:r>
            <a:r>
              <a:rPr lang="ru-RU" sz="1450" dirty="0">
                <a:latin typeface="Open Sans"/>
              </a:rPr>
              <a:t>-ценностный характер всемирного наследия, (2019), [статья].​</a:t>
            </a:r>
            <a:br>
              <a:rPr lang="ru-RU" sz="1450" dirty="0">
                <a:latin typeface="Open Sans"/>
              </a:rPr>
            </a:br>
            <a:r>
              <a:rPr lang="ru-RU" sz="1450" b="1" dirty="0">
                <a:latin typeface="Open Sans"/>
              </a:rPr>
              <a:t>Электронные курсы в ЦДПО (</a:t>
            </a:r>
            <a:r>
              <a:rPr lang="ru-RU" sz="1450" b="1" dirty="0" err="1">
                <a:latin typeface="Open Sans"/>
              </a:rPr>
              <a:t>Moodle</a:t>
            </a:r>
            <a:r>
              <a:rPr lang="ru-RU" sz="1450" b="1" dirty="0">
                <a:latin typeface="Open Sans"/>
              </a:rPr>
              <a:t>): </a:t>
            </a:r>
            <a:r>
              <a:rPr lang="ru-RU" sz="1450" dirty="0">
                <a:latin typeface="Open Sans"/>
              </a:rPr>
              <a:t>​нет</a:t>
            </a:r>
          </a:p>
          <a:p>
            <a:r>
              <a:rPr lang="ru-RU" sz="1450" b="1" dirty="0">
                <a:latin typeface="Open Sans"/>
              </a:rPr>
              <a:t>Научное руководство: </a:t>
            </a:r>
            <a:r>
              <a:rPr lang="ru-RU" sz="1450" dirty="0">
                <a:latin typeface="Open Sans"/>
              </a:rPr>
              <a:t>2</a:t>
            </a:r>
          </a:p>
          <a:p>
            <a:r>
              <a:rPr lang="ru-RU" sz="1450" b="1" dirty="0">
                <a:latin typeface="Open Sans"/>
              </a:rPr>
              <a:t>Участие в выполнении НИР за 2014-2019: </a:t>
            </a:r>
            <a:r>
              <a:rPr lang="ru-RU" sz="1450" dirty="0">
                <a:latin typeface="Open Sans"/>
              </a:rPr>
              <a:t>Услуги по разработке и подготовке к изданию методических рекомендаций по вопросам развития </a:t>
            </a:r>
            <a:r>
              <a:rPr lang="ru-RU" sz="1450" dirty="0" err="1">
                <a:latin typeface="Open Sans"/>
              </a:rPr>
              <a:t>техносферы</a:t>
            </a:r>
            <a:r>
              <a:rPr lang="ru-RU" sz="1450" dirty="0">
                <a:latin typeface="Open Sans"/>
              </a:rPr>
              <a:t> учреждений дополнительного образования детей в рамках реализации региональной программы развития образования по направлению «распространение на всей территории Российской Федерации современных моделей успешной социализации детей» согласно распоряжению Комитета по образованию Санкт-Петербурга от 14.05.2014 №2131-р «О реализации постановления Правительства Санкт-Петербурга от 24.04.2014 «268», Государственное бюджетное нетиповое </a:t>
            </a:r>
            <a:r>
              <a:rPr lang="ru-RU" sz="1450" dirty="0" smtClean="0">
                <a:latin typeface="Open Sans"/>
              </a:rPr>
              <a:t>образовательное учреждение «Санкт-Петербургский городской Дворец творчества юных», исполнитель, 2015; Разработка федерального государственного образовательного стандарта обучающихся с ограниченными возможностями здоровья и механизмов его внедрения, ФЦПРО </a:t>
            </a:r>
            <a:r>
              <a:rPr lang="ru-RU" sz="1450" dirty="0" err="1" smtClean="0">
                <a:latin typeface="Open Sans"/>
              </a:rPr>
              <a:t>Минобрнауки</a:t>
            </a:r>
            <a:r>
              <a:rPr lang="ru-RU" sz="1450" dirty="0" smtClean="0">
                <a:latin typeface="Open Sans"/>
              </a:rPr>
              <a:t>, руководитель, 2014.​</a:t>
            </a:r>
          </a:p>
          <a:p>
            <a:r>
              <a:rPr lang="ru-RU" sz="1500" b="1" dirty="0" smtClean="0">
                <a:latin typeface="Open Sans"/>
              </a:rPr>
              <a:t>Заявки на выполнение НИР за 2014-2019:</a:t>
            </a:r>
            <a:r>
              <a:rPr lang="ru-RU" sz="1500" dirty="0" smtClean="0">
                <a:latin typeface="Open Sans"/>
              </a:rPr>
              <a:t> 3(РФФИ); 1(РНФ)​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6928625"/>
              </p:ext>
            </p:extLst>
          </p:nvPr>
        </p:nvGraphicFramePr>
        <p:xfrm>
          <a:off x="107504" y="5013176"/>
          <a:ext cx="5257800" cy="172212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44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5908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sz="11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 sz="11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 sz="11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 sz="11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 sz="11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897</a:t>
                      </a:r>
                      <a:endParaRPr lang="ru-RU" sz="11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2492</a:t>
                      </a:r>
                      <a:endParaRPr lang="ru-RU" sz="11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20</a:t>
                      </a:r>
                      <a:endParaRPr lang="ru-RU" sz="11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 sz="11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</a:t>
                      </a:r>
                      <a:endParaRPr lang="ru-RU" sz="11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61</a:t>
                      </a:r>
                      <a:endParaRPr lang="ru-RU" sz="11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1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 sz="11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1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1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1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1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 sz="11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1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1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1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1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1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1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1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43100" y="2308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660232" y="6381328"/>
            <a:ext cx="21725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("за" </a:t>
            </a:r>
            <a:r>
              <a:rPr lang="ru-RU" kern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62, </a:t>
            </a:r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"против" 1</a:t>
            </a:r>
            <a:r>
              <a:rPr lang="ru-RU" kern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26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4624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Кафедра экономического образования </a:t>
            </a:r>
            <a:endParaRPr lang="ru-RU" b="1" dirty="0" smtClean="0"/>
          </a:p>
          <a:p>
            <a:pPr algn="ctr"/>
            <a:r>
              <a:rPr lang="ru-RU" b="1" dirty="0" smtClean="0"/>
              <a:t>Профессор </a:t>
            </a:r>
            <a:r>
              <a:rPr lang="ru-RU" b="1" dirty="0"/>
              <a:t>(неполная занятость 0,25)</a:t>
            </a:r>
            <a:endParaRPr lang="ru-RU" dirty="0"/>
          </a:p>
          <a:p>
            <a:pPr algn="ctr"/>
            <a:r>
              <a:rPr lang="ru-RU" b="1" dirty="0"/>
              <a:t>Подано заявлений  – 1 </a:t>
            </a:r>
            <a:endParaRPr lang="ru-RU" dirty="0"/>
          </a:p>
          <a:p>
            <a:r>
              <a:rPr lang="ru-RU" dirty="0" err="1"/>
              <a:t>Пилявский</a:t>
            </a:r>
            <a:r>
              <a:rPr lang="ru-RU" dirty="0"/>
              <a:t> Валерий Павлович, 1943​, доктор экономических наук (2009)​, старший научный сотрудник (1980), профессор кафедры экономического образования </a:t>
            </a:r>
            <a:r>
              <a:rPr lang="ru-RU" dirty="0" err="1"/>
              <a:t>Волховского</a:t>
            </a:r>
            <a:r>
              <a:rPr lang="ru-RU" dirty="0"/>
              <a:t> </a:t>
            </a:r>
            <a:r>
              <a:rPr lang="ru-RU" dirty="0" smtClean="0"/>
              <a:t>филиала.</a:t>
            </a:r>
            <a:endParaRPr lang="ru-RU" dirty="0"/>
          </a:p>
          <a:p>
            <a:r>
              <a:rPr lang="ru-RU" b="1" dirty="0"/>
              <a:t>Основные работы по профилю кафедры:</a:t>
            </a:r>
            <a:r>
              <a:rPr lang="ru-RU" dirty="0"/>
              <a:t> Перспективы развития онлайн-образования на рынке образовательных услуг, (2019), [статья]</a:t>
            </a:r>
            <a:br>
              <a:rPr lang="ru-RU" dirty="0"/>
            </a:br>
            <a:r>
              <a:rPr lang="ru-RU" dirty="0"/>
              <a:t>Роль образовательных услуг в формировании интеллектуального капитала, (2016), [статья ВАК]​</a:t>
            </a:r>
            <a:br>
              <a:rPr lang="ru-RU" dirty="0"/>
            </a:br>
            <a:r>
              <a:rPr lang="ru-RU" b="1" dirty="0" smtClean="0"/>
              <a:t>Электронные </a:t>
            </a:r>
            <a:r>
              <a:rPr lang="ru-RU" b="1" dirty="0"/>
              <a:t>курсы в ЦДПО (</a:t>
            </a:r>
            <a:r>
              <a:rPr lang="ru-RU" b="1" dirty="0" err="1"/>
              <a:t>Moodle</a:t>
            </a:r>
            <a:r>
              <a:rPr lang="ru-RU" b="1" dirty="0"/>
              <a:t>): </a:t>
            </a:r>
            <a:r>
              <a:rPr lang="ru-RU" dirty="0"/>
              <a:t>​нет</a:t>
            </a:r>
          </a:p>
          <a:p>
            <a:r>
              <a:rPr lang="ru-RU" b="1" dirty="0"/>
              <a:t>Научное руководство: </a:t>
            </a:r>
            <a:r>
              <a:rPr lang="ru-RU" dirty="0" smtClean="0"/>
              <a:t>нет</a:t>
            </a:r>
            <a:endParaRPr lang="ru-RU" dirty="0"/>
          </a:p>
          <a:p>
            <a:r>
              <a:rPr lang="ru-RU" b="1" dirty="0"/>
              <a:t>Участие в выполнении НИР за 2014-2019: </a:t>
            </a:r>
            <a:r>
              <a:rPr lang="ru-RU" dirty="0"/>
              <a:t>​нет</a:t>
            </a:r>
          </a:p>
          <a:p>
            <a:r>
              <a:rPr lang="ru-RU" b="1" dirty="0"/>
              <a:t>Заявки на выполнение НИР за 2014-2019:</a:t>
            </a:r>
            <a:r>
              <a:rPr lang="ru-RU" dirty="0"/>
              <a:t> 1(гос. задание)​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1113835"/>
              </p:ext>
            </p:extLst>
          </p:nvPr>
        </p:nvGraphicFramePr>
        <p:xfrm>
          <a:off x="107504" y="3789040"/>
          <a:ext cx="5257800" cy="281178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44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8956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80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196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8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6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35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43100" y="2308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588224" y="6237312"/>
            <a:ext cx="23841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("за" 63, "против" нет)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560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Кафедра ботаники </a:t>
            </a:r>
            <a:endParaRPr lang="ru-RU" dirty="0"/>
          </a:p>
          <a:p>
            <a:pPr algn="ctr"/>
            <a:r>
              <a:rPr lang="ru-RU" b="1" dirty="0"/>
              <a:t>Профессор</a:t>
            </a:r>
            <a:endParaRPr lang="ru-RU" dirty="0"/>
          </a:p>
          <a:p>
            <a:pPr algn="ctr"/>
            <a:r>
              <a:rPr lang="ru-RU" b="1" dirty="0"/>
              <a:t>Подано заявлений  – 1 </a:t>
            </a:r>
            <a:endParaRPr lang="ru-RU" dirty="0"/>
          </a:p>
          <a:p>
            <a:r>
              <a:rPr lang="ru-RU" dirty="0" err="1"/>
              <a:t>Яндовка</a:t>
            </a:r>
            <a:r>
              <a:rPr lang="ru-RU" dirty="0"/>
              <a:t> Людмила Федоровна, 1966​, доктор биологических наук (2012)​, доцент (2007), профессор кафедры ботаники.</a:t>
            </a:r>
          </a:p>
          <a:p>
            <a:r>
              <a:rPr lang="ru-RU" b="1" dirty="0"/>
              <a:t>Основные работы по профилю кафедры:</a:t>
            </a:r>
            <a:r>
              <a:rPr lang="ru-RU" dirty="0"/>
              <a:t> </a:t>
            </a:r>
            <a:r>
              <a:rPr lang="ru-RU" dirty="0" err="1"/>
              <a:t>Морфобиологическая</a:t>
            </a:r>
            <a:r>
              <a:rPr lang="ru-RU" dirty="0"/>
              <a:t> характеристика плодов и семян видов рода </a:t>
            </a:r>
            <a:r>
              <a:rPr lang="ru-RU" dirty="0" err="1"/>
              <a:t>Sorbus</a:t>
            </a:r>
            <a:r>
              <a:rPr lang="ru-RU" dirty="0"/>
              <a:t> (</a:t>
            </a:r>
            <a:r>
              <a:rPr lang="ru-RU" dirty="0" err="1"/>
              <a:t>Rosaceae</a:t>
            </a:r>
            <a:r>
              <a:rPr lang="ru-RU" dirty="0"/>
              <a:t>), </a:t>
            </a:r>
            <a:r>
              <a:rPr lang="ru-RU" dirty="0" err="1"/>
              <a:t>интродуцированных</a:t>
            </a:r>
            <a:r>
              <a:rPr lang="ru-RU" dirty="0"/>
              <a:t> в Ботаническом саду Петра Великого, (2019), [статья].</a:t>
            </a:r>
            <a:br>
              <a:rPr lang="ru-RU" dirty="0"/>
            </a:br>
            <a:r>
              <a:rPr lang="ru-RU" dirty="0"/>
              <a:t>Смородины (</a:t>
            </a:r>
            <a:r>
              <a:rPr lang="ru-RU" dirty="0" err="1"/>
              <a:t>Ribes</a:t>
            </a:r>
            <a:r>
              <a:rPr lang="ru-RU" dirty="0"/>
              <a:t> L., </a:t>
            </a:r>
            <a:r>
              <a:rPr lang="ru-RU" dirty="0" err="1"/>
              <a:t>Grossulariaceae</a:t>
            </a:r>
            <a:r>
              <a:rPr lang="ru-RU" dirty="0"/>
              <a:t>) Ботанического сада Петра Великого, (2018), [статья].​</a:t>
            </a:r>
            <a:br>
              <a:rPr lang="ru-RU" dirty="0"/>
            </a:br>
            <a:r>
              <a:rPr lang="ru-RU" b="1" dirty="0" smtClean="0"/>
              <a:t>Электронные </a:t>
            </a:r>
            <a:r>
              <a:rPr lang="ru-RU" b="1" dirty="0"/>
              <a:t>курсы в ЦДПО (</a:t>
            </a:r>
            <a:r>
              <a:rPr lang="ru-RU" b="1" dirty="0" err="1"/>
              <a:t>Moodle</a:t>
            </a:r>
            <a:r>
              <a:rPr lang="ru-RU" b="1" dirty="0"/>
              <a:t>): </a:t>
            </a:r>
            <a:r>
              <a:rPr lang="ru-RU" dirty="0" smtClean="0"/>
              <a:t>1 курс: Систематика </a:t>
            </a:r>
            <a:r>
              <a:rPr lang="ru-RU" dirty="0"/>
              <a:t>растений и грибов. </a:t>
            </a:r>
          </a:p>
          <a:p>
            <a:r>
              <a:rPr lang="ru-RU" b="1" dirty="0"/>
              <a:t>Научное руководство: </a:t>
            </a:r>
            <a:r>
              <a:rPr lang="ru-RU" dirty="0"/>
              <a:t>нет</a:t>
            </a:r>
          </a:p>
          <a:p>
            <a:r>
              <a:rPr lang="ru-RU" b="1" dirty="0"/>
              <a:t>Участие в выполнении НИР за 2014-2019: </a:t>
            </a:r>
            <a:r>
              <a:rPr lang="ru-RU" dirty="0"/>
              <a:t>​нет</a:t>
            </a:r>
          </a:p>
          <a:p>
            <a:r>
              <a:rPr lang="ru-RU" b="1" dirty="0"/>
              <a:t>Заявки на выполнение НИР за 2014-2019:</a:t>
            </a:r>
            <a:r>
              <a:rPr lang="ru-RU" dirty="0"/>
              <a:t> 1(РФФИ)​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2241169"/>
              </p:ext>
            </p:extLst>
          </p:nvPr>
        </p:nvGraphicFramePr>
        <p:xfrm>
          <a:off x="107504" y="3645024"/>
          <a:ext cx="5257800" cy="310896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44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75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126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16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40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4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43100" y="2308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660232" y="6309320"/>
            <a:ext cx="23841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("за" 63, "против" нет)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474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9518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Кафедра анатомии и физиологии человека и животных</a:t>
            </a:r>
            <a:endParaRPr lang="ru-RU" dirty="0"/>
          </a:p>
          <a:p>
            <a:pPr algn="ctr"/>
            <a:r>
              <a:rPr lang="ru-RU" b="1" dirty="0"/>
              <a:t>Профессор (неполная занятость 0,75) </a:t>
            </a:r>
            <a:endParaRPr lang="ru-RU" dirty="0"/>
          </a:p>
          <a:p>
            <a:pPr algn="ctr"/>
            <a:r>
              <a:rPr lang="ru-RU" b="1" dirty="0"/>
              <a:t>Подано заявлений  – 1 </a:t>
            </a:r>
            <a:endParaRPr lang="ru-RU" dirty="0"/>
          </a:p>
          <a:p>
            <a:r>
              <a:rPr lang="ru-RU" dirty="0" err="1"/>
              <a:t>Апчел</a:t>
            </a:r>
            <a:r>
              <a:rPr lang="ru-RU" dirty="0"/>
              <a:t> Василий Яковлевич, 1951​, доктор медицинских наук (1993)​, профессор (2000),  Заслуженный работник высшей школы РФ, профессор кафедры анатомии и физиологии человека и животных.</a:t>
            </a:r>
          </a:p>
          <a:p>
            <a:r>
              <a:rPr lang="ru-RU" b="1" dirty="0"/>
              <a:t>Основные работы по профилю кафедры:</a:t>
            </a:r>
            <a:r>
              <a:rPr lang="ru-RU" dirty="0"/>
              <a:t> Динамика показателей функционального состояния организма при адаптации летного состава к условиям Крайнего Севера, (2019), [статья</a:t>
            </a:r>
            <a:r>
              <a:rPr lang="ru-RU" dirty="0" smtClean="0"/>
              <a:t>]. Половые </a:t>
            </a:r>
            <a:r>
              <a:rPr lang="ru-RU" dirty="0"/>
              <a:t>различия регуляции операторской деятельности и её нейрофизиологического обеспечения, (2019), [статья].​</a:t>
            </a:r>
            <a:br>
              <a:rPr lang="ru-RU" dirty="0"/>
            </a:br>
            <a:r>
              <a:rPr lang="ru-RU" b="1" dirty="0" smtClean="0"/>
              <a:t>Электронные </a:t>
            </a:r>
            <a:r>
              <a:rPr lang="ru-RU" b="1" dirty="0"/>
              <a:t>курсы в ЦДПО (</a:t>
            </a:r>
            <a:r>
              <a:rPr lang="ru-RU" b="1" dirty="0" err="1"/>
              <a:t>Moodle</a:t>
            </a:r>
            <a:r>
              <a:rPr lang="ru-RU" b="1" dirty="0"/>
              <a:t>): </a:t>
            </a:r>
            <a:r>
              <a:rPr lang="ru-RU" dirty="0"/>
              <a:t>​нет</a:t>
            </a:r>
          </a:p>
          <a:p>
            <a:r>
              <a:rPr lang="ru-RU" b="1" dirty="0"/>
              <a:t>Научное руководство: </a:t>
            </a:r>
            <a:r>
              <a:rPr lang="ru-RU" dirty="0"/>
              <a:t>нет</a:t>
            </a:r>
          </a:p>
          <a:p>
            <a:r>
              <a:rPr lang="ru-RU" b="1" dirty="0"/>
              <a:t>Участие в выполнении НИР за 2014-2019: </a:t>
            </a:r>
            <a:r>
              <a:rPr lang="ru-RU" dirty="0"/>
              <a:t>​нет</a:t>
            </a:r>
          </a:p>
          <a:p>
            <a:r>
              <a:rPr lang="ru-RU" b="1" dirty="0"/>
              <a:t>Заявки на выполнение НИР за 2014-2019:</a:t>
            </a:r>
            <a:r>
              <a:rPr lang="ru-RU" dirty="0"/>
              <a:t> ​нет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5142085"/>
              </p:ext>
            </p:extLst>
          </p:nvPr>
        </p:nvGraphicFramePr>
        <p:xfrm>
          <a:off x="107504" y="4005064"/>
          <a:ext cx="5257800" cy="252984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44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111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673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8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5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66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6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3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43100" y="2308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660232" y="6309320"/>
            <a:ext cx="23841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("за" 63, "против" нет)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506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75" y="0"/>
            <a:ext cx="9144000" cy="4978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Кафедра зоологии</a:t>
            </a:r>
            <a:endParaRPr lang="ru-RU" dirty="0"/>
          </a:p>
          <a:p>
            <a:pPr algn="ctr"/>
            <a:r>
              <a:rPr lang="ru-RU" b="1" dirty="0"/>
              <a:t>Профессор (неполная занятость 0,25)</a:t>
            </a:r>
            <a:endParaRPr lang="ru-RU" dirty="0"/>
          </a:p>
          <a:p>
            <a:pPr algn="ctr"/>
            <a:r>
              <a:rPr lang="ru-RU" b="1" dirty="0"/>
              <a:t>Подано заявлений  – 1 </a:t>
            </a:r>
            <a:endParaRPr lang="ru-RU" dirty="0"/>
          </a:p>
          <a:p>
            <a:r>
              <a:rPr lang="ru-RU" sz="1750" dirty="0" err="1"/>
              <a:t>Цымбаленко</a:t>
            </a:r>
            <a:r>
              <a:rPr lang="ru-RU" sz="1750" dirty="0"/>
              <a:t> Надежда Васильевна, 1953​, доктор биологических наук (2003)​, профессор (2012), профессор кафедры зоологии.</a:t>
            </a:r>
          </a:p>
          <a:p>
            <a:r>
              <a:rPr lang="ru-RU" sz="1750" b="1" dirty="0"/>
              <a:t>Основные работы по профилю кафедры:</a:t>
            </a:r>
            <a:r>
              <a:rPr lang="ru-RU" sz="1750" dirty="0"/>
              <a:t> </a:t>
            </a:r>
            <a:r>
              <a:rPr lang="en-US" sz="1750" dirty="0"/>
              <a:t>Identification of species </a:t>
            </a:r>
            <a:r>
              <a:rPr lang="en-US" sz="1750" dirty="0" err="1"/>
              <a:t>Leucochloridium</a:t>
            </a:r>
            <a:r>
              <a:rPr lang="en-US" sz="1750" dirty="0"/>
              <a:t> </a:t>
            </a:r>
            <a:r>
              <a:rPr lang="en-US" sz="1750" dirty="0" err="1"/>
              <a:t>paradoxum</a:t>
            </a:r>
            <a:r>
              <a:rPr lang="en-US" sz="1750" dirty="0"/>
              <a:t> and L. </a:t>
            </a:r>
            <a:r>
              <a:rPr lang="en-US" sz="1750" dirty="0" err="1"/>
              <a:t>perturbatum</a:t>
            </a:r>
            <a:r>
              <a:rPr lang="en-US" sz="1750" dirty="0"/>
              <a:t> (</a:t>
            </a:r>
            <a:r>
              <a:rPr lang="en-US" sz="1750" dirty="0" err="1"/>
              <a:t>Trematoda</a:t>
            </a:r>
            <a:r>
              <a:rPr lang="en-US" sz="1750" dirty="0"/>
              <a:t>) based on RDNA sequences, (2014), [</a:t>
            </a:r>
            <a:r>
              <a:rPr lang="ru-RU" sz="1750" dirty="0"/>
              <a:t>статья].</a:t>
            </a:r>
            <a:br>
              <a:rPr lang="ru-RU" sz="1750" dirty="0"/>
            </a:br>
            <a:r>
              <a:rPr lang="en-US" sz="1750" dirty="0"/>
              <a:t>Rapid markers for species identification of TREMATODES from the genus LEUCOCHLORIDIUM, (2017), [</a:t>
            </a:r>
            <a:r>
              <a:rPr lang="ru-RU" sz="1750" dirty="0"/>
              <a:t>статья].​</a:t>
            </a:r>
            <a:br>
              <a:rPr lang="ru-RU" sz="1750" dirty="0"/>
            </a:br>
            <a:r>
              <a:rPr lang="ru-RU" sz="1750" b="1" dirty="0"/>
              <a:t>Электронные курсы в ЦДПО (</a:t>
            </a:r>
            <a:r>
              <a:rPr lang="en-US" sz="1750" b="1" dirty="0"/>
              <a:t>Moodle): </a:t>
            </a:r>
            <a:r>
              <a:rPr lang="ru-RU" sz="1750" dirty="0" smtClean="0"/>
              <a:t>1 курс: Молекулярная </a:t>
            </a:r>
            <a:r>
              <a:rPr lang="ru-RU" sz="1750" dirty="0"/>
              <a:t>биология. </a:t>
            </a:r>
            <a:endParaRPr lang="ru-RU" sz="1750" dirty="0" smtClean="0"/>
          </a:p>
          <a:p>
            <a:r>
              <a:rPr lang="ru-RU" sz="1750" b="1" dirty="0" smtClean="0"/>
              <a:t>Научное руководство: </a:t>
            </a:r>
            <a:r>
              <a:rPr lang="ru-RU" sz="1750" dirty="0" smtClean="0"/>
              <a:t>1</a:t>
            </a:r>
          </a:p>
          <a:p>
            <a:r>
              <a:rPr lang="ru-RU" sz="1750" b="1" dirty="0" smtClean="0"/>
              <a:t>Участие </a:t>
            </a:r>
            <a:r>
              <a:rPr lang="ru-RU" sz="1750" b="1" dirty="0"/>
              <a:t>в выполнении НИР за 2014-2019: </a:t>
            </a:r>
            <a:r>
              <a:rPr lang="ru-RU" sz="1750" dirty="0"/>
              <a:t>6 НИР: Изучение природы размножения </a:t>
            </a:r>
            <a:r>
              <a:rPr lang="ru-RU" sz="1750" dirty="0" err="1"/>
              <a:t>партенит</a:t>
            </a:r>
            <a:r>
              <a:rPr lang="ru-RU" sz="1750" dirty="0"/>
              <a:t> трематод, РФФИ "а", Исполнитель, 2019; Изучение химической природы и функционального значения </a:t>
            </a:r>
            <a:r>
              <a:rPr lang="ru-RU" sz="1750" dirty="0" err="1"/>
              <a:t>пигметов</a:t>
            </a:r>
            <a:r>
              <a:rPr lang="ru-RU" sz="1750" dirty="0"/>
              <a:t>, окрашивающих </a:t>
            </a:r>
            <a:r>
              <a:rPr lang="ru-RU" sz="1750" dirty="0" err="1"/>
              <a:t>спороцист</a:t>
            </a:r>
            <a:r>
              <a:rPr lang="ru-RU" sz="1750" dirty="0"/>
              <a:t> трематод р. </a:t>
            </a:r>
            <a:r>
              <a:rPr lang="en-US" sz="1750" dirty="0" err="1"/>
              <a:t>Leucochloridium</a:t>
            </a:r>
            <a:r>
              <a:rPr lang="en-US" sz="1750" dirty="0"/>
              <a:t>, </a:t>
            </a:r>
            <a:r>
              <a:rPr lang="ru-RU" sz="1750" dirty="0"/>
              <a:t>РФФИ, </a:t>
            </a:r>
            <a:r>
              <a:rPr lang="ru-RU" sz="1750" dirty="0" smtClean="0"/>
              <a:t>исполнитель</a:t>
            </a:r>
            <a:r>
              <a:rPr lang="ru-RU" sz="1750" dirty="0"/>
              <a:t>, 2018​</a:t>
            </a:r>
          </a:p>
          <a:p>
            <a:r>
              <a:rPr lang="ru-RU" sz="1750" b="1" dirty="0"/>
              <a:t>Заявки на выполнение НИР за 2014-2019:</a:t>
            </a:r>
            <a:r>
              <a:rPr lang="ru-RU" sz="1750" dirty="0"/>
              <a:t> ​нет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6925373"/>
              </p:ext>
            </p:extLst>
          </p:nvPr>
        </p:nvGraphicFramePr>
        <p:xfrm>
          <a:off x="107504" y="4328160"/>
          <a:ext cx="5257800" cy="252984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44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77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267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9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65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226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8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64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202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8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3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14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40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125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7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43100" y="2308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660232" y="6309320"/>
            <a:ext cx="23841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("за" 63, "против" нет)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564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Кафедра зоологии</a:t>
            </a:r>
            <a:endParaRPr lang="ru-RU" dirty="0"/>
          </a:p>
          <a:p>
            <a:pPr algn="ctr"/>
            <a:r>
              <a:rPr lang="ru-RU" b="1" dirty="0"/>
              <a:t>Профессор</a:t>
            </a:r>
            <a:endParaRPr lang="ru-RU" dirty="0"/>
          </a:p>
          <a:p>
            <a:pPr algn="ctr"/>
            <a:r>
              <a:rPr lang="ru-RU" b="1" dirty="0"/>
              <a:t>Подано заявлений  – 1 </a:t>
            </a:r>
            <a:endParaRPr lang="ru-RU" dirty="0"/>
          </a:p>
          <a:p>
            <a:r>
              <a:rPr lang="ru-RU" sz="1600" dirty="0"/>
              <a:t>Скворцов Владимир Валентинович, 1949​, доктор биологических наук (1998)​, доцент (2003), Почетный работник высшего профессионального образования РФ, профессор кафедры зоологии.</a:t>
            </a:r>
          </a:p>
          <a:p>
            <a:r>
              <a:rPr lang="ru-RU" sz="1600" b="1" dirty="0"/>
              <a:t>Основные работы по профилю кафедры:</a:t>
            </a:r>
            <a:r>
              <a:rPr lang="ru-RU" sz="1600" dirty="0"/>
              <a:t> Моделирование многолетней динамики обилия популяций личинок </a:t>
            </a:r>
            <a:r>
              <a:rPr lang="ru-RU" sz="1600" dirty="0" err="1"/>
              <a:t>Chironomus</a:t>
            </a:r>
            <a:r>
              <a:rPr lang="ru-RU" sz="1600" dirty="0"/>
              <a:t> </a:t>
            </a:r>
            <a:r>
              <a:rPr lang="ru-RU" sz="1600" dirty="0" err="1"/>
              <a:t>plumosus</a:t>
            </a:r>
            <a:r>
              <a:rPr lang="ru-RU" sz="1600" dirty="0"/>
              <a:t> (L., 1758) и </a:t>
            </a:r>
            <a:r>
              <a:rPr lang="ru-RU" sz="1600" dirty="0" err="1"/>
              <a:t>Ch</a:t>
            </a:r>
            <a:r>
              <a:rPr lang="ru-RU" sz="1600" dirty="0"/>
              <a:t>. </a:t>
            </a:r>
            <a:r>
              <a:rPr lang="ru-RU" sz="1600" dirty="0" err="1"/>
              <a:t>anthracinus</a:t>
            </a:r>
            <a:r>
              <a:rPr lang="ru-RU" sz="1600" dirty="0"/>
              <a:t> </a:t>
            </a:r>
            <a:r>
              <a:rPr lang="ru-RU" sz="1600" dirty="0" err="1"/>
              <a:t>Zett</a:t>
            </a:r>
            <a:r>
              <a:rPr lang="ru-RU" sz="1600" dirty="0"/>
              <a:t>., 1860 с применением искусственных нейронных сетей (оз. Красное, Карельский перешеек, Ленинградская область), (2018), [статья]</a:t>
            </a:r>
            <a:br>
              <a:rPr lang="ru-RU" sz="1600" dirty="0"/>
            </a:br>
            <a:r>
              <a:rPr lang="ru-RU" sz="1600" dirty="0"/>
              <a:t>Применение регрессионных уравнений в лимнологических исследованиях: преимущества использования искусственных нейронных сетей, (2018), [статья]​</a:t>
            </a:r>
            <a:br>
              <a:rPr lang="ru-RU" sz="1600" dirty="0"/>
            </a:br>
            <a:r>
              <a:rPr lang="ru-RU" sz="1600" b="1" dirty="0"/>
              <a:t>Электронные курсы в ЦДПО (</a:t>
            </a:r>
            <a:r>
              <a:rPr lang="ru-RU" sz="1600" b="1" dirty="0" err="1"/>
              <a:t>Moodle</a:t>
            </a:r>
            <a:r>
              <a:rPr lang="ru-RU" sz="1600" b="1" dirty="0"/>
              <a:t>): </a:t>
            </a:r>
            <a:r>
              <a:rPr lang="ru-RU" sz="1600" dirty="0"/>
              <a:t>7 </a:t>
            </a:r>
            <a:r>
              <a:rPr lang="ru-RU" sz="1600" dirty="0" smtClean="0"/>
              <a:t>курсов, в том числе Экологический </a:t>
            </a:r>
            <a:r>
              <a:rPr lang="ru-RU" sz="1600" dirty="0"/>
              <a:t>мониторинг. </a:t>
            </a:r>
            <a:endParaRPr lang="ru-RU" sz="1600" dirty="0" smtClean="0"/>
          </a:p>
          <a:p>
            <a:r>
              <a:rPr lang="ru-RU" sz="1600" b="1" dirty="0" smtClean="0"/>
              <a:t>Научное </a:t>
            </a:r>
            <a:r>
              <a:rPr lang="ru-RU" sz="1600" b="1" dirty="0"/>
              <a:t>руководство: </a:t>
            </a:r>
            <a:r>
              <a:rPr lang="ru-RU" sz="1600" dirty="0"/>
              <a:t>нет</a:t>
            </a:r>
          </a:p>
          <a:p>
            <a:r>
              <a:rPr lang="ru-RU" sz="1600" b="1" dirty="0"/>
              <a:t>Участие в выполнении НИР за 2014-2019: </a:t>
            </a:r>
            <a:r>
              <a:rPr lang="ru-RU" sz="1600" dirty="0"/>
              <a:t>3 НИР: Мониторинг редких и находящихся под угрозой исчезновения видов флоры и фауны Архангельской области, Министерство природных ресурсов и лесопромышленного комплекса Архангельской области, </a:t>
            </a:r>
            <a:r>
              <a:rPr lang="ru-RU" sz="1600" dirty="0" smtClean="0"/>
              <a:t>исполнитель</a:t>
            </a:r>
            <a:r>
              <a:rPr lang="ru-RU" sz="1600" dirty="0"/>
              <a:t>, 2019; Организация и проведение конкурсов в образовательной и научно-исследовательской деятельности для аспирантов и молодых научно-педагогических работников вуза, ПСР </a:t>
            </a:r>
            <a:r>
              <a:rPr lang="ru-RU" sz="1600" dirty="0" err="1"/>
              <a:t>Гос.задание</a:t>
            </a:r>
            <a:r>
              <a:rPr lang="ru-RU" sz="1600" dirty="0"/>
              <a:t>, </a:t>
            </a:r>
            <a:r>
              <a:rPr lang="ru-RU" sz="1600" dirty="0" smtClean="0"/>
              <a:t>исполнитель</a:t>
            </a:r>
            <a:r>
              <a:rPr lang="ru-RU" sz="1600" dirty="0"/>
              <a:t>, 2015​</a:t>
            </a:r>
          </a:p>
          <a:p>
            <a:r>
              <a:rPr lang="ru-RU" sz="1600" b="1" dirty="0"/>
              <a:t>Заявки на выполнение НИР за 2014-2019:</a:t>
            </a:r>
            <a:r>
              <a:rPr lang="ru-RU" sz="1600" dirty="0"/>
              <a:t> ​нет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3322062"/>
              </p:ext>
            </p:extLst>
          </p:nvPr>
        </p:nvGraphicFramePr>
        <p:xfrm>
          <a:off x="107504" y="4653136"/>
          <a:ext cx="5257800" cy="201168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44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sz="12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 sz="12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 sz="12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 sz="12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 sz="12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24</a:t>
                      </a:r>
                      <a:endParaRPr lang="ru-RU" sz="12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106</a:t>
                      </a:r>
                      <a:endParaRPr lang="ru-RU" sz="12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</a:t>
                      </a:r>
                      <a:endParaRPr lang="ru-RU" sz="12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 sz="12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7</a:t>
                      </a:r>
                      <a:endParaRPr lang="ru-RU" sz="12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47</a:t>
                      </a:r>
                      <a:endParaRPr lang="ru-RU" sz="12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 sz="12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 sz="12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 sz="12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</a:t>
                      </a:r>
                      <a:endParaRPr lang="ru-RU" sz="12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2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2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 sz="12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2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2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2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2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</a:t>
                      </a:r>
                      <a:endParaRPr lang="ru-RU" sz="12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2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2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43100" y="2308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660232" y="6381328"/>
            <a:ext cx="23841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("за" 63, "против" нет)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660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Кафедра зоологии</a:t>
            </a:r>
            <a:endParaRPr lang="ru-RU" dirty="0"/>
          </a:p>
          <a:p>
            <a:pPr algn="ctr"/>
            <a:r>
              <a:rPr lang="ru-RU" b="1" dirty="0"/>
              <a:t>Профессор</a:t>
            </a:r>
            <a:endParaRPr lang="ru-RU" dirty="0"/>
          </a:p>
          <a:p>
            <a:pPr algn="ctr"/>
            <a:r>
              <a:rPr lang="ru-RU" b="1" dirty="0"/>
              <a:t>Подано заявлений  – 1 </a:t>
            </a:r>
            <a:endParaRPr lang="ru-RU" dirty="0"/>
          </a:p>
          <a:p>
            <a:r>
              <a:rPr lang="ru-RU" dirty="0"/>
              <a:t>Корнилова Ольга Анатольевна, 1961​, доктор биологических наук (2007)​, профессор (2009), профессор кафедры зоологии.</a:t>
            </a:r>
          </a:p>
          <a:p>
            <a:r>
              <a:rPr lang="ru-RU" b="1" dirty="0"/>
              <a:t>Основные работы по профилю кафедры:</a:t>
            </a:r>
            <a:r>
              <a:rPr lang="ru-RU" dirty="0"/>
              <a:t> Фауна </a:t>
            </a:r>
            <a:r>
              <a:rPr lang="ru-RU" dirty="0" err="1"/>
              <a:t>эндобионтных</a:t>
            </a:r>
            <a:r>
              <a:rPr lang="ru-RU" dirty="0"/>
              <a:t> инфузорий кишечника сайги </a:t>
            </a:r>
            <a:r>
              <a:rPr lang="ru-RU" dirty="0" err="1"/>
              <a:t>Saiga</a:t>
            </a:r>
            <a:r>
              <a:rPr lang="ru-RU" dirty="0"/>
              <a:t> </a:t>
            </a:r>
            <a:r>
              <a:rPr lang="ru-RU" dirty="0" err="1"/>
              <a:t>tatarica</a:t>
            </a:r>
            <a:r>
              <a:rPr lang="ru-RU" dirty="0"/>
              <a:t> (</a:t>
            </a:r>
            <a:r>
              <a:rPr lang="ru-RU" dirty="0" err="1"/>
              <a:t>Linnaeus</a:t>
            </a:r>
            <a:r>
              <a:rPr lang="ru-RU" dirty="0"/>
              <a:t>, 1766), (2017), [статья]</a:t>
            </a:r>
            <a:br>
              <a:rPr lang="ru-RU" dirty="0"/>
            </a:b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status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species</a:t>
            </a:r>
            <a:r>
              <a:rPr lang="ru-RU" dirty="0"/>
              <a:t> </a:t>
            </a:r>
            <a:r>
              <a:rPr lang="ru-RU" dirty="0" err="1"/>
              <a:t>Balantidium</a:t>
            </a:r>
            <a:r>
              <a:rPr lang="ru-RU" dirty="0"/>
              <a:t> </a:t>
            </a:r>
            <a:r>
              <a:rPr lang="ru-RU" dirty="0" err="1"/>
              <a:t>elongatum</a:t>
            </a:r>
            <a:r>
              <a:rPr lang="ru-RU" dirty="0"/>
              <a:t> </a:t>
            </a:r>
            <a:r>
              <a:rPr lang="ru-RU" dirty="0" err="1"/>
              <a:t>from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gut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European</a:t>
            </a:r>
            <a:r>
              <a:rPr lang="ru-RU" dirty="0"/>
              <a:t> </a:t>
            </a:r>
            <a:r>
              <a:rPr lang="ru-RU" dirty="0" err="1"/>
              <a:t>common</a:t>
            </a:r>
            <a:r>
              <a:rPr lang="ru-RU" dirty="0"/>
              <a:t> </a:t>
            </a:r>
            <a:r>
              <a:rPr lang="ru-RU" dirty="0" err="1"/>
              <a:t>frog</a:t>
            </a:r>
            <a:r>
              <a:rPr lang="ru-RU" dirty="0"/>
              <a:t>, (2017), [статья]​</a:t>
            </a:r>
            <a:br>
              <a:rPr lang="ru-RU" dirty="0"/>
            </a:br>
            <a:r>
              <a:rPr lang="ru-RU" b="1" dirty="0" smtClean="0"/>
              <a:t>Электронные </a:t>
            </a:r>
            <a:r>
              <a:rPr lang="ru-RU" b="1" dirty="0"/>
              <a:t>курсы в ЦДПО (</a:t>
            </a:r>
            <a:r>
              <a:rPr lang="ru-RU" b="1" dirty="0" err="1"/>
              <a:t>Moodle</a:t>
            </a:r>
            <a:r>
              <a:rPr lang="ru-RU" b="1" dirty="0" smtClean="0"/>
              <a:t>): </a:t>
            </a:r>
            <a:r>
              <a:rPr lang="ru-RU" dirty="0" smtClean="0"/>
              <a:t>2 курса, в том числе </a:t>
            </a:r>
            <a:r>
              <a:rPr lang="ru-RU" dirty="0"/>
              <a:t>Современные проблемы биологии. </a:t>
            </a:r>
            <a:endParaRPr lang="ru-RU" dirty="0" smtClean="0"/>
          </a:p>
          <a:p>
            <a:r>
              <a:rPr lang="ru-RU" b="1" dirty="0" smtClean="0"/>
              <a:t>Научное </a:t>
            </a:r>
            <a:r>
              <a:rPr lang="ru-RU" b="1" dirty="0"/>
              <a:t>руководство: </a:t>
            </a:r>
            <a:r>
              <a:rPr lang="ru-RU" dirty="0"/>
              <a:t>нет</a:t>
            </a:r>
          </a:p>
          <a:p>
            <a:r>
              <a:rPr lang="ru-RU" b="1" dirty="0"/>
              <a:t>Участие в выполнении НИР за 2014-2019: </a:t>
            </a:r>
            <a:r>
              <a:rPr lang="ru-RU" dirty="0"/>
              <a:t>Систематика и филогения </a:t>
            </a:r>
            <a:r>
              <a:rPr lang="ru-RU" dirty="0" err="1"/>
              <a:t>эндобионтных</a:t>
            </a:r>
            <a:r>
              <a:rPr lang="ru-RU" dirty="0"/>
              <a:t> инфузорий семейства </a:t>
            </a:r>
            <a:r>
              <a:rPr lang="ru-RU" dirty="0" err="1"/>
              <a:t>Balanti-diidae</a:t>
            </a:r>
            <a:r>
              <a:rPr lang="ru-RU" dirty="0"/>
              <a:t> (</a:t>
            </a:r>
            <a:r>
              <a:rPr lang="ru-RU" dirty="0" err="1"/>
              <a:t>Litostomatea</a:t>
            </a:r>
            <a:r>
              <a:rPr lang="ru-RU" dirty="0"/>
              <a:t>), РФФИ, </a:t>
            </a:r>
            <a:r>
              <a:rPr lang="ru-RU" dirty="0" smtClean="0"/>
              <a:t>руководитель</a:t>
            </a:r>
            <a:r>
              <a:rPr lang="ru-RU" dirty="0"/>
              <a:t>, 2014​</a:t>
            </a:r>
          </a:p>
          <a:p>
            <a:r>
              <a:rPr lang="ru-RU" b="1" dirty="0"/>
              <a:t>Заявки на выполнение НИР за 2014-2019:</a:t>
            </a:r>
            <a:r>
              <a:rPr lang="ru-RU" dirty="0"/>
              <a:t> 1(РФФИ)​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8371406"/>
              </p:ext>
            </p:extLst>
          </p:nvPr>
        </p:nvGraphicFramePr>
        <p:xfrm>
          <a:off x="107504" y="4221088"/>
          <a:ext cx="5257800" cy="252984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44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121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286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6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15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62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5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50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3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45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44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43100" y="2308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660232" y="6381328"/>
            <a:ext cx="23841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("за" 63, "против" нет)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177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5" y="0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Кафедра математического анализа</a:t>
            </a:r>
            <a:endParaRPr lang="ru-RU" dirty="0"/>
          </a:p>
          <a:p>
            <a:pPr algn="ctr"/>
            <a:r>
              <a:rPr lang="ru-RU" b="1" dirty="0"/>
              <a:t>Профессор</a:t>
            </a:r>
            <a:endParaRPr lang="ru-RU" dirty="0"/>
          </a:p>
          <a:p>
            <a:pPr algn="ctr"/>
            <a:r>
              <a:rPr lang="ru-RU" b="1" dirty="0"/>
              <a:t>Подано заявлений  – 1 </a:t>
            </a:r>
            <a:endParaRPr lang="ru-RU" dirty="0"/>
          </a:p>
          <a:p>
            <a:r>
              <a:rPr lang="ru-RU" dirty="0" err="1"/>
              <a:t>Рукшин</a:t>
            </a:r>
            <a:r>
              <a:rPr lang="ru-RU" dirty="0"/>
              <a:t> Сергей Евгеньевич, 1957​, кандидат физико-математических наук (1993)​, доцент (1996), Народный учитель РФ, профессор кафедры математического анализа.</a:t>
            </a:r>
          </a:p>
          <a:p>
            <a:r>
              <a:rPr lang="ru-RU" b="1" dirty="0"/>
              <a:t>Основные работы по профилю кафедры:</a:t>
            </a:r>
            <a:r>
              <a:rPr lang="ru-RU" dirty="0"/>
              <a:t> Какой должна быть пропедевтика тригонометрии: по дороге от геометрии к алгебре и математическому анализу, (2017), [статья</a:t>
            </a:r>
            <a:r>
              <a:rPr lang="ru-RU" dirty="0" smtClean="0"/>
              <a:t>]; ЕГЭ </a:t>
            </a:r>
            <a:r>
              <a:rPr lang="ru-RU" dirty="0"/>
              <a:t>2019. Математика. Арифметика и алгебра, Задача 19 (профильный уровень), (2019), [учебное пособие].​</a:t>
            </a:r>
            <a:br>
              <a:rPr lang="ru-RU" dirty="0"/>
            </a:br>
            <a:r>
              <a:rPr lang="ru-RU" b="1" dirty="0"/>
              <a:t>Электронные курсы в ЦДПО (</a:t>
            </a:r>
            <a:r>
              <a:rPr lang="ru-RU" b="1" dirty="0" err="1"/>
              <a:t>Moodle</a:t>
            </a:r>
            <a:r>
              <a:rPr lang="ru-RU" b="1" dirty="0"/>
              <a:t>): </a:t>
            </a:r>
            <a:r>
              <a:rPr lang="ru-RU" dirty="0"/>
              <a:t>​нет</a:t>
            </a:r>
          </a:p>
          <a:p>
            <a:r>
              <a:rPr lang="ru-RU" b="1" dirty="0"/>
              <a:t>Научное руководство: </a:t>
            </a:r>
            <a:r>
              <a:rPr lang="ru-RU" dirty="0"/>
              <a:t>нет</a:t>
            </a:r>
          </a:p>
          <a:p>
            <a:r>
              <a:rPr lang="ru-RU" b="1" dirty="0"/>
              <a:t>Участие в выполнении НИР за 2014-2019: </a:t>
            </a:r>
            <a:r>
              <a:rPr lang="ru-RU" dirty="0"/>
              <a:t>​нет</a:t>
            </a:r>
          </a:p>
          <a:p>
            <a:r>
              <a:rPr lang="ru-RU" b="1" dirty="0"/>
              <a:t>Заявки на выполнение НИР за 2014-2019:</a:t>
            </a:r>
            <a:r>
              <a:rPr lang="ru-RU" dirty="0"/>
              <a:t> ​нет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6590234"/>
              </p:ext>
            </p:extLst>
          </p:nvPr>
        </p:nvGraphicFramePr>
        <p:xfrm>
          <a:off x="107504" y="3645024"/>
          <a:ext cx="5257800" cy="310896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44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50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63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4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43100" y="2308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660232" y="6381328"/>
            <a:ext cx="23841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("за" 63, "против" нет)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875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Кафедра физической электроники</a:t>
            </a:r>
            <a:endParaRPr lang="ru-RU" dirty="0"/>
          </a:p>
          <a:p>
            <a:pPr algn="ctr"/>
            <a:r>
              <a:rPr lang="ru-RU" b="1" dirty="0"/>
              <a:t>Профессор </a:t>
            </a:r>
            <a:endParaRPr lang="ru-RU" dirty="0"/>
          </a:p>
          <a:p>
            <a:pPr algn="ctr"/>
            <a:r>
              <a:rPr lang="ru-RU" b="1" dirty="0"/>
              <a:t>Подано заявлений  – 1 </a:t>
            </a:r>
            <a:endParaRPr lang="ru-RU" dirty="0"/>
          </a:p>
          <a:p>
            <a:r>
              <a:rPr lang="ru-RU" dirty="0"/>
              <a:t>Марченко Алла Валентиновна, 1971​, доктор физико-математических наук (2013)​, </a:t>
            </a:r>
            <a:r>
              <a:rPr lang="ru-RU" dirty="0" smtClean="0"/>
              <a:t>профессор (2019), профессор </a:t>
            </a:r>
            <a:r>
              <a:rPr lang="ru-RU" dirty="0"/>
              <a:t>кафедры физической электроники.</a:t>
            </a:r>
          </a:p>
          <a:p>
            <a:r>
              <a:rPr lang="ru-RU" b="1" dirty="0"/>
              <a:t>Основные работы по профилю кафедры:</a:t>
            </a:r>
            <a:r>
              <a:rPr lang="ru-RU" dirty="0"/>
              <a:t> </a:t>
            </a:r>
            <a:r>
              <a:rPr lang="ru-RU" dirty="0" err="1"/>
              <a:t>Dinamics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two-electron</a:t>
            </a:r>
            <a:r>
              <a:rPr lang="ru-RU" dirty="0"/>
              <a:t> </a:t>
            </a:r>
            <a:r>
              <a:rPr lang="ru-RU" dirty="0" err="1"/>
              <a:t>processes</a:t>
            </a:r>
            <a:r>
              <a:rPr lang="ru-RU" dirty="0"/>
              <a:t> </a:t>
            </a:r>
            <a:r>
              <a:rPr lang="ru-RU" dirty="0" err="1"/>
              <a:t>in</a:t>
            </a:r>
            <a:r>
              <a:rPr lang="ru-RU" dirty="0"/>
              <a:t> </a:t>
            </a:r>
            <a:r>
              <a:rPr lang="ru-RU" dirty="0" err="1"/>
              <a:t>impurity</a:t>
            </a:r>
            <a:r>
              <a:rPr lang="ru-RU" dirty="0"/>
              <a:t> </a:t>
            </a:r>
            <a:r>
              <a:rPr lang="ru-RU" dirty="0" err="1"/>
              <a:t>semiconductors</a:t>
            </a:r>
            <a:r>
              <a:rPr lang="ru-RU" dirty="0"/>
              <a:t>. (2018), [монография]. </a:t>
            </a:r>
            <a:br>
              <a:rPr lang="ru-RU" dirty="0"/>
            </a:br>
            <a:r>
              <a:rPr lang="ru-RU" dirty="0" err="1"/>
              <a:t>Antisite</a:t>
            </a:r>
            <a:r>
              <a:rPr lang="ru-RU" dirty="0"/>
              <a:t> </a:t>
            </a:r>
            <a:r>
              <a:rPr lang="ru-RU" dirty="0" err="1"/>
              <a:t>Defects</a:t>
            </a:r>
            <a:r>
              <a:rPr lang="ru-RU" dirty="0"/>
              <a:t> </a:t>
            </a:r>
            <a:r>
              <a:rPr lang="ru-RU" dirty="0" err="1"/>
              <a:t>in</a:t>
            </a:r>
            <a:r>
              <a:rPr lang="ru-RU" dirty="0"/>
              <a:t> </a:t>
            </a:r>
            <a:r>
              <a:rPr lang="ru-RU" dirty="0" err="1"/>
              <a:t>Ge</a:t>
            </a:r>
            <a:r>
              <a:rPr lang="ru-RU" dirty="0"/>
              <a:t>–</a:t>
            </a:r>
            <a:r>
              <a:rPr lang="ru-RU" dirty="0" err="1"/>
              <a:t>Te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Ge</a:t>
            </a:r>
            <a:r>
              <a:rPr lang="ru-RU" dirty="0"/>
              <a:t>–</a:t>
            </a:r>
            <a:r>
              <a:rPr lang="ru-RU" dirty="0" err="1"/>
              <a:t>As</a:t>
            </a:r>
            <a:r>
              <a:rPr lang="ru-RU" dirty="0"/>
              <a:t>–</a:t>
            </a:r>
            <a:r>
              <a:rPr lang="ru-RU" dirty="0" err="1"/>
              <a:t>Te</a:t>
            </a:r>
            <a:r>
              <a:rPr lang="ru-RU" dirty="0"/>
              <a:t> </a:t>
            </a:r>
            <a:r>
              <a:rPr lang="ru-RU" dirty="0" err="1"/>
              <a:t>Semiconductor</a:t>
            </a:r>
            <a:r>
              <a:rPr lang="ru-RU" dirty="0"/>
              <a:t> </a:t>
            </a:r>
            <a:r>
              <a:rPr lang="ru-RU" dirty="0" err="1"/>
              <a:t>Glasses</a:t>
            </a:r>
            <a:r>
              <a:rPr lang="ru-RU" dirty="0"/>
              <a:t>, (2019), [</a:t>
            </a:r>
            <a:r>
              <a:rPr lang="ru-RU" dirty="0" err="1"/>
              <a:t>cтатья</a:t>
            </a:r>
            <a:r>
              <a:rPr lang="ru-RU" dirty="0"/>
              <a:t>]. </a:t>
            </a:r>
            <a:br>
              <a:rPr lang="ru-RU" dirty="0"/>
            </a:br>
            <a:r>
              <a:rPr lang="ru-RU" b="1" dirty="0"/>
              <a:t>Электронные курсы в ЦДПО (</a:t>
            </a:r>
            <a:r>
              <a:rPr lang="ru-RU" b="1" dirty="0" err="1"/>
              <a:t>Moodle</a:t>
            </a:r>
            <a:r>
              <a:rPr lang="ru-RU" b="1" dirty="0"/>
              <a:t>): </a:t>
            </a:r>
            <a:r>
              <a:rPr lang="ru-RU" dirty="0"/>
              <a:t>8 </a:t>
            </a:r>
            <a:r>
              <a:rPr lang="ru-RU" dirty="0" smtClean="0"/>
              <a:t>курсов, в том числе </a:t>
            </a:r>
            <a:r>
              <a:rPr lang="ru-RU" dirty="0" err="1" smtClean="0"/>
              <a:t>Электрорадиотехнологии</a:t>
            </a:r>
            <a:r>
              <a:rPr lang="ru-RU" dirty="0"/>
              <a:t>. ​</a:t>
            </a:r>
          </a:p>
          <a:p>
            <a:r>
              <a:rPr lang="ru-RU" b="1" dirty="0"/>
              <a:t>Научное руководство: </a:t>
            </a:r>
            <a:r>
              <a:rPr lang="ru-RU" dirty="0"/>
              <a:t>1</a:t>
            </a:r>
          </a:p>
          <a:p>
            <a:r>
              <a:rPr lang="ru-RU" b="1" dirty="0"/>
              <a:t>Участие в выполнении НИР за 2014-2019: </a:t>
            </a:r>
            <a:r>
              <a:rPr lang="ru-RU" dirty="0"/>
              <a:t>​нет</a:t>
            </a:r>
          </a:p>
          <a:p>
            <a:r>
              <a:rPr lang="ru-RU" b="1" dirty="0"/>
              <a:t>Заявки на выполнение НИР за 2014-2019:</a:t>
            </a:r>
            <a:r>
              <a:rPr lang="ru-RU" dirty="0"/>
              <a:t> 1(РФФИ); 1(РНФ)​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270300"/>
              </p:ext>
            </p:extLst>
          </p:nvPr>
        </p:nvGraphicFramePr>
        <p:xfrm>
          <a:off x="107504" y="3429000"/>
          <a:ext cx="5257800" cy="310896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44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189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662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11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88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323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7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73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153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7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4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76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188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7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76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187</a:t>
                      </a:r>
                      <a:endParaRPr lang="ru-RU" sz="14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7</a:t>
                      </a:r>
                      <a:endParaRPr lang="ru-RU" sz="1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43100" y="2308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588224" y="6309320"/>
            <a:ext cx="23841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("за" 63, "против" нет)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159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Кафедра физической электроники</a:t>
            </a:r>
            <a:endParaRPr lang="ru-RU" dirty="0"/>
          </a:p>
          <a:p>
            <a:pPr algn="ctr"/>
            <a:r>
              <a:rPr lang="ru-RU" b="1" dirty="0"/>
              <a:t>Профессор (неполная занятость – 0,75) </a:t>
            </a:r>
            <a:endParaRPr lang="ru-RU" dirty="0"/>
          </a:p>
          <a:p>
            <a:pPr algn="ctr"/>
            <a:r>
              <a:rPr lang="ru-RU" b="1" dirty="0"/>
              <a:t>Подано заявлений  – 1 </a:t>
            </a:r>
            <a:endParaRPr lang="ru-RU" dirty="0"/>
          </a:p>
          <a:p>
            <a:r>
              <a:rPr lang="ru-RU" sz="1600" dirty="0" err="1"/>
              <a:t>Хинич</a:t>
            </a:r>
            <a:r>
              <a:rPr lang="ru-RU" sz="1600" dirty="0"/>
              <a:t> Иосиф Исаакович, 1946​, доктор педагогических наук (2011)​, профессор кафедры физической электроники.</a:t>
            </a:r>
          </a:p>
          <a:p>
            <a:r>
              <a:rPr lang="ru-RU" sz="1600" b="1" dirty="0"/>
              <a:t>Основные работы по профилю кафедры:</a:t>
            </a:r>
            <a:r>
              <a:rPr lang="ru-RU" sz="1600" dirty="0"/>
              <a:t> Формирование у будущих учителей физики опыта организации проектно-исследовательской деятельности, (2015), [статья].</a:t>
            </a:r>
            <a:br>
              <a:rPr lang="ru-RU" sz="1600" dirty="0"/>
            </a:br>
            <a:r>
              <a:rPr lang="ru-RU" sz="1600" dirty="0"/>
              <a:t>Аналитические возможности спектроскопии упругого отражения электронов, (2019), [монография].​</a:t>
            </a:r>
            <a:br>
              <a:rPr lang="ru-RU" sz="1600" dirty="0"/>
            </a:br>
            <a:r>
              <a:rPr lang="ru-RU" sz="1600" b="1" dirty="0"/>
              <a:t>Электронные курсы в ЦДПО (</a:t>
            </a:r>
            <a:r>
              <a:rPr lang="ru-RU" sz="1600" b="1" dirty="0" err="1"/>
              <a:t>Moodle</a:t>
            </a:r>
            <a:r>
              <a:rPr lang="ru-RU" sz="1600" b="1" dirty="0"/>
              <a:t>): </a:t>
            </a:r>
            <a:r>
              <a:rPr lang="ru-RU" sz="1600" b="1" dirty="0" smtClean="0"/>
              <a:t> </a:t>
            </a:r>
            <a:r>
              <a:rPr lang="ru-RU" sz="1600" dirty="0" smtClean="0"/>
              <a:t>2 курса, в том числе Физические </a:t>
            </a:r>
            <a:r>
              <a:rPr lang="ru-RU" sz="1600" dirty="0"/>
              <a:t>основы наукоемких технологий электроники. </a:t>
            </a:r>
          </a:p>
          <a:p>
            <a:r>
              <a:rPr lang="ru-RU" sz="1600" b="1" dirty="0"/>
              <a:t>Научное руководство: </a:t>
            </a:r>
            <a:r>
              <a:rPr lang="ru-RU" sz="1600" dirty="0"/>
              <a:t>нет</a:t>
            </a:r>
          </a:p>
          <a:p>
            <a:r>
              <a:rPr lang="ru-RU" sz="1600" b="1" dirty="0"/>
              <a:t>Участие в выполнении НИР за 2014-2019: </a:t>
            </a:r>
            <a:r>
              <a:rPr lang="ru-RU" sz="1600" dirty="0"/>
              <a:t>5 НИР: </a:t>
            </a:r>
            <a:r>
              <a:rPr lang="ru-RU" sz="1600" dirty="0" smtClean="0"/>
              <a:t>Разработка </a:t>
            </a:r>
            <a:r>
              <a:rPr lang="ru-RU" sz="1600" dirty="0"/>
              <a:t>высокоэффективных </a:t>
            </a:r>
            <a:r>
              <a:rPr lang="ru-RU" sz="1600" dirty="0" err="1"/>
              <a:t>пьезо</a:t>
            </a:r>
            <a:r>
              <a:rPr lang="ru-RU" sz="1600" dirty="0"/>
              <a:t>- и пироэлектрических материалов для устройств </a:t>
            </a:r>
            <a:r>
              <a:rPr lang="ru-RU" sz="1600" dirty="0" err="1"/>
              <a:t>микроэлектромеханики</a:t>
            </a:r>
            <a:r>
              <a:rPr lang="ru-RU" sz="1600" dirty="0"/>
              <a:t>, </a:t>
            </a:r>
            <a:r>
              <a:rPr lang="ru-RU" sz="1600" dirty="0" err="1"/>
              <a:t>Гос.задание</a:t>
            </a:r>
            <a:r>
              <a:rPr lang="ru-RU" sz="1600" dirty="0"/>
              <a:t> Конкурс, </a:t>
            </a:r>
            <a:r>
              <a:rPr lang="ru-RU" sz="1600" dirty="0" smtClean="0"/>
              <a:t>исполнитель</a:t>
            </a:r>
            <a:r>
              <a:rPr lang="ru-RU" sz="1600" dirty="0"/>
              <a:t>, 2018.​</a:t>
            </a:r>
          </a:p>
          <a:p>
            <a:r>
              <a:rPr lang="ru-RU" sz="1600" b="1" dirty="0"/>
              <a:t>Заявки на выполнение НИР за 2014-2019:</a:t>
            </a:r>
            <a:r>
              <a:rPr lang="ru-RU" sz="1600" dirty="0"/>
              <a:t> 2(Иные)​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653051"/>
              </p:ext>
            </p:extLst>
          </p:nvPr>
        </p:nvGraphicFramePr>
        <p:xfrm>
          <a:off x="107504" y="3933056"/>
          <a:ext cx="5257800" cy="281178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44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93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117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5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7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9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35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5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11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16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43100" y="2308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660232" y="6309320"/>
            <a:ext cx="21725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("за" </a:t>
            </a:r>
            <a:r>
              <a:rPr lang="ru-RU" kern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62, </a:t>
            </a:r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"против" 1</a:t>
            </a:r>
            <a:r>
              <a:rPr lang="ru-RU" kern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994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Кафедра теоретической физики и астрономии</a:t>
            </a:r>
            <a:endParaRPr lang="ru-RU" dirty="0"/>
          </a:p>
          <a:p>
            <a:pPr algn="ctr"/>
            <a:r>
              <a:rPr lang="ru-RU" b="1" dirty="0"/>
              <a:t>Профессор</a:t>
            </a:r>
            <a:endParaRPr lang="ru-RU" dirty="0"/>
          </a:p>
          <a:p>
            <a:pPr algn="ctr"/>
            <a:r>
              <a:rPr lang="ru-RU" b="1" dirty="0"/>
              <a:t>Подано заявлений  – 1 </a:t>
            </a:r>
            <a:endParaRPr lang="ru-RU" dirty="0"/>
          </a:p>
          <a:p>
            <a:r>
              <a:rPr lang="ru-RU" sz="1600" dirty="0"/>
              <a:t>Пронин Владимир Петрович, 1946​, доктор физико-математических наук (2015)​, доцент (1984), профессор кафедры теоретической физики и астрономии.</a:t>
            </a:r>
          </a:p>
          <a:p>
            <a:r>
              <a:rPr lang="ru-RU" sz="1600" b="1" dirty="0"/>
              <a:t>Основные работы по профилю кафедры:</a:t>
            </a:r>
            <a:r>
              <a:rPr lang="ru-RU" sz="1600" dirty="0"/>
              <a:t> Элементы векторной алгебры, (2019), [учебное пособие];</a:t>
            </a:r>
            <a:br>
              <a:rPr lang="ru-RU" sz="1600" dirty="0"/>
            </a:br>
            <a:r>
              <a:rPr lang="ru-RU" sz="1600" dirty="0" err="1"/>
              <a:t>Photochemical</a:t>
            </a:r>
            <a:r>
              <a:rPr lang="ru-RU" sz="1600" dirty="0"/>
              <a:t> </a:t>
            </a:r>
            <a:r>
              <a:rPr lang="ru-RU" sz="1600" dirty="0" err="1"/>
              <a:t>Synthesis</a:t>
            </a:r>
            <a:r>
              <a:rPr lang="ru-RU" sz="1600" dirty="0"/>
              <a:t> </a:t>
            </a:r>
            <a:r>
              <a:rPr lang="ru-RU" sz="1600" dirty="0" err="1"/>
              <a:t>of</a:t>
            </a:r>
            <a:r>
              <a:rPr lang="ru-RU" sz="1600" dirty="0"/>
              <a:t> </a:t>
            </a:r>
            <a:r>
              <a:rPr lang="ru-RU" sz="1600" dirty="0" smtClean="0"/>
              <a:t>Cu2O </a:t>
            </a:r>
            <a:r>
              <a:rPr lang="ru-RU" sz="1600" dirty="0" err="1"/>
              <a:t>and</a:t>
            </a:r>
            <a:r>
              <a:rPr lang="ru-RU" sz="1600" dirty="0"/>
              <a:t> </a:t>
            </a:r>
            <a:r>
              <a:rPr lang="ru-RU" sz="1600" dirty="0" smtClean="0"/>
              <a:t>Cu2O/</a:t>
            </a:r>
            <a:r>
              <a:rPr lang="ru-RU" sz="1600" dirty="0" err="1" smtClean="0"/>
              <a:t>Ag</a:t>
            </a:r>
            <a:r>
              <a:rPr lang="ru-RU" sz="1600" dirty="0" smtClean="0"/>
              <a:t> </a:t>
            </a:r>
            <a:r>
              <a:rPr lang="ru-RU" sz="1600" dirty="0" err="1"/>
              <a:t>Nanoparticles</a:t>
            </a:r>
            <a:r>
              <a:rPr lang="ru-RU" sz="1600" dirty="0"/>
              <a:t> </a:t>
            </a:r>
            <a:r>
              <a:rPr lang="ru-RU" sz="1600" dirty="0" err="1"/>
              <a:t>in</a:t>
            </a:r>
            <a:r>
              <a:rPr lang="ru-RU" sz="1600" dirty="0"/>
              <a:t> </a:t>
            </a:r>
            <a:r>
              <a:rPr lang="ru-RU" sz="1600" dirty="0" err="1"/>
              <a:t>Polyols</a:t>
            </a:r>
            <a:r>
              <a:rPr lang="ru-RU" sz="1600" dirty="0"/>
              <a:t>, (2019), [статья]; </a:t>
            </a:r>
            <a:br>
              <a:rPr lang="ru-RU" sz="1600" dirty="0"/>
            </a:br>
            <a:r>
              <a:rPr lang="ru-RU" sz="1600" b="1" dirty="0"/>
              <a:t>Электронные курсы в ЦДПО (</a:t>
            </a:r>
            <a:r>
              <a:rPr lang="ru-RU" sz="1600" b="1" dirty="0" err="1"/>
              <a:t>Moodle</a:t>
            </a:r>
            <a:r>
              <a:rPr lang="ru-RU" sz="1600" b="1" dirty="0"/>
              <a:t>): </a:t>
            </a:r>
            <a:r>
              <a:rPr lang="ru-RU" sz="1600" dirty="0"/>
              <a:t>9 </a:t>
            </a:r>
            <a:r>
              <a:rPr lang="ru-RU" sz="1600" dirty="0" smtClean="0"/>
              <a:t>курсов, в том числе Планеты </a:t>
            </a:r>
            <a:r>
              <a:rPr lang="ru-RU" sz="1600" dirty="0"/>
              <a:t>земной группы. </a:t>
            </a:r>
          </a:p>
          <a:p>
            <a:r>
              <a:rPr lang="ru-RU" sz="1600" b="1" dirty="0"/>
              <a:t>Научное руководство: </a:t>
            </a:r>
            <a:r>
              <a:rPr lang="ru-RU" sz="1600" dirty="0"/>
              <a:t>нет</a:t>
            </a:r>
          </a:p>
          <a:p>
            <a:r>
              <a:rPr lang="ru-RU" sz="1600" b="1" dirty="0"/>
              <a:t>Участие в выполнении НИР за 2014-2019: </a:t>
            </a:r>
            <a:r>
              <a:rPr lang="ru-RU" sz="1600" dirty="0"/>
              <a:t>17 НИР; Разработка высокоэффективных </a:t>
            </a:r>
            <a:r>
              <a:rPr lang="ru-RU" sz="1600" dirty="0" err="1"/>
              <a:t>пьезо</a:t>
            </a:r>
            <a:r>
              <a:rPr lang="ru-RU" sz="1600" dirty="0"/>
              <a:t>- и пироэлектрических материалов для устройств </a:t>
            </a:r>
            <a:r>
              <a:rPr lang="ru-RU" sz="1600" dirty="0" err="1"/>
              <a:t>микроэлектромеханики</a:t>
            </a:r>
            <a:r>
              <a:rPr lang="ru-RU" sz="1600" dirty="0"/>
              <a:t>, </a:t>
            </a:r>
            <a:r>
              <a:rPr lang="ru-RU" sz="1600" dirty="0" err="1"/>
              <a:t>Гос.задание</a:t>
            </a:r>
            <a:r>
              <a:rPr lang="ru-RU" sz="1600" dirty="0"/>
              <a:t> Конкурс, </a:t>
            </a:r>
            <a:r>
              <a:rPr lang="ru-RU" sz="1600" dirty="0" smtClean="0"/>
              <a:t>руководитель</a:t>
            </a:r>
            <a:r>
              <a:rPr lang="ru-RU" sz="1600" dirty="0"/>
              <a:t>, 2018; Разработка высокоэффективных </a:t>
            </a:r>
            <a:r>
              <a:rPr lang="ru-RU" sz="1600" dirty="0" err="1"/>
              <a:t>пьезо</a:t>
            </a:r>
            <a:r>
              <a:rPr lang="ru-RU" sz="1600" dirty="0"/>
              <a:t>- и пироэлектрических материалов для устройств </a:t>
            </a:r>
            <a:r>
              <a:rPr lang="ru-RU" sz="1600" dirty="0" err="1"/>
              <a:t>микроэлектромеханики</a:t>
            </a:r>
            <a:r>
              <a:rPr lang="ru-RU" sz="1600" dirty="0"/>
              <a:t> (+</a:t>
            </a:r>
            <a:r>
              <a:rPr lang="ru-RU" sz="1600" dirty="0" err="1"/>
              <a:t>Долгинцев</a:t>
            </a:r>
            <a:r>
              <a:rPr lang="ru-RU" sz="1600" dirty="0"/>
              <a:t> Д.М., Стожаров В.М., Кастро А.Р.А.), </a:t>
            </a:r>
            <a:r>
              <a:rPr lang="ru-RU" sz="1600" dirty="0" err="1"/>
              <a:t>Гос.задание</a:t>
            </a:r>
            <a:r>
              <a:rPr lang="ru-RU" sz="1600" dirty="0"/>
              <a:t> Конкурс, </a:t>
            </a:r>
            <a:r>
              <a:rPr lang="ru-RU" sz="1600" dirty="0" smtClean="0"/>
              <a:t>руководитель</a:t>
            </a:r>
            <a:r>
              <a:rPr lang="ru-RU" sz="1600" dirty="0"/>
              <a:t>, 2019​</a:t>
            </a:r>
          </a:p>
          <a:p>
            <a:r>
              <a:rPr lang="ru-RU" sz="1600" b="1" dirty="0"/>
              <a:t>Заявки на выполнение НИР за 2014-2019:</a:t>
            </a:r>
            <a:r>
              <a:rPr lang="ru-RU" sz="1600" dirty="0"/>
              <a:t> 1(гос. задание); 1(РГФ); 1(целевые программы)​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4680940"/>
              </p:ext>
            </p:extLst>
          </p:nvPr>
        </p:nvGraphicFramePr>
        <p:xfrm>
          <a:off x="107504" y="3933056"/>
          <a:ext cx="5257800" cy="252984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44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Хирша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151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323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8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53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172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5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28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113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5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3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27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120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6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39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127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6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43100" y="2308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588224" y="6237312"/>
            <a:ext cx="23841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("за" 63, "против" нет)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038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1391" y="1376364"/>
            <a:ext cx="6172200" cy="4150519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ru-RU" altLang="ru-RU" sz="3600" b="1" i="1" dirty="0"/>
          </a:p>
          <a:p>
            <a:pPr algn="ctr" eaLnBrk="1" hangingPunct="1">
              <a:buFontTx/>
              <a:buNone/>
            </a:pPr>
            <a:endParaRPr lang="ru-RU" altLang="ru-RU" sz="3600" b="1" i="1" dirty="0"/>
          </a:p>
          <a:p>
            <a:pPr algn="ctr" eaLnBrk="1" hangingPunct="1">
              <a:buFontTx/>
              <a:buNone/>
            </a:pPr>
            <a:r>
              <a:rPr lang="ru-RU" altLang="ru-RU" sz="3525" b="1" dirty="0"/>
              <a:t>ПРЕДСТАВЛЕНИЕ К УЧЕНОМУ ЗВАНИЮ</a:t>
            </a:r>
          </a:p>
          <a:p>
            <a:pPr algn="ctr" eaLnBrk="1" hangingPunct="1">
              <a:buFontTx/>
              <a:buNone/>
            </a:pPr>
            <a:endParaRPr lang="ru-RU" altLang="ru-RU" sz="3525" b="1" i="1" dirty="0"/>
          </a:p>
        </p:txBody>
      </p:sp>
    </p:spTree>
    <p:extLst>
      <p:ext uri="{BB962C8B-B14F-4D97-AF65-F5344CB8AC3E}">
        <p14:creationId xmlns:p14="http://schemas.microsoft.com/office/powerpoint/2010/main" val="52144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33701" y="17020"/>
            <a:ext cx="9144000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Кафедра сурдопедагогики</a:t>
            </a:r>
            <a:endParaRPr lang="ru-RU" dirty="0"/>
          </a:p>
          <a:p>
            <a:pPr algn="ctr"/>
            <a:r>
              <a:rPr lang="ru-RU" b="1" dirty="0"/>
              <a:t>Профессор</a:t>
            </a:r>
            <a:endParaRPr lang="ru-RU" dirty="0"/>
          </a:p>
          <a:p>
            <a:pPr algn="ctr"/>
            <a:r>
              <a:rPr lang="ru-RU" b="1" dirty="0"/>
              <a:t>Подано заявлений  – 1 </a:t>
            </a:r>
            <a:endParaRPr lang="ru-RU" dirty="0"/>
          </a:p>
          <a:p>
            <a:r>
              <a:rPr lang="ru-RU" sz="1600" dirty="0"/>
              <a:t>Красильникова Ольга Александровна, 1961​, доктор педагогических наук (2011)​, доцент (1998</a:t>
            </a:r>
            <a:r>
              <a:rPr lang="ru-RU" sz="1600" dirty="0" smtClean="0"/>
              <a:t>), Почётный </a:t>
            </a:r>
            <a:r>
              <a:rPr lang="ru-RU" sz="1600" dirty="0"/>
              <a:t>работник высшего профессионального образования РФ, заведующий кафедрой сурдопедагогики.</a:t>
            </a:r>
          </a:p>
          <a:p>
            <a:r>
              <a:rPr lang="ru-RU" sz="1600" b="1" dirty="0"/>
              <a:t>Основные работы по профилю кафедры:</a:t>
            </a:r>
            <a:r>
              <a:rPr lang="ru-RU" sz="1600" dirty="0"/>
              <a:t> Кафедра сурдопедагогики в зеркале времен, (2019), [коллективная монография</a:t>
            </a:r>
            <a:r>
              <a:rPr lang="ru-RU" sz="1600" dirty="0" smtClean="0"/>
              <a:t>]; Дети </a:t>
            </a:r>
            <a:r>
              <a:rPr lang="ru-RU" sz="1600" dirty="0"/>
              <a:t>с нарушением слуха, (2019), [учебное пособие].​</a:t>
            </a:r>
            <a:br>
              <a:rPr lang="ru-RU" sz="1600" dirty="0"/>
            </a:br>
            <a:r>
              <a:rPr lang="ru-RU" sz="1600" b="1" dirty="0"/>
              <a:t>Электронные курсы в ЦДПО (</a:t>
            </a:r>
            <a:r>
              <a:rPr lang="ru-RU" sz="1600" b="1" dirty="0" err="1"/>
              <a:t>Moodle</a:t>
            </a:r>
            <a:r>
              <a:rPr lang="ru-RU" sz="1600" b="1" dirty="0"/>
              <a:t>): </a:t>
            </a:r>
            <a:r>
              <a:rPr lang="ru-RU" sz="1600" dirty="0"/>
              <a:t>​нет</a:t>
            </a:r>
          </a:p>
          <a:p>
            <a:r>
              <a:rPr lang="ru-RU" sz="1600" b="1" dirty="0"/>
              <a:t>Научное руководство: </a:t>
            </a:r>
            <a:r>
              <a:rPr lang="ru-RU" sz="1600" dirty="0"/>
              <a:t>4</a:t>
            </a:r>
          </a:p>
          <a:p>
            <a:r>
              <a:rPr lang="ru-RU" sz="1600" b="1" dirty="0"/>
              <a:t>Участие в выполнении НИР за 2014-2019: </a:t>
            </a:r>
            <a:r>
              <a:rPr lang="ru-RU" sz="1600" dirty="0"/>
              <a:t>Разработка федерального государственного образовательного стандарта обучающихся с ограниченными возможностями здоровья и механизмов его внедрения, ФЦПРО </a:t>
            </a:r>
            <a:r>
              <a:rPr lang="ru-RU" sz="1600" dirty="0" err="1"/>
              <a:t>Минобрнауки</a:t>
            </a:r>
            <a:r>
              <a:rPr lang="ru-RU" sz="1600" dirty="0"/>
              <a:t>, </a:t>
            </a:r>
            <a:r>
              <a:rPr lang="ru-RU" sz="1600" dirty="0" smtClean="0"/>
              <a:t>исполнитель</a:t>
            </a:r>
            <a:r>
              <a:rPr lang="ru-RU" sz="1600" dirty="0"/>
              <a:t>, 2014; Экспертно-аналитическое сопровождение реализации проектов по развитию программ педагогической магистратуры, педагогического </a:t>
            </a:r>
            <a:r>
              <a:rPr lang="ru-RU" sz="1600" dirty="0" err="1"/>
              <a:t>бакалавриата</a:t>
            </a:r>
            <a:r>
              <a:rPr lang="ru-RU" sz="1600" dirty="0"/>
              <a:t>, проектов вариативности получения педагогического образования, ГБОУ ВПО </a:t>
            </a:r>
            <a:r>
              <a:rPr lang="ru-RU" sz="1600" dirty="0" smtClean="0"/>
              <a:t>МГППУ «</a:t>
            </a:r>
            <a:r>
              <a:rPr lang="ru-RU" sz="1600" dirty="0"/>
              <a:t>Московский городской психолого-педагогический университет», </a:t>
            </a:r>
            <a:r>
              <a:rPr lang="ru-RU" sz="1600" dirty="0" smtClean="0"/>
              <a:t>исполнитель</a:t>
            </a:r>
            <a:r>
              <a:rPr lang="ru-RU" sz="1600" dirty="0"/>
              <a:t>, 2015.​</a:t>
            </a:r>
          </a:p>
          <a:p>
            <a:r>
              <a:rPr lang="ru-RU" sz="1600" b="1" dirty="0"/>
              <a:t>Заявки на выполнение НИР за 2014-2019:</a:t>
            </a:r>
            <a:r>
              <a:rPr lang="ru-RU" sz="1600" dirty="0"/>
              <a:t> 1(РФФИ)​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3373085"/>
              </p:ext>
            </p:extLst>
          </p:nvPr>
        </p:nvGraphicFramePr>
        <p:xfrm>
          <a:off x="107504" y="4328160"/>
          <a:ext cx="5257800" cy="252984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44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153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116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3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43100" y="2308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588224" y="6237312"/>
            <a:ext cx="23841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("за" 63, "против" нет)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626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" y="0"/>
            <a:ext cx="9143999" cy="685800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  <a:defRPr/>
            </a:pPr>
            <a:r>
              <a:rPr lang="ru-RU" altLang="ru-RU" sz="1650" b="1" dirty="0">
                <a:solidFill>
                  <a:srgbClr val="000000"/>
                </a:solidFill>
              </a:rPr>
              <a:t>	Ученое звание доцента </a:t>
            </a:r>
            <a:r>
              <a:rPr lang="ru-RU" altLang="ru-RU" sz="1650" dirty="0">
                <a:solidFill>
                  <a:srgbClr val="000000"/>
                </a:solidFill>
              </a:rPr>
              <a:t>по научной специальности 24.00.01 Теория и история культуры</a:t>
            </a:r>
            <a:r>
              <a:rPr lang="ru-RU" altLang="ru-RU" sz="1650" dirty="0" smtClean="0">
                <a:solidFill>
                  <a:srgbClr val="000000"/>
                </a:solidFill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ru-RU" altLang="ru-RU" sz="1650" b="1" dirty="0">
                <a:solidFill>
                  <a:srgbClr val="000000"/>
                </a:solidFill>
              </a:rPr>
              <a:t>	</a:t>
            </a:r>
            <a:r>
              <a:rPr lang="ru-RU" altLang="ru-RU" sz="1650" b="1" dirty="0" smtClean="0">
                <a:solidFill>
                  <a:srgbClr val="000000"/>
                </a:solidFill>
              </a:rPr>
              <a:t>БОНДАРЕВ АЛЕКСЕЙ ВЛАДИМИРОВИЧ, </a:t>
            </a:r>
            <a:r>
              <a:rPr lang="ru-RU" altLang="ru-RU" sz="1650" dirty="0" smtClean="0">
                <a:solidFill>
                  <a:srgbClr val="000000"/>
                </a:solidFill>
              </a:rPr>
              <a:t>1982, </a:t>
            </a:r>
            <a:r>
              <a:rPr lang="ru-RU" altLang="ru-RU" sz="1650" dirty="0">
                <a:solidFill>
                  <a:srgbClr val="000000"/>
                </a:solidFill>
              </a:rPr>
              <a:t>доцент кафедры теории и истории культуры.  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ru-RU" altLang="ru-RU" sz="1650" dirty="0">
                <a:solidFill>
                  <a:srgbClr val="000000"/>
                </a:solidFill>
              </a:rPr>
              <a:t>	</a:t>
            </a:r>
            <a:r>
              <a:rPr lang="ru-RU" altLang="ru-RU" sz="1650" b="1" dirty="0">
                <a:solidFill>
                  <a:srgbClr val="000000"/>
                </a:solidFill>
              </a:rPr>
              <a:t>Ученая степень кандидата культурологии </a:t>
            </a:r>
            <a:r>
              <a:rPr lang="ru-RU" altLang="ru-RU" sz="1650" dirty="0">
                <a:solidFill>
                  <a:srgbClr val="000000"/>
                </a:solidFill>
              </a:rPr>
              <a:t>присуждена решением диссертационного совета Д 212.199.23 при Российском государственном педагогическом университете имени А. И. Герцена от 23 марта 2009 г. № 9 и выдан диплом приказом Министерства образования и науки Российской Федерации от 26 июня 2009 г. № 26к/110, диплом серия ДКН № 091765. 	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ru-RU" altLang="ru-RU" sz="1650" b="1" dirty="0">
                <a:solidFill>
                  <a:srgbClr val="000000"/>
                </a:solidFill>
              </a:rPr>
              <a:t>	Стаж</a:t>
            </a:r>
            <a:r>
              <a:rPr lang="ru-RU" altLang="ru-RU" sz="1650" dirty="0">
                <a:solidFill>
                  <a:srgbClr val="000000"/>
                </a:solidFill>
              </a:rPr>
              <a:t> педагогической работы Бондарева Алексея </a:t>
            </a:r>
            <a:r>
              <a:rPr lang="ru-RU" altLang="ru-RU" sz="1650" dirty="0" smtClean="0">
                <a:solidFill>
                  <a:srgbClr val="000000"/>
                </a:solidFill>
              </a:rPr>
              <a:t>Владимировича составляет </a:t>
            </a:r>
            <a:r>
              <a:rPr lang="ru-RU" altLang="ru-RU" sz="1650" dirty="0">
                <a:solidFill>
                  <a:srgbClr val="000000"/>
                </a:solidFill>
              </a:rPr>
              <a:t>9 лет 5 месяцев, </a:t>
            </a:r>
            <a:r>
              <a:rPr lang="ru-RU" altLang="ru-RU" sz="1650" dirty="0" smtClean="0">
                <a:solidFill>
                  <a:srgbClr val="000000"/>
                </a:solidFill>
              </a:rPr>
              <a:t>из </a:t>
            </a:r>
            <a:r>
              <a:rPr lang="ru-RU" altLang="ru-RU" sz="1650" dirty="0">
                <a:solidFill>
                  <a:srgbClr val="000000"/>
                </a:solidFill>
              </a:rPr>
              <a:t>них 9 лет 5 месяцев по научной специальности 24.00.01 Теория и история культуры.</a:t>
            </a:r>
            <a:r>
              <a:rPr lang="ru-RU" sz="1650" dirty="0">
                <a:solidFill>
                  <a:srgbClr val="000000"/>
                </a:solidFill>
              </a:rPr>
              <a:t>	</a:t>
            </a:r>
            <a:r>
              <a:rPr lang="ru-RU" altLang="ru-RU" sz="1650" b="1" dirty="0" smtClean="0">
                <a:solidFill>
                  <a:srgbClr val="000000"/>
                </a:solidFill>
              </a:rPr>
              <a:t>Имеет 51 публикацию, </a:t>
            </a:r>
            <a:r>
              <a:rPr lang="ru-RU" altLang="ru-RU" sz="1650" dirty="0">
                <a:solidFill>
                  <a:srgbClr val="000000"/>
                </a:solidFill>
              </a:rPr>
              <a:t>из них </a:t>
            </a:r>
            <a:r>
              <a:rPr lang="ru-RU" altLang="ru-RU" sz="1650" dirty="0" smtClean="0">
                <a:solidFill>
                  <a:srgbClr val="000000"/>
                </a:solidFill>
              </a:rPr>
              <a:t>5 </a:t>
            </a:r>
            <a:r>
              <a:rPr lang="ru-RU" altLang="ru-RU" sz="1650" dirty="0">
                <a:solidFill>
                  <a:srgbClr val="000000"/>
                </a:solidFill>
              </a:rPr>
              <a:t>учебных изданий и </a:t>
            </a:r>
            <a:r>
              <a:rPr lang="ru-RU" altLang="ru-RU" sz="1650" dirty="0" smtClean="0">
                <a:solidFill>
                  <a:srgbClr val="000000"/>
                </a:solidFill>
              </a:rPr>
              <a:t>46 </a:t>
            </a:r>
            <a:r>
              <a:rPr lang="ru-RU" altLang="ru-RU" sz="1650" dirty="0">
                <a:solidFill>
                  <a:srgbClr val="000000"/>
                </a:solidFill>
              </a:rPr>
              <a:t>научных </a:t>
            </a:r>
            <a:r>
              <a:rPr lang="ru-RU" altLang="ru-RU" sz="1650" dirty="0" smtClean="0">
                <a:solidFill>
                  <a:srgbClr val="000000"/>
                </a:solidFill>
              </a:rPr>
              <a:t>трудов, </a:t>
            </a:r>
            <a:r>
              <a:rPr lang="ru-RU" altLang="ru-RU" sz="1650" dirty="0">
                <a:solidFill>
                  <a:srgbClr val="000000"/>
                </a:solidFill>
              </a:rPr>
              <a:t>используемых в образовательном процессе, по научной специальности 24.00.01 Теория и история культуры.</a:t>
            </a:r>
            <a:r>
              <a:rPr lang="ru-RU" sz="1650" dirty="0">
                <a:solidFill>
                  <a:srgbClr val="000000"/>
                </a:solidFill>
              </a:rPr>
              <a:t>	</a:t>
            </a:r>
            <a:r>
              <a:rPr lang="ru-RU" altLang="ru-RU" sz="1650" dirty="0" smtClean="0">
                <a:solidFill>
                  <a:srgbClr val="000000"/>
                </a:solidFill>
              </a:rPr>
              <a:t>За </a:t>
            </a:r>
            <a:r>
              <a:rPr lang="ru-RU" altLang="ru-RU" sz="1650" dirty="0">
                <a:solidFill>
                  <a:srgbClr val="000000"/>
                </a:solidFill>
              </a:rPr>
              <a:t>последние 3 года опубликовал по научной специальности, указанной в аттестационном деле </a:t>
            </a:r>
            <a:r>
              <a:rPr lang="ru-RU" altLang="ru-RU" sz="1650" dirty="0" smtClean="0">
                <a:solidFill>
                  <a:srgbClr val="000000"/>
                </a:solidFill>
              </a:rPr>
              <a:t>3 </a:t>
            </a:r>
            <a:r>
              <a:rPr lang="ru-RU" altLang="ru-RU" sz="1650" dirty="0">
                <a:solidFill>
                  <a:srgbClr val="000000"/>
                </a:solidFill>
              </a:rPr>
              <a:t>научных </a:t>
            </a:r>
            <a:r>
              <a:rPr lang="ru-RU" altLang="ru-RU" sz="1650" dirty="0" smtClean="0">
                <a:solidFill>
                  <a:srgbClr val="000000"/>
                </a:solidFill>
              </a:rPr>
              <a:t>труда, </a:t>
            </a:r>
            <a:r>
              <a:rPr lang="ru-RU" altLang="ru-RU" sz="1650" dirty="0">
                <a:solidFill>
                  <a:srgbClr val="000000"/>
                </a:solidFill>
              </a:rPr>
              <a:t>опубликованных в рецензируемых научных изданиях и 2 учебных издания. 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ru-RU" altLang="ru-RU" sz="1650" b="1" dirty="0" smtClean="0">
                <a:solidFill>
                  <a:srgbClr val="000000"/>
                </a:solidFill>
              </a:rPr>
              <a:t>	Читаемые курсы: </a:t>
            </a:r>
            <a:endParaRPr lang="ru-RU" altLang="ru-RU" sz="1650" dirty="0" smtClean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ru-RU" sz="1650" dirty="0" smtClean="0"/>
              <a:t>«</a:t>
            </a:r>
            <a:r>
              <a:rPr lang="ru-RU" sz="1650" dirty="0"/>
              <a:t>Теория культуры», «</a:t>
            </a:r>
            <a:r>
              <a:rPr lang="ru-RU" sz="1650" dirty="0" smtClean="0"/>
              <a:t>Культурология</a:t>
            </a:r>
            <a:r>
              <a:rPr lang="ru-RU" sz="1650" dirty="0"/>
              <a:t>» «История Культурологической мысли», «История культурологии», «Методы изучения культуры», «Человек в системе культуры».</a:t>
            </a:r>
            <a:r>
              <a:rPr lang="ru-RU" sz="165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	</a:t>
            </a:r>
          </a:p>
          <a:p>
            <a:pPr marL="0" indent="0" algn="just">
              <a:buNone/>
              <a:defRPr/>
            </a:pPr>
            <a:endParaRPr lang="ru-RU" sz="165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None/>
              <a:defRPr/>
            </a:pPr>
            <a:endParaRPr lang="ru-RU" sz="165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None/>
              <a:defRPr/>
            </a:pPr>
            <a:endParaRPr lang="ru-RU" sz="165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None/>
              <a:defRPr/>
            </a:pPr>
            <a:endParaRPr lang="ru-RU" sz="165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None/>
              <a:defRPr/>
            </a:pPr>
            <a:endParaRPr lang="ru-RU" sz="165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None/>
              <a:defRPr/>
            </a:pPr>
            <a:endParaRPr lang="ru-RU" sz="1650" dirty="0" smtClean="0"/>
          </a:p>
          <a:p>
            <a:pPr marL="0" indent="0" algn="just">
              <a:buNone/>
              <a:defRPr/>
            </a:pPr>
            <a:endParaRPr lang="ru-RU" sz="1650" dirty="0"/>
          </a:p>
          <a:p>
            <a:pPr>
              <a:defRPr/>
            </a:pPr>
            <a:endParaRPr lang="ru-RU" sz="1650" dirty="0"/>
          </a:p>
          <a:p>
            <a:pPr>
              <a:defRPr/>
            </a:pPr>
            <a:endParaRPr lang="ru-RU" sz="165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8148851"/>
              </p:ext>
            </p:extLst>
          </p:nvPr>
        </p:nvGraphicFramePr>
        <p:xfrm>
          <a:off x="107504" y="4365104"/>
          <a:ext cx="6264696" cy="2133600"/>
        </p:xfrm>
        <a:graphic>
          <a:graphicData uri="http://schemas.openxmlformats.org/drawingml/2006/table">
            <a:tbl>
              <a:tblPr/>
              <a:tblGrid>
                <a:gridCol w="1566174">
                  <a:extLst>
                    <a:ext uri="{9D8B030D-6E8A-4147-A177-3AD203B41FA5}">
                      <a16:colId xmlns:a16="http://schemas.microsoft.com/office/drawing/2014/main" xmlns="" val="1928937955"/>
                    </a:ext>
                  </a:extLst>
                </a:gridCol>
                <a:gridCol w="1566174">
                  <a:extLst>
                    <a:ext uri="{9D8B030D-6E8A-4147-A177-3AD203B41FA5}">
                      <a16:colId xmlns:a16="http://schemas.microsoft.com/office/drawing/2014/main" xmlns="" val="71565692"/>
                    </a:ext>
                  </a:extLst>
                </a:gridCol>
                <a:gridCol w="1566174">
                  <a:extLst>
                    <a:ext uri="{9D8B030D-6E8A-4147-A177-3AD203B41FA5}">
                      <a16:colId xmlns:a16="http://schemas.microsoft.com/office/drawing/2014/main" xmlns="" val="3979175551"/>
                    </a:ext>
                  </a:extLst>
                </a:gridCol>
                <a:gridCol w="1566174">
                  <a:extLst>
                    <a:ext uri="{9D8B030D-6E8A-4147-A177-3AD203B41FA5}">
                      <a16:colId xmlns:a16="http://schemas.microsoft.com/office/drawing/2014/main" xmlns="" val="4258604968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Хирша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84412677"/>
                  </a:ext>
                </a:extLst>
              </a:tr>
              <a:tr h="267979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РИНЦ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17197247"/>
                  </a:ext>
                </a:extLst>
              </a:tr>
              <a:tr h="267979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РИНЦ Ядро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22653137"/>
                  </a:ext>
                </a:extLst>
              </a:tr>
              <a:tr h="267979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Scopus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94517054"/>
                  </a:ext>
                </a:extLst>
              </a:tr>
              <a:tr h="472154">
                <a:tc>
                  <a:txBody>
                    <a:bodyPr/>
                    <a:lstStyle/>
                    <a:p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</a:rPr>
                        <a:t>Web of Science </a:t>
                      </a: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с аффилиацией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6569214"/>
                  </a:ext>
                </a:extLst>
              </a:tr>
              <a:tr h="267979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Web of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</a:rPr>
                        <a:t>Science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31017272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6660232" y="6309320"/>
            <a:ext cx="21725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("за" </a:t>
            </a:r>
            <a:r>
              <a:rPr lang="ru-RU" kern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62, </a:t>
            </a:r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"против" 1</a:t>
            </a:r>
            <a:r>
              <a:rPr lang="ru-RU" kern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449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/>
              <a:t>Кафедра сурдопедагогики</a:t>
            </a:r>
            <a:endParaRPr lang="ru-RU" sz="1600" dirty="0"/>
          </a:p>
          <a:p>
            <a:pPr algn="ctr"/>
            <a:r>
              <a:rPr lang="ru-RU" sz="1600" b="1" dirty="0"/>
              <a:t>Профессор </a:t>
            </a:r>
            <a:endParaRPr lang="ru-RU" sz="1600" dirty="0"/>
          </a:p>
          <a:p>
            <a:pPr algn="ctr"/>
            <a:r>
              <a:rPr lang="ru-RU" sz="1600" b="1" dirty="0"/>
              <a:t>Подано заявлений  – 1 </a:t>
            </a:r>
            <a:endParaRPr lang="ru-RU" sz="1600" dirty="0"/>
          </a:p>
          <a:p>
            <a:r>
              <a:rPr lang="ru-RU" sz="1600" dirty="0" err="1"/>
              <a:t>Пенин</a:t>
            </a:r>
            <a:r>
              <a:rPr lang="ru-RU" sz="1600" dirty="0"/>
              <a:t> Геннадий Николаевич, 1946​, доктор педагогических наук (1999)​, профессор (2000),  Почётный работник высшего профессионального образования, профессор кафедры сурдопедагогики.</a:t>
            </a:r>
          </a:p>
          <a:p>
            <a:r>
              <a:rPr lang="ru-RU" sz="1600" b="1" dirty="0"/>
              <a:t>Основные работы по профилю кафедры:</a:t>
            </a:r>
            <a:r>
              <a:rPr lang="ru-RU" sz="1600" dirty="0"/>
              <a:t> Кафедра сурдопедагогики в зеркале времен, (2019), [коллективная монография];</a:t>
            </a:r>
            <a:br>
              <a:rPr lang="ru-RU" sz="1600" dirty="0"/>
            </a:br>
            <a:r>
              <a:rPr lang="ru-RU" sz="1600" dirty="0"/>
              <a:t>Социально ориентированная деятельность как средство формирования трудовой культуры учащихся с нарушением слуха, (2019), [статья].​</a:t>
            </a:r>
            <a:br>
              <a:rPr lang="ru-RU" sz="1600" dirty="0"/>
            </a:br>
            <a:r>
              <a:rPr lang="ru-RU" sz="1600" b="1" dirty="0"/>
              <a:t>Электронные курсы в ЦДПО (</a:t>
            </a:r>
            <a:r>
              <a:rPr lang="ru-RU" sz="1600" b="1" dirty="0" err="1"/>
              <a:t>Moodle</a:t>
            </a:r>
            <a:r>
              <a:rPr lang="ru-RU" sz="1600" b="1" dirty="0"/>
              <a:t>): </a:t>
            </a:r>
            <a:r>
              <a:rPr lang="ru-RU" sz="1600" dirty="0"/>
              <a:t>1</a:t>
            </a:r>
            <a:r>
              <a:rPr lang="ru-RU" sz="1600" dirty="0" smtClean="0"/>
              <a:t> курс: История сурдопедагогики.</a:t>
            </a:r>
          </a:p>
          <a:p>
            <a:r>
              <a:rPr lang="ru-RU" sz="1600" b="1" dirty="0" smtClean="0"/>
              <a:t>Научное </a:t>
            </a:r>
            <a:r>
              <a:rPr lang="ru-RU" sz="1600" b="1" dirty="0"/>
              <a:t>руководство: </a:t>
            </a:r>
            <a:r>
              <a:rPr lang="ru-RU" sz="1600" dirty="0"/>
              <a:t>нет</a:t>
            </a:r>
          </a:p>
          <a:p>
            <a:r>
              <a:rPr lang="ru-RU" sz="1600" b="1" dirty="0"/>
              <a:t>Участие в выполнении НИР за 2014-2019: </a:t>
            </a:r>
            <a:r>
              <a:rPr lang="ru-RU" sz="1600" dirty="0"/>
              <a:t>3</a:t>
            </a:r>
            <a:r>
              <a:rPr lang="ru-RU" sz="1600" dirty="0" smtClean="0"/>
              <a:t> </a:t>
            </a:r>
            <a:r>
              <a:rPr lang="ru-RU" sz="1600" dirty="0"/>
              <a:t>НИР: Договор с издательством «Инфра-М» на подготовку учебника «История специальной </a:t>
            </a:r>
            <a:r>
              <a:rPr lang="ru-RU" sz="1600" dirty="0" smtClean="0"/>
              <a:t>педагогики», исполнитель</a:t>
            </a:r>
            <a:r>
              <a:rPr lang="ru-RU" sz="1600" dirty="0"/>
              <a:t>, 2016 </a:t>
            </a:r>
            <a:r>
              <a:rPr lang="ru-RU" sz="1600" dirty="0" smtClean="0"/>
              <a:t>г; Государственный </a:t>
            </a:r>
            <a:r>
              <a:rPr lang="ru-RU" sz="1600" dirty="0"/>
              <a:t>контракт «Разработка ФГОС НОО обучающихся с ограниченными возможностями </a:t>
            </a:r>
            <a:r>
              <a:rPr lang="ru-RU" sz="1600" dirty="0" smtClean="0"/>
              <a:t>здоровья», исполнитель 2014;</a:t>
            </a:r>
            <a:endParaRPr lang="ru-RU" sz="1600" dirty="0"/>
          </a:p>
          <a:p>
            <a:r>
              <a:rPr lang="ru-RU" sz="1600" dirty="0" smtClean="0"/>
              <a:t>Государственный </a:t>
            </a:r>
            <a:r>
              <a:rPr lang="ru-RU" sz="1600" dirty="0"/>
              <a:t>контракт на разработку новых модулей ОПОП профессиональной (педагогической) магистратуры по направлению «Специальное (дефектологическое) </a:t>
            </a:r>
            <a:r>
              <a:rPr lang="ru-RU" sz="1600" dirty="0" smtClean="0"/>
              <a:t>образование», исполнитель</a:t>
            </a:r>
            <a:r>
              <a:rPr lang="ru-RU" sz="1600" dirty="0"/>
              <a:t>, </a:t>
            </a:r>
            <a:r>
              <a:rPr lang="ru-RU" sz="1600" dirty="0" smtClean="0"/>
              <a:t>2014.</a:t>
            </a:r>
            <a:endParaRPr lang="ru-RU" sz="1600" dirty="0"/>
          </a:p>
          <a:p>
            <a:r>
              <a:rPr lang="ru-RU" sz="1600" b="1" dirty="0" smtClean="0"/>
              <a:t>Заявки </a:t>
            </a:r>
            <a:r>
              <a:rPr lang="ru-RU" sz="1600" b="1" dirty="0"/>
              <a:t>на выполнение НИР за 2014-2019:</a:t>
            </a:r>
            <a:r>
              <a:rPr lang="ru-RU" sz="1600" dirty="0"/>
              <a:t> 1(КНВШ)​</a:t>
            </a:r>
          </a:p>
          <a:p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3202831"/>
              </p:ext>
            </p:extLst>
          </p:nvPr>
        </p:nvGraphicFramePr>
        <p:xfrm>
          <a:off x="107504" y="4228644"/>
          <a:ext cx="4825752" cy="2629356"/>
        </p:xfrm>
        <a:graphic>
          <a:graphicData uri="http://schemas.openxmlformats.org/drawingml/2006/table">
            <a:tbl>
              <a:tblPr/>
              <a:tblGrid>
                <a:gridCol w="12588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8404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029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7987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91579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sz="12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 sz="12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 sz="12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 sz="12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1579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 sz="12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180</a:t>
                      </a:r>
                      <a:endParaRPr lang="ru-RU" sz="12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251</a:t>
                      </a:r>
                      <a:endParaRPr lang="ru-RU" sz="12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6</a:t>
                      </a:r>
                      <a:endParaRPr lang="ru-RU" sz="12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1579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 sz="12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2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9</a:t>
                      </a:r>
                      <a:endParaRPr lang="ru-RU" sz="12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2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1579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 sz="12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2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2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2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80248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2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 sz="12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2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2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2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1579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2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2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2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2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43100" y="2308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588224" y="6309320"/>
            <a:ext cx="23841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("за" 63, "против" нет)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127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016" y="-99392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Кафедра основ коррекционной педагогики </a:t>
            </a:r>
            <a:endParaRPr lang="ru-RU" dirty="0"/>
          </a:p>
          <a:p>
            <a:pPr algn="ctr"/>
            <a:r>
              <a:rPr lang="ru-RU" b="1" dirty="0"/>
              <a:t>Профессор (неполная занятость  – 0,25)</a:t>
            </a:r>
            <a:endParaRPr lang="ru-RU" dirty="0"/>
          </a:p>
          <a:p>
            <a:pPr algn="ctr"/>
            <a:r>
              <a:rPr lang="ru-RU" b="1" dirty="0"/>
              <a:t>Подано заявлений  – 1 </a:t>
            </a:r>
            <a:endParaRPr lang="ru-RU" dirty="0"/>
          </a:p>
          <a:p>
            <a:r>
              <a:rPr lang="ru-RU" dirty="0"/>
              <a:t>Свердлов Абрам Залманович, 1940​, доктор педагогических наук (1996)​, профессор (2000), профессор кафедры основ коррекционной педагогики.</a:t>
            </a:r>
          </a:p>
          <a:p>
            <a:r>
              <a:rPr lang="ru-RU" b="1" dirty="0"/>
              <a:t>Основные работы по профилю кафедры:</a:t>
            </a:r>
            <a:r>
              <a:rPr lang="ru-RU" dirty="0"/>
              <a:t> Духовная культура и гражданское становление лиц с проблемами слуха на примере литературного анализа стихотворений А. С. Пушкина "Пророк" и "Анчар", (2019), [</a:t>
            </a:r>
            <a:r>
              <a:rPr lang="ru-RU" dirty="0" smtClean="0"/>
              <a:t>статья]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Инвалиды в системе социокультурной реабилитации, (2018), </a:t>
            </a:r>
            <a:r>
              <a:rPr lang="ru-RU" dirty="0" smtClean="0"/>
              <a:t>[коллективная монография]</a:t>
            </a:r>
            <a:r>
              <a:rPr lang="ru-RU" dirty="0"/>
              <a:t>​</a:t>
            </a:r>
            <a:br>
              <a:rPr lang="ru-RU" dirty="0"/>
            </a:br>
            <a:r>
              <a:rPr lang="ru-RU" b="1" dirty="0" smtClean="0"/>
              <a:t>Электронные </a:t>
            </a:r>
            <a:r>
              <a:rPr lang="ru-RU" b="1" dirty="0"/>
              <a:t>курсы в ЦДПО (</a:t>
            </a:r>
            <a:r>
              <a:rPr lang="ru-RU" b="1" dirty="0" err="1"/>
              <a:t>Moodle</a:t>
            </a:r>
            <a:r>
              <a:rPr lang="ru-RU" b="1" dirty="0"/>
              <a:t>): </a:t>
            </a:r>
            <a:r>
              <a:rPr lang="ru-RU" dirty="0"/>
              <a:t>​нет</a:t>
            </a:r>
          </a:p>
          <a:p>
            <a:r>
              <a:rPr lang="ru-RU" b="1" dirty="0"/>
              <a:t>Научное руководство: </a:t>
            </a:r>
            <a:r>
              <a:rPr lang="ru-RU" dirty="0"/>
              <a:t>нет</a:t>
            </a:r>
          </a:p>
          <a:p>
            <a:r>
              <a:rPr lang="ru-RU" b="1" dirty="0"/>
              <a:t>Участие в выполнении НИР за 2014-2019: </a:t>
            </a:r>
            <a:r>
              <a:rPr lang="ru-RU" dirty="0"/>
              <a:t>​нет</a:t>
            </a:r>
          </a:p>
          <a:p>
            <a:r>
              <a:rPr lang="ru-RU" b="1" dirty="0"/>
              <a:t>Заявки на выполнение НИР за 2014-2019:</a:t>
            </a:r>
            <a:r>
              <a:rPr lang="ru-RU" dirty="0"/>
              <a:t> ​нет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984363"/>
              </p:ext>
            </p:extLst>
          </p:nvPr>
        </p:nvGraphicFramePr>
        <p:xfrm>
          <a:off x="107504" y="3645024"/>
          <a:ext cx="5257800" cy="310896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47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0932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29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34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43100" y="2308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588224" y="6237312"/>
            <a:ext cx="23841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("за" 63, "против" нет)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724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79653"/>
            <a:ext cx="9144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Кафедра романской филологии</a:t>
            </a:r>
            <a:endParaRPr lang="ru-RU" dirty="0"/>
          </a:p>
          <a:p>
            <a:pPr algn="ctr"/>
            <a:r>
              <a:rPr lang="ru-RU" b="1" dirty="0"/>
              <a:t>Профессор (неполная занятость - 0,1) </a:t>
            </a:r>
            <a:endParaRPr lang="ru-RU" dirty="0"/>
          </a:p>
          <a:p>
            <a:pPr algn="ctr"/>
            <a:r>
              <a:rPr lang="ru-RU" b="1" dirty="0"/>
              <a:t>Подано заявлений  – 1 </a:t>
            </a:r>
            <a:endParaRPr lang="ru-RU" dirty="0"/>
          </a:p>
          <a:p>
            <a:r>
              <a:rPr lang="ru-RU" dirty="0"/>
              <a:t>Кириллова Нина Николаевна, 1941​, доктор филологических наук (1991)​, профессор(1998),Почетный работник высшего профессионального образования, профессор кафедры романской филологии.</a:t>
            </a:r>
          </a:p>
          <a:p>
            <a:r>
              <a:rPr lang="ru-RU" b="1" dirty="0"/>
              <a:t>Основные работы по профилю кафедры:</a:t>
            </a:r>
            <a:r>
              <a:rPr lang="ru-RU" dirty="0"/>
              <a:t> Фразеология романских языков: этнолингвистический аспект, (2015), [монография];</a:t>
            </a:r>
            <a:br>
              <a:rPr lang="ru-RU" dirty="0"/>
            </a:br>
            <a:r>
              <a:rPr lang="ru-RU" dirty="0"/>
              <a:t>К вопросу о фразеологических преференциях в романских языках, (2019), [статья].​</a:t>
            </a:r>
            <a:br>
              <a:rPr lang="ru-RU" dirty="0"/>
            </a:br>
            <a:r>
              <a:rPr lang="ru-RU" b="1" dirty="0" smtClean="0"/>
              <a:t>Электронные </a:t>
            </a:r>
            <a:r>
              <a:rPr lang="ru-RU" b="1" dirty="0"/>
              <a:t>курсы в ЦДПО (</a:t>
            </a:r>
            <a:r>
              <a:rPr lang="ru-RU" b="1" dirty="0" err="1"/>
              <a:t>Moodle</a:t>
            </a:r>
            <a:r>
              <a:rPr lang="ru-RU" b="1" dirty="0" smtClean="0"/>
              <a:t>): </a:t>
            </a:r>
            <a:r>
              <a:rPr lang="ru-RU" dirty="0" smtClean="0"/>
              <a:t>нет</a:t>
            </a:r>
          </a:p>
          <a:p>
            <a:r>
              <a:rPr lang="ru-RU" b="1" dirty="0" smtClean="0"/>
              <a:t>Научное </a:t>
            </a:r>
            <a:r>
              <a:rPr lang="ru-RU" b="1" dirty="0"/>
              <a:t>руководство: </a:t>
            </a:r>
            <a:r>
              <a:rPr lang="ru-RU" dirty="0"/>
              <a:t>1</a:t>
            </a:r>
          </a:p>
          <a:p>
            <a:r>
              <a:rPr lang="ru-RU" b="1" dirty="0"/>
              <a:t>Участие в выполнении НИР за 2014-2019: </a:t>
            </a:r>
            <a:r>
              <a:rPr lang="ru-RU" dirty="0"/>
              <a:t>​нет</a:t>
            </a:r>
          </a:p>
          <a:p>
            <a:r>
              <a:rPr lang="ru-RU" b="1" dirty="0"/>
              <a:t>Заявки на выполнение НИР за 2014-2019:</a:t>
            </a:r>
            <a:r>
              <a:rPr lang="ru-RU" dirty="0"/>
              <a:t> ​нет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0801883"/>
              </p:ext>
            </p:extLst>
          </p:nvPr>
        </p:nvGraphicFramePr>
        <p:xfrm>
          <a:off x="107504" y="3783237"/>
          <a:ext cx="5257800" cy="281178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44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81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287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8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11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35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5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43100" y="2308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541636" y="6237312"/>
            <a:ext cx="23841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("за" 63, "против" нет)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317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Кафедра перевода</a:t>
            </a:r>
            <a:endParaRPr lang="ru-RU" dirty="0"/>
          </a:p>
          <a:p>
            <a:pPr algn="ctr"/>
            <a:r>
              <a:rPr lang="ru-RU" b="1" dirty="0"/>
              <a:t>Профессор (неполная занятость – 0,25)</a:t>
            </a:r>
            <a:endParaRPr lang="ru-RU" dirty="0"/>
          </a:p>
          <a:p>
            <a:pPr algn="ctr"/>
            <a:r>
              <a:rPr lang="ru-RU" b="1" dirty="0"/>
              <a:t>Подано заявлений  – 1 </a:t>
            </a:r>
            <a:endParaRPr lang="ru-RU" dirty="0"/>
          </a:p>
          <a:p>
            <a:r>
              <a:rPr lang="ru-RU" sz="1700" dirty="0"/>
              <a:t>Алексеева Ирина Сергеевна, 1953​, кандидат филологических наук (1982)​, доцент (1994), профессор кафедры перевода.</a:t>
            </a:r>
          </a:p>
          <a:p>
            <a:r>
              <a:rPr lang="ru-RU" sz="1700" b="1" dirty="0"/>
              <a:t>Основные работы по профилю кафедры:</a:t>
            </a:r>
            <a:r>
              <a:rPr lang="ru-RU" sz="1700" dirty="0"/>
              <a:t> Текст-Перевод-Культура Избранные труды, (2017), [монография</a:t>
            </a:r>
            <a:r>
              <a:rPr lang="ru-RU" sz="1700" dirty="0" smtClean="0"/>
              <a:t>]; Роль переводчика в эпоху многоязычия: принцип </a:t>
            </a:r>
            <a:r>
              <a:rPr lang="ru-RU" sz="1700" dirty="0" err="1" smtClean="0"/>
              <a:t>телейдоскопа</a:t>
            </a:r>
            <a:r>
              <a:rPr lang="ru-RU" sz="1700" dirty="0" smtClean="0"/>
              <a:t>, </a:t>
            </a:r>
            <a:r>
              <a:rPr lang="ru-RU" sz="1700" dirty="0"/>
              <a:t>(</a:t>
            </a:r>
            <a:r>
              <a:rPr lang="ru-RU" sz="1700" dirty="0" smtClean="0"/>
              <a:t>2018), [статья].</a:t>
            </a:r>
            <a:r>
              <a:rPr lang="ru-RU" sz="1700" dirty="0"/>
              <a:t>​</a:t>
            </a:r>
            <a:br>
              <a:rPr lang="ru-RU" sz="1700" dirty="0"/>
            </a:br>
            <a:r>
              <a:rPr lang="ru-RU" sz="1700" b="1" dirty="0"/>
              <a:t>Электронные курсы в ЦДПО (</a:t>
            </a:r>
            <a:r>
              <a:rPr lang="ru-RU" sz="1700" b="1" dirty="0" err="1"/>
              <a:t>Moodle</a:t>
            </a:r>
            <a:r>
              <a:rPr lang="ru-RU" sz="1700" b="1" dirty="0"/>
              <a:t>): </a:t>
            </a:r>
            <a:r>
              <a:rPr lang="ru-RU" sz="1700" dirty="0"/>
              <a:t>​нет</a:t>
            </a:r>
          </a:p>
          <a:p>
            <a:r>
              <a:rPr lang="ru-RU" sz="1700" b="1" dirty="0"/>
              <a:t>Участие в выполнении НИР за 2014-2019: </a:t>
            </a:r>
            <a:r>
              <a:rPr lang="ru-RU" sz="1700" dirty="0"/>
              <a:t>Создание на базе дополнительного профессионального образования инновационной интерактивной системы интенсивной подготовки </a:t>
            </a:r>
            <a:r>
              <a:rPr lang="ru-RU" sz="1700" dirty="0" err="1"/>
              <a:t>полилингвальных</a:t>
            </a:r>
            <a:r>
              <a:rPr lang="ru-RU" sz="1700" dirty="0"/>
              <a:t> переводчиков высшего уровня для государственных структур, международных и межправительственных организаций и бизнес-сообщества и за разработку и внедрение для целей </a:t>
            </a:r>
            <a:r>
              <a:rPr lang="ru-RU" sz="1700" dirty="0" err="1"/>
              <a:t>инновационно</a:t>
            </a:r>
            <a:r>
              <a:rPr lang="ru-RU" sz="1700" dirty="0"/>
              <a:t>-эффективного обучения: кластерного принципа подготовки специалистов; единой системы обучения, основанной на сценарных стратегиях и текстуально-типологическом подходе, а также за выдающиеся результаты в трудоустройстве выпускников, КНВШ, </a:t>
            </a:r>
            <a:r>
              <a:rPr lang="ru-RU" sz="1700" dirty="0" smtClean="0"/>
              <a:t>руководитель</a:t>
            </a:r>
            <a:r>
              <a:rPr lang="ru-RU" sz="1700" dirty="0"/>
              <a:t>, 2018​</a:t>
            </a:r>
          </a:p>
          <a:p>
            <a:r>
              <a:rPr lang="ru-RU" sz="1700" b="1" dirty="0"/>
              <a:t>Заявки на выполнение НИР за 2014-2019:</a:t>
            </a:r>
            <a:r>
              <a:rPr lang="ru-RU" sz="1700" dirty="0"/>
              <a:t> 1(КНВШ)​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2315898"/>
              </p:ext>
            </p:extLst>
          </p:nvPr>
        </p:nvGraphicFramePr>
        <p:xfrm>
          <a:off x="107504" y="4653136"/>
          <a:ext cx="5257800" cy="201168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44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sz="12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 sz="12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 sz="12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 sz="12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 sz="12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90</a:t>
                      </a:r>
                      <a:endParaRPr lang="ru-RU" sz="12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2423</a:t>
                      </a:r>
                      <a:endParaRPr lang="ru-RU" sz="12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14</a:t>
                      </a:r>
                      <a:endParaRPr lang="ru-RU" sz="12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 sz="12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6</a:t>
                      </a:r>
                      <a:endParaRPr lang="ru-RU" sz="12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109</a:t>
                      </a:r>
                      <a:endParaRPr lang="ru-RU" sz="12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2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 sz="12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2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2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2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2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 sz="12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2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2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2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2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2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2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2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43100" y="2308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548244" y="6237312"/>
            <a:ext cx="23841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("за" 63, "против" нет)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317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9592" y="15756"/>
            <a:ext cx="9144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Кафедра методики обучения иностранным языкам   </a:t>
            </a:r>
            <a:endParaRPr lang="ru-RU" dirty="0"/>
          </a:p>
          <a:p>
            <a:pPr algn="ctr"/>
            <a:r>
              <a:rPr lang="ru-RU" b="1" dirty="0"/>
              <a:t>Профессор </a:t>
            </a:r>
            <a:endParaRPr lang="ru-RU" dirty="0"/>
          </a:p>
          <a:p>
            <a:pPr algn="ctr"/>
            <a:r>
              <a:rPr lang="ru-RU" b="1" dirty="0"/>
              <a:t>Подано заявлений  – 1 </a:t>
            </a:r>
            <a:endParaRPr lang="ru-RU" dirty="0"/>
          </a:p>
          <a:p>
            <a:r>
              <a:rPr lang="ru-RU" sz="1600" dirty="0" err="1"/>
              <a:t>Трубицина</a:t>
            </a:r>
            <a:r>
              <a:rPr lang="ru-RU" sz="1600" dirty="0"/>
              <a:t> Ольга Ивановна, 1959​, кандидат педагогических наук (1994)​, доцент (1998),  Почетный работник высшего профессионального образования, заведующий кафедрой методики обучения иностранным языкам.</a:t>
            </a:r>
          </a:p>
          <a:p>
            <a:r>
              <a:rPr lang="ru-RU" sz="1600" b="1" dirty="0"/>
              <a:t>Основные работы по профилю кафедры:</a:t>
            </a:r>
            <a:r>
              <a:rPr lang="ru-RU" sz="1600" dirty="0"/>
              <a:t> Система упражнений, направленная на формирование межкультурной коммуникативной компетенции учащихся филологического профиля посредством перевода англоязычных поэтических произведений, (2019), [статья]</a:t>
            </a:r>
            <a:br>
              <a:rPr lang="ru-RU" sz="1600" dirty="0"/>
            </a:br>
            <a:r>
              <a:rPr lang="ru-RU" sz="1600" dirty="0"/>
              <a:t>Преемственность методических систем обучения, (2018) ),[коллективная монография]​</a:t>
            </a:r>
            <a:br>
              <a:rPr lang="ru-RU" sz="1600" dirty="0"/>
            </a:br>
            <a:r>
              <a:rPr lang="ru-RU" sz="1600" b="1" dirty="0"/>
              <a:t>Электронные курсы в ЦДПО (</a:t>
            </a:r>
            <a:r>
              <a:rPr lang="ru-RU" sz="1600" b="1" dirty="0" err="1"/>
              <a:t>Moodle</a:t>
            </a:r>
            <a:r>
              <a:rPr lang="ru-RU" sz="1600" b="1" dirty="0"/>
              <a:t>): </a:t>
            </a:r>
            <a:r>
              <a:rPr lang="ru-RU" sz="1600" dirty="0"/>
              <a:t>6 </a:t>
            </a:r>
            <a:r>
              <a:rPr lang="ru-RU" sz="1600" dirty="0" smtClean="0"/>
              <a:t>курсов, в том числе Основы </a:t>
            </a:r>
            <a:r>
              <a:rPr lang="ru-RU" sz="1600" dirty="0"/>
              <a:t>научных исследований. </a:t>
            </a:r>
            <a:endParaRPr lang="ru-RU" sz="1600" dirty="0" smtClean="0"/>
          </a:p>
          <a:p>
            <a:r>
              <a:rPr lang="ru-RU" sz="1600" b="1" dirty="0" smtClean="0"/>
              <a:t>Научное </a:t>
            </a:r>
            <a:r>
              <a:rPr lang="ru-RU" sz="1600" b="1" dirty="0"/>
              <a:t>руководство: </a:t>
            </a:r>
            <a:r>
              <a:rPr lang="ru-RU" sz="1600" dirty="0"/>
              <a:t>8</a:t>
            </a:r>
          </a:p>
          <a:p>
            <a:r>
              <a:rPr lang="ru-RU" sz="1600" b="1" dirty="0"/>
              <a:t>Участие в выполнении НИР за 2014-2019: </a:t>
            </a:r>
            <a:r>
              <a:rPr lang="ru-RU" sz="1600" dirty="0"/>
              <a:t>4 НИР: </a:t>
            </a:r>
            <a:r>
              <a:rPr lang="ru-RU" sz="1600" dirty="0" smtClean="0"/>
              <a:t>Педагогические </a:t>
            </a:r>
            <a:r>
              <a:rPr lang="ru-RU" sz="1600" dirty="0"/>
              <a:t>стратегии обеспечения преемственности методических систем обучения на разных ступенях общего образования в контексте ФГОС ОО, </a:t>
            </a:r>
            <a:r>
              <a:rPr lang="ru-RU" sz="1600" dirty="0" err="1"/>
              <a:t>Гос.задание</a:t>
            </a:r>
            <a:r>
              <a:rPr lang="ru-RU" sz="1600" dirty="0"/>
              <a:t> Конкурс, </a:t>
            </a:r>
            <a:r>
              <a:rPr lang="ru-RU" sz="1600" dirty="0" smtClean="0"/>
              <a:t>исполнитель</a:t>
            </a:r>
            <a:r>
              <a:rPr lang="ru-RU" sz="1600" dirty="0"/>
              <a:t>, 2018.​</a:t>
            </a:r>
          </a:p>
          <a:p>
            <a:r>
              <a:rPr lang="ru-RU" sz="1600" b="1" dirty="0"/>
              <a:t>Заявки на выполнение НИР за 2014-2019:</a:t>
            </a:r>
            <a:r>
              <a:rPr lang="ru-RU" sz="1600" dirty="0"/>
              <a:t> 2(РФФИ); 1(ГК по 44-ФЗ); 1(КНВШ)</a:t>
            </a:r>
            <a:r>
              <a:rPr lang="ru-RU" dirty="0"/>
              <a:t>​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2169266"/>
              </p:ext>
            </p:extLst>
          </p:nvPr>
        </p:nvGraphicFramePr>
        <p:xfrm>
          <a:off x="107504" y="4221088"/>
          <a:ext cx="5257800" cy="252984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44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Публикаций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Цитирований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Индекс Хирша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130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101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5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РИНЦ Ядро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Scopus</a:t>
                      </a:r>
                      <a:endParaRPr lang="en-US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3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c аффилиацией</a:t>
                      </a:r>
                      <a:endParaRPr lang="en-US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Web of Science</a:t>
                      </a:r>
                      <a:endParaRPr lang="en-US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</a:t>
                      </a:r>
                      <a:endParaRPr lang="ru-RU" sz="13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43100" y="2308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588224" y="6309320"/>
            <a:ext cx="23841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("за" 63, "против" нет)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624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1672</TotalTime>
  <Words>1881</Words>
  <Application>Microsoft Office PowerPoint</Application>
  <PresentationFormat>Экран (4:3)</PresentationFormat>
  <Paragraphs>1370</Paragraphs>
  <Slides>40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81</cp:revision>
  <cp:lastPrinted>2020-02-21T06:23:28Z</cp:lastPrinted>
  <dcterms:created xsi:type="dcterms:W3CDTF">2020-02-03T12:07:17Z</dcterms:created>
  <dcterms:modified xsi:type="dcterms:W3CDTF">2020-02-28T10:56:42Z</dcterms:modified>
</cp:coreProperties>
</file>