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8"/>
  </p:notesMasterIdLst>
  <p:handoutMasterIdLst>
    <p:handoutMasterId r:id="rId39"/>
  </p:handoutMasterIdLst>
  <p:sldIdLst>
    <p:sldId id="338" r:id="rId2"/>
    <p:sldId id="355" r:id="rId3"/>
    <p:sldId id="346" r:id="rId4"/>
    <p:sldId id="347" r:id="rId5"/>
    <p:sldId id="348" r:id="rId6"/>
    <p:sldId id="349" r:id="rId7"/>
    <p:sldId id="350" r:id="rId8"/>
    <p:sldId id="309" r:id="rId9"/>
    <p:sldId id="317" r:id="rId10"/>
    <p:sldId id="325" r:id="rId11"/>
    <p:sldId id="320" r:id="rId12"/>
    <p:sldId id="322" r:id="rId13"/>
    <p:sldId id="366" r:id="rId14"/>
    <p:sldId id="342" r:id="rId15"/>
    <p:sldId id="326" r:id="rId16"/>
    <p:sldId id="324" r:id="rId17"/>
    <p:sldId id="327" r:id="rId18"/>
    <p:sldId id="328" r:id="rId19"/>
    <p:sldId id="356" r:id="rId20"/>
    <p:sldId id="357" r:id="rId21"/>
    <p:sldId id="358" r:id="rId22"/>
    <p:sldId id="359" r:id="rId23"/>
    <p:sldId id="364" r:id="rId24"/>
    <p:sldId id="360" r:id="rId25"/>
    <p:sldId id="335" r:id="rId26"/>
    <p:sldId id="363" r:id="rId27"/>
    <p:sldId id="361" r:id="rId28"/>
    <p:sldId id="341" r:id="rId29"/>
    <p:sldId id="352" r:id="rId30"/>
    <p:sldId id="329" r:id="rId31"/>
    <p:sldId id="330" r:id="rId32"/>
    <p:sldId id="343" r:id="rId33"/>
    <p:sldId id="331" r:id="rId34"/>
    <p:sldId id="365" r:id="rId35"/>
    <p:sldId id="337" r:id="rId36"/>
    <p:sldId id="339" r:id="rId37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8" autoAdjust="0"/>
    <p:restoredTop sz="89698" autoAdjust="0"/>
  </p:normalViewPr>
  <p:slideViewPr>
    <p:cSldViewPr>
      <p:cViewPr varScale="1">
        <p:scale>
          <a:sx n="115" d="100"/>
          <a:sy n="115" d="100"/>
        </p:scale>
        <p:origin x="1530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&#1044;&#1086;&#1082;&#1091;&#1084;&#1077;&#1085;&#1090;&#1099;%20&#1059;&#1044;&#1054;\&#1044;&#1077;&#1082;&#1072;&#1085;&#1089;&#1082;&#1080;&#1077;,%20&#1088;&#1077;&#1082;&#1090;&#1086;&#1088;&#1072;&#1090;&#1099;,%20&#1089;&#1086;&#1074;&#1077;&#1097;&#1072;&#1085;&#1080;&#1103;\&#1050;%20&#1088;&#1077;&#1082;&#1090;&#1086;&#1088;&#1072;&#1090;&#1091;\&#1044;&#1080;&#1072;&#1075;&#1088;&#1072;&#1084;&#1084;&#1099;,%20&#1075;&#1088;&#1072;&#1092;&#1080;&#1082;&#1080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cuments\&#1044;&#1086;&#1082;&#1091;&#1084;&#1077;&#1085;&#1090;&#1099;%20&#1059;&#1044;&#1054;\&#1044;&#1077;&#1082;&#1072;&#1085;&#1089;&#1082;&#1080;&#1077;,%20&#1088;&#1077;&#1082;&#1090;&#1086;&#1088;&#1072;&#1090;&#1099;,%20&#1089;&#1086;&#1074;&#1077;&#1097;&#1072;&#1085;&#1080;&#1103;\&#1050;%20&#1088;&#1077;&#1082;&#1090;&#1086;&#1088;&#1072;&#1090;&#1091;\&#1044;&#1080;&#1072;&#1075;&#1088;&#1072;&#1084;&#1084;&#1099;,%20&#1075;&#1088;&#1072;&#1092;&#1080;&#1082;&#1080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5;&#1050;%202021\&#1057;&#1074;&#1077;&#1076;&#1077;&#1085;&#1080;&#1103;%20&#1086;%20&#1087;&#1088;&#1080;&#1077;&#1084;&#107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55;&#1050;%202021\&#1057;&#1074;&#1077;&#1076;&#1077;&#1085;&#1080;&#1103;%20&#1086;%20&#1087;&#1088;&#1080;&#1077;&#1084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</c:v>
                </c:pt>
                <c:pt idx="1">
                  <c:v>93</c:v>
                </c:pt>
                <c:pt idx="2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05-4800-A961-3B9F1217EEC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Специалитет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(план)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05-4800-A961-3B9F1217EEC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Магистратура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(план)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117</c:v>
                </c:pt>
                <c:pt idx="1">
                  <c:v>124</c:v>
                </c:pt>
                <c:pt idx="2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05-4800-A961-3B9F1217EEC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Аспирантура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(план)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86</c:v>
                </c:pt>
                <c:pt idx="1">
                  <c:v>86</c:v>
                </c:pt>
                <c:pt idx="2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05-4800-A961-3B9F1217EE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1812864"/>
        <c:axId val="101818752"/>
      </c:barChart>
      <c:catAx>
        <c:axId val="101812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818752"/>
        <c:crosses val="autoZero"/>
        <c:auto val="1"/>
        <c:lblAlgn val="ctr"/>
        <c:lblOffset val="100"/>
        <c:noMultiLvlLbl val="0"/>
      </c:catAx>
      <c:valAx>
        <c:axId val="10181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8128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реализованных </a:t>
            </a:r>
            <a:r>
              <a:rPr lang="ru-RU" dirty="0" smtClean="0"/>
              <a:t>программ в сравнении за 3 года </a:t>
            </a:r>
            <a:endParaRPr lang="ru-RU" dirty="0"/>
          </a:p>
        </c:rich>
      </c:tx>
      <c:layout>
        <c:manualLayout>
          <c:xMode val="edge"/>
          <c:yMode val="edge"/>
          <c:x val="0.18465078706619165"/>
          <c:y val="2.93013384251522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4.698891805191018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F6-4B24-92B0-CD3E773BF10F}"/>
                </c:ext>
              </c:extLst>
            </c:dLbl>
            <c:dLbl>
              <c:idx val="1"/>
              <c:layout>
                <c:manualLayout>
                  <c:x val="-2.7777777777777779E-3"/>
                  <c:y val="4.560367454068198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F6-4B24-92B0-CD3E773BF10F}"/>
                </c:ext>
              </c:extLst>
            </c:dLbl>
            <c:dLbl>
              <c:idx val="2"/>
              <c:layout>
                <c:manualLayout>
                  <c:x val="0"/>
                  <c:y val="9.18999708369782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8F6-4B24-92B0-CD3E773BF10F}"/>
                </c:ext>
              </c:extLst>
            </c:dLbl>
            <c:dLbl>
              <c:idx val="3"/>
              <c:layout>
                <c:manualLayout>
                  <c:x val="-8.3333333333332309E-3"/>
                  <c:y val="-4.69889180519110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F6-4B24-92B0-CD3E773BF1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Лист1!$B$32:$B$34</c:f>
              <c:strCache>
                <c:ptCount val="3"/>
                <c:pt idx="0">
                  <c:v>2019/20</c:v>
                </c:pt>
                <c:pt idx="1">
                  <c:v>2020/21</c:v>
                </c:pt>
                <c:pt idx="2">
                  <c:v>2021/22</c:v>
                </c:pt>
              </c:strCache>
            </c:strRef>
          </c:cat>
          <c:val>
            <c:numRef>
              <c:f>Лист1!$C$32:$C$34</c:f>
              <c:numCache>
                <c:formatCode>General</c:formatCode>
                <c:ptCount val="3"/>
                <c:pt idx="0">
                  <c:v>107</c:v>
                </c:pt>
                <c:pt idx="1">
                  <c:v>128</c:v>
                </c:pt>
                <c:pt idx="2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F6-4B24-92B0-CD3E773BF10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4803968"/>
        <c:axId val="64806912"/>
      </c:barChart>
      <c:catAx>
        <c:axId val="6480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806912"/>
        <c:crosses val="autoZero"/>
        <c:auto val="1"/>
        <c:lblAlgn val="ctr"/>
        <c:lblOffset val="100"/>
        <c:noMultiLvlLbl val="0"/>
      </c:catAx>
      <c:valAx>
        <c:axId val="6480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80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обученных </a:t>
            </a:r>
          </a:p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FB2-4C72-A318-4D3F8C98646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FB2-4C72-A318-4D3F8C98646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FB2-4C72-A318-4D3F8C98646F}"/>
              </c:ext>
            </c:extLst>
          </c:dPt>
          <c:dLbls>
            <c:dLbl>
              <c:idx val="2"/>
              <c:layout>
                <c:manualLayout>
                  <c:x val="2.45048936021059E-2"/>
                  <c:y val="8.533015794481121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1FB2-4C72-A318-4D3F8C9864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Лист1!$C$79:$E$79</c:f>
              <c:strCache>
                <c:ptCount val="3"/>
                <c:pt idx="0">
                  <c:v>Общеразвивающие</c:v>
                </c:pt>
                <c:pt idx="1">
                  <c:v>Повышение квалификации</c:v>
                </c:pt>
                <c:pt idx="2">
                  <c:v>Профессиональная переподготовка</c:v>
                </c:pt>
              </c:strCache>
            </c:strRef>
          </c:cat>
          <c:val>
            <c:numRef>
              <c:f>Лист1!$C$80:$E$80</c:f>
              <c:numCache>
                <c:formatCode>General</c:formatCode>
                <c:ptCount val="3"/>
                <c:pt idx="0">
                  <c:v>4056</c:v>
                </c:pt>
                <c:pt idx="1">
                  <c:v>4157</c:v>
                </c:pt>
                <c:pt idx="2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B2-4C72-A318-4D3F8C98646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300492498935645"/>
          <c:y val="0.4270116901347486"/>
          <c:w val="0.35838255757972787"/>
          <c:h val="0.420472770938315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2021/22 учебный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0F-42BA-87A4-91DF9EA6BA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0F-42BA-87A4-91DF9EA6BA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0F-42BA-87A4-91DF9EA6BA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0F-42BA-87A4-91DF9EA6BA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44.03.01 Педагогическое образование</c:v>
                </c:pt>
                <c:pt idx="1">
                  <c:v>44.03.02 Психолого-педагогическое образование</c:v>
                </c:pt>
                <c:pt idx="2">
                  <c:v>44.03.03 Специальное (дефектологическое) образование</c:v>
                </c:pt>
                <c:pt idx="3">
                  <c:v>44.03.05 Педагогическое образование (с двумя профилями подготовки)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0.65</c:v>
                </c:pt>
                <c:pt idx="1">
                  <c:v>0.15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0F-42BA-87A4-91DF9EA6B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729373532287524"/>
          <c:y val="5.39227817254214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6359936861482347E-2"/>
          <c:y val="0.18298810749318525"/>
          <c:w val="0.82424635921286171"/>
          <c:h val="0.490329301423606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2022/23 учебный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B-4958-BE32-CF2CE9135A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B-4958-BE32-CF2CE9135A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B-4958-BE32-CF2CE9135A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EB-4958-BE32-CF2CE9135A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44.03.01 Педагогическое образование</c:v>
                </c:pt>
                <c:pt idx="1">
                  <c:v>44.03.02 Психолого-педагогическое образование</c:v>
                </c:pt>
                <c:pt idx="2">
                  <c:v>44.03.03 Специальное (дефектологическое) образование</c:v>
                </c:pt>
                <c:pt idx="3">
                  <c:v>44.03.05 Педагогическое образование (с двумя профилями подготовки)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0.63</c:v>
                </c:pt>
                <c:pt idx="1">
                  <c:v>0.15</c:v>
                </c:pt>
                <c:pt idx="2">
                  <c:v>0.09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EB-4958-BE32-CF2CE9135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6.6536836536614324E-2"/>
          <c:y val="0.70215324010979174"/>
          <c:w val="0.86692614771889887"/>
          <c:h val="0.2829984407316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Головной вуз</a:t>
            </a:r>
          </a:p>
        </c:rich>
      </c:tx>
      <c:layout>
        <c:manualLayout>
          <c:xMode val="edge"/>
          <c:yMode val="edge"/>
          <c:x val="0.3409253241399375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09486804234986"/>
          <c:y val="0.10636843044250804"/>
          <c:w val="0.79397158845649796"/>
          <c:h val="0.772442370333964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4376161507746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A3B-4EB9-BDB1-849071ECD2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 </c:v>
                </c:pt>
                <c:pt idx="1">
                  <c:v>Специалитет </c:v>
                </c:pt>
                <c:pt idx="2">
                  <c:v>Магистратура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1588</c:v>
                </c:pt>
                <c:pt idx="1">
                  <c:v>37</c:v>
                </c:pt>
                <c:pt idx="2">
                  <c:v>1011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B-4EB9-BDB1-849071ECD2A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2022/23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 </c:v>
                </c:pt>
                <c:pt idx="1">
                  <c:v>Специалитет </c:v>
                </c:pt>
                <c:pt idx="2">
                  <c:v>Магистратура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1649</c:v>
                </c:pt>
                <c:pt idx="1">
                  <c:v>20</c:v>
                </c:pt>
                <c:pt idx="2">
                  <c:v>1179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3B-4EB9-BDB1-849071ECD2A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Бакалавриат </c:v>
                </c:pt>
                <c:pt idx="1">
                  <c:v>Специалитет </c:v>
                </c:pt>
                <c:pt idx="2">
                  <c:v>Магистратура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1551</c:v>
                </c:pt>
                <c:pt idx="1">
                  <c:v>14</c:v>
                </c:pt>
                <c:pt idx="2">
                  <c:v>1078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3B-4EB9-BDB1-849071ECD2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2812024"/>
        <c:axId val="229873000"/>
      </c:barChart>
      <c:catAx>
        <c:axId val="222812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9873000"/>
        <c:crosses val="autoZero"/>
        <c:auto val="1"/>
        <c:lblAlgn val="ctr"/>
        <c:lblOffset val="100"/>
        <c:noMultiLvlLbl val="0"/>
      </c:catAx>
      <c:valAx>
        <c:axId val="22987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812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40375373903363"/>
          <c:y val="0.92959130817361979"/>
          <c:w val="0.55939083060873118"/>
          <c:h val="7.0408691826380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Филиалы</a:t>
            </a:r>
          </a:p>
        </c:rich>
      </c:tx>
      <c:layout>
        <c:manualLayout>
          <c:xMode val="edge"/>
          <c:yMode val="edge"/>
          <c:x val="0.432949187992126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2021/22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Волховский филиал</c:v>
                </c:pt>
                <c:pt idx="1">
                  <c:v>Выборгский филиал</c:v>
                </c:pt>
                <c:pt idx="2">
                  <c:v>Дагестанский филиал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22</c:v>
                </c:pt>
                <c:pt idx="1">
                  <c:v>22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2D-435E-B790-EC0580B761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2022/23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Волховский филиал</c:v>
                </c:pt>
                <c:pt idx="1">
                  <c:v>Выборгский филиал</c:v>
                </c:pt>
                <c:pt idx="2">
                  <c:v>Дагестанский филиал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</c:v>
                </c:pt>
                <c:pt idx="1">
                  <c:v>36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D-435E-B790-EC0580B761D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2023/24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Волховский филиал</c:v>
                </c:pt>
                <c:pt idx="1">
                  <c:v>Выборгский филиал</c:v>
                </c:pt>
                <c:pt idx="2">
                  <c:v>Дагестанский филиал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69</c:v>
                </c:pt>
                <c:pt idx="1">
                  <c:v>81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2D-435E-B790-EC0580B76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724024"/>
        <c:axId val="170728288"/>
      </c:barChart>
      <c:catAx>
        <c:axId val="170724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28288"/>
        <c:crosses val="autoZero"/>
        <c:auto val="1"/>
        <c:lblAlgn val="ctr"/>
        <c:lblOffset val="100"/>
        <c:noMultiLvlLbl val="0"/>
      </c:catAx>
      <c:valAx>
        <c:axId val="17072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2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err="1">
                <a:solidFill>
                  <a:schemeClr val="tx1"/>
                </a:solidFill>
              </a:rPr>
              <a:t>Бакалавриат</a:t>
            </a:r>
            <a:endParaRPr lang="ru-RU" sz="18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508997364012022"/>
          <c:y val="2.93415819962465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'Бакалавриат '!$A$2</c:f>
              <c:strCache>
                <c:ptCount val="1"/>
                <c:pt idx="0">
                  <c:v>39.03.00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'Бакалавриат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'Бакалавриат '!$B$2:$D$2</c:f>
              <c:numCache>
                <c:formatCode>General</c:formatCode>
                <c:ptCount val="3"/>
                <c:pt idx="0">
                  <c:v>14</c:v>
                </c:pt>
                <c:pt idx="1">
                  <c:v>5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2-4383-A910-005B4BD1D640}"/>
            </c:ext>
          </c:extLst>
        </c:ser>
        <c:ser>
          <c:idx val="1"/>
          <c:order val="1"/>
          <c:tx>
            <c:strRef>
              <c:f>'Бакалавриат '!$A$3</c:f>
              <c:strCache>
                <c:ptCount val="1"/>
                <c:pt idx="0">
                  <c:v>49.03.00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'Бакалавриат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'Бакалавриат '!$B$3:$D$3</c:f>
              <c:numCache>
                <c:formatCode>General</c:formatCode>
                <c:ptCount val="3"/>
                <c:pt idx="0">
                  <c:v>63</c:v>
                </c:pt>
                <c:pt idx="1">
                  <c:v>32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72-4383-A910-005B4BD1D6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1996320"/>
        <c:axId val="111996648"/>
      </c:barChart>
      <c:catAx>
        <c:axId val="111996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996648"/>
        <c:crosses val="autoZero"/>
        <c:auto val="1"/>
        <c:lblAlgn val="ctr"/>
        <c:lblOffset val="100"/>
        <c:noMultiLvlLbl val="0"/>
      </c:catAx>
      <c:valAx>
        <c:axId val="11199664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199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tx1"/>
                </a:solidFill>
              </a:rPr>
              <a:t>Магистратура</a:t>
            </a:r>
            <a:endParaRPr lang="en-US" sz="1800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'Магистратура '!$A$2</c:f>
              <c:strCache>
                <c:ptCount val="1"/>
                <c:pt idx="0">
                  <c:v>37.04.00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'Магистратура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'Магистратура '!$B$2:$D$2</c:f>
              <c:numCache>
                <c:formatCode>General</c:formatCode>
                <c:ptCount val="3"/>
                <c:pt idx="0">
                  <c:v>15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F-4E52-A717-7BC755428759}"/>
            </c:ext>
          </c:extLst>
        </c:ser>
        <c:ser>
          <c:idx val="1"/>
          <c:order val="1"/>
          <c:tx>
            <c:strRef>
              <c:f>'Магистратура '!$A$3</c:f>
              <c:strCache>
                <c:ptCount val="1"/>
                <c:pt idx="0">
                  <c:v>40.04.00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'Магистратура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'Магистратура '!$B$3:$D$3</c:f>
              <c:numCache>
                <c:formatCode>General</c:formatCode>
                <c:ptCount val="3"/>
                <c:pt idx="0">
                  <c:v>38</c:v>
                </c:pt>
                <c:pt idx="1">
                  <c:v>12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16F-4E52-A717-7BC755428759}"/>
            </c:ext>
          </c:extLst>
        </c:ser>
        <c:ser>
          <c:idx val="2"/>
          <c:order val="2"/>
          <c:tx>
            <c:strRef>
              <c:f>'Магистратура '!$A$4</c:f>
              <c:strCache>
                <c:ptCount val="1"/>
                <c:pt idx="0">
                  <c:v>45.04.00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'Магистратура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'Магистратура '!$B$4:$D$4</c:f>
              <c:numCache>
                <c:formatCode>General</c:formatCode>
                <c:ptCount val="3"/>
                <c:pt idx="0">
                  <c:v>22</c:v>
                </c:pt>
                <c:pt idx="1">
                  <c:v>15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16F-4E52-A717-7BC755428759}"/>
            </c:ext>
          </c:extLst>
        </c:ser>
        <c:ser>
          <c:idx val="3"/>
          <c:order val="3"/>
          <c:tx>
            <c:strRef>
              <c:f>'Магистратура '!$A$5</c:f>
              <c:strCache>
                <c:ptCount val="1"/>
                <c:pt idx="0">
                  <c:v>49.04.00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'Магистратура '!$B$1:$D$1</c:f>
              <c:strCache>
                <c:ptCount val="3"/>
                <c:pt idx="0">
                  <c:v>2021/22</c:v>
                </c:pt>
                <c:pt idx="1">
                  <c:v>2022/23</c:v>
                </c:pt>
                <c:pt idx="2">
                  <c:v>2023/24</c:v>
                </c:pt>
              </c:strCache>
            </c:strRef>
          </c:cat>
          <c:val>
            <c:numRef>
              <c:f>'Магистратура '!$B$5:$D$5</c:f>
              <c:numCache>
                <c:formatCode>General</c:formatCode>
                <c:ptCount val="3"/>
                <c:pt idx="0">
                  <c:v>0</c:v>
                </c:pt>
                <c:pt idx="1">
                  <c:v>15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16F-4E52-A717-7BC7554287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1850672"/>
        <c:axId val="221842144"/>
      </c:barChart>
      <c:catAx>
        <c:axId val="221850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1842144"/>
        <c:crosses val="autoZero"/>
        <c:auto val="1"/>
        <c:lblAlgn val="ctr"/>
        <c:lblOffset val="100"/>
        <c:noMultiLvlLbl val="0"/>
      </c:catAx>
      <c:valAx>
        <c:axId val="22184214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21850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Лист1!$P$226:$U$226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Лист1!$P$227:$U$227</c:f>
              <c:numCache>
                <c:formatCode>General</c:formatCode>
                <c:ptCount val="6"/>
                <c:pt idx="0">
                  <c:v>24244</c:v>
                </c:pt>
                <c:pt idx="1">
                  <c:v>30149</c:v>
                </c:pt>
                <c:pt idx="2">
                  <c:v>30667</c:v>
                </c:pt>
                <c:pt idx="3">
                  <c:v>49857</c:v>
                </c:pt>
                <c:pt idx="4">
                  <c:v>55707</c:v>
                </c:pt>
                <c:pt idx="5">
                  <c:v>60946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C-42BB-A1F2-5FC2510FE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390656"/>
        <c:axId val="170392192"/>
      </c:barChart>
      <c:catAx>
        <c:axId val="17039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392192"/>
        <c:crosses val="autoZero"/>
        <c:auto val="1"/>
        <c:lblAlgn val="ctr"/>
        <c:lblOffset val="100"/>
        <c:noMultiLvlLbl val="0"/>
      </c:catAx>
      <c:valAx>
        <c:axId val="1703921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0390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Лист1!$C$243:$H$243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Лист1!$C$244:$H$244</c:f>
              <c:numCache>
                <c:formatCode>General</c:formatCode>
                <c:ptCount val="6"/>
                <c:pt idx="0">
                  <c:v>78</c:v>
                </c:pt>
                <c:pt idx="1">
                  <c:v>79.3</c:v>
                </c:pt>
                <c:pt idx="2">
                  <c:v>79.5</c:v>
                </c:pt>
                <c:pt idx="3">
                  <c:v>79.8</c:v>
                </c:pt>
                <c:pt idx="4">
                  <c:v>80.2</c:v>
                </c:pt>
                <c:pt idx="5">
                  <c:v>79.3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A4-493B-AC5A-EC0D302B1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679168"/>
        <c:axId val="172680704"/>
      </c:barChart>
      <c:catAx>
        <c:axId val="17267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680704"/>
        <c:crosses val="autoZero"/>
        <c:auto val="1"/>
        <c:lblAlgn val="ctr"/>
        <c:lblOffset val="100"/>
        <c:noMultiLvlLbl val="0"/>
      </c:catAx>
      <c:valAx>
        <c:axId val="17268070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2679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2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E0FC0-763C-48EC-8927-620B3E9EDCB0}" type="doc">
      <dgm:prSet loTypeId="urn:microsoft.com/office/officeart/2005/8/layout/pyramid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D2B3A-F0CB-40D1-A56A-D7F6EF5B13D3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Базовые школы</a:t>
          </a:r>
        </a:p>
      </dgm:t>
    </dgm:pt>
    <dgm:pt modelId="{5A6673B7-2759-4CB6-B9D9-665AD5149E19}" type="parTrans" cxnId="{DBC2F3E9-6907-41D3-96B7-6B4EE24FD01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B5F2490-6087-4A57-9E40-073736B0B10A}" type="sibTrans" cxnId="{DBC2F3E9-6907-41D3-96B7-6B4EE24FD01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F0D40241-7D68-42D5-83A8-8B511A5B33EC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Классы психолого-педагогической направленности</a:t>
          </a:r>
        </a:p>
      </dgm:t>
    </dgm:pt>
    <dgm:pt modelId="{511E9E1E-949C-4E9A-A22C-9640B4E30F54}" type="parTrans" cxnId="{BC39D7D7-1E4E-4669-9871-45262FDA9232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2A351EB5-6121-4E7F-9118-D6C3FB64E218}" type="sibTrans" cxnId="{BC39D7D7-1E4E-4669-9871-45262FDA9232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B208F3F-2D57-42D0-8C0A-BA99DCDC2D5D}">
      <dgm:prSet phldrT="[Текст]" custT="1"/>
      <dgm:spPr/>
      <dgm:t>
        <a:bodyPr/>
        <a:lstStyle/>
        <a:p>
          <a:r>
            <a:rPr lang="ru-RU" sz="1200" b="1" dirty="0" err="1">
              <a:solidFill>
                <a:srgbClr val="0070C0"/>
              </a:solidFill>
            </a:rPr>
            <a:t>Герценовский</a:t>
          </a:r>
          <a:r>
            <a:rPr lang="ru-RU" sz="1200" b="1" dirty="0">
              <a:solidFill>
                <a:srgbClr val="0070C0"/>
              </a:solidFill>
            </a:rPr>
            <a:t> образовательный округ</a:t>
          </a:r>
        </a:p>
      </dgm:t>
    </dgm:pt>
    <dgm:pt modelId="{C619FCC9-B8D3-4A68-A187-7CB070E237F4}" type="parTrans" cxnId="{5F79BE5D-0B79-403C-816C-84B0E7840BA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D12C3D1-EF36-4034-AAAF-F2AAE6B38508}" type="sibTrans" cxnId="{5F79BE5D-0B79-403C-816C-84B0E7840BA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CEA7F8B2-D1D8-4F61-A37F-77C0B8DDA2EF}">
      <dgm:prSet phldrT="[Текст]" custT="1"/>
      <dgm:spPr/>
      <dgm:t>
        <a:bodyPr/>
        <a:lstStyle/>
        <a:p>
          <a:r>
            <a:rPr lang="ru-RU" sz="1200" b="1" dirty="0">
              <a:solidFill>
                <a:srgbClr val="0070C0"/>
              </a:solidFill>
            </a:rPr>
            <a:t>Продленка с </a:t>
          </a:r>
          <a:r>
            <a:rPr lang="ru-RU" sz="1200" b="1" dirty="0" err="1">
              <a:solidFill>
                <a:srgbClr val="0070C0"/>
              </a:solidFill>
            </a:rPr>
            <a:t>Герценовским</a:t>
          </a:r>
          <a:r>
            <a:rPr lang="ru-RU" sz="1200" b="1" dirty="0">
              <a:solidFill>
                <a:srgbClr val="0070C0"/>
              </a:solidFill>
            </a:rPr>
            <a:t> университетом</a:t>
          </a:r>
        </a:p>
      </dgm:t>
    </dgm:pt>
    <dgm:pt modelId="{9431205A-75C2-413B-B6BC-157C3CC64575}" type="parTrans" cxnId="{E1942787-387E-498C-B832-9EF4B3A6BD9C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3718AB81-1BC3-43DA-8AEF-A6FE27793403}" type="sibTrans" cxnId="{E1942787-387E-498C-B832-9EF4B3A6BD9C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12BC299-4521-4B79-8BF8-1AAEA3AF3B69}">
      <dgm:prSet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Педагогические сезоны</a:t>
          </a:r>
        </a:p>
      </dgm:t>
    </dgm:pt>
    <dgm:pt modelId="{273BB8C3-D79F-4AE0-8DB4-44E1018439FF}" type="parTrans" cxnId="{61C31F92-9328-4066-88FF-A73F57B6755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B54ED12-F344-4EA3-B604-B1FE037BB93A}" type="sibTrans" cxnId="{61C31F92-9328-4066-88FF-A73F57B6755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DD6FF0A-1344-4F43-B2E7-E11523B0B339}" type="pres">
      <dgm:prSet presAssocID="{2D9E0FC0-763C-48EC-8927-620B3E9EDCB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FC8BB0D-CA0D-4177-BF2E-15BB12D6FB7D}" type="pres">
      <dgm:prSet presAssocID="{2D9E0FC0-763C-48EC-8927-620B3E9EDCB0}" presName="pyramid" presStyleLbl="node1" presStyleIdx="0" presStyleCnt="1"/>
      <dgm:spPr/>
    </dgm:pt>
    <dgm:pt modelId="{7F764334-AE3B-4584-A533-1DB5F289E91E}" type="pres">
      <dgm:prSet presAssocID="{2D9E0FC0-763C-48EC-8927-620B3E9EDCB0}" presName="theList" presStyleCnt="0"/>
      <dgm:spPr/>
    </dgm:pt>
    <dgm:pt modelId="{55464F4B-9DBF-44EA-8904-CD4E076D7659}" type="pres">
      <dgm:prSet presAssocID="{707D2B3A-F0CB-40D1-A56A-D7F6EF5B13D3}" presName="aNode" presStyleLbl="fgAcc1" presStyleIdx="0" presStyleCnt="5" custScaleX="119339" custScaleY="77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FC5981-A84F-44DF-8CA3-4C19567B5611}" type="pres">
      <dgm:prSet presAssocID="{707D2B3A-F0CB-40D1-A56A-D7F6EF5B13D3}" presName="aSpace" presStyleCnt="0"/>
      <dgm:spPr/>
    </dgm:pt>
    <dgm:pt modelId="{147F8C8F-A75D-403D-8916-8E3139B1D68C}" type="pres">
      <dgm:prSet presAssocID="{F0D40241-7D68-42D5-83A8-8B511A5B33EC}" presName="aNode" presStyleLbl="fgAcc1" presStyleIdx="1" presStyleCnt="5" custScaleX="119709" custScaleY="93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EB746-984F-47C3-A4C4-AFB45A8ABFD2}" type="pres">
      <dgm:prSet presAssocID="{F0D40241-7D68-42D5-83A8-8B511A5B33EC}" presName="aSpace" presStyleCnt="0"/>
      <dgm:spPr/>
    </dgm:pt>
    <dgm:pt modelId="{87B4D8BF-FDF9-4C57-885C-FD47CE8A3D0B}" type="pres">
      <dgm:prSet presAssocID="{DB208F3F-2D57-42D0-8C0A-BA99DCDC2D5D}" presName="aNode" presStyleLbl="fgAcc1" presStyleIdx="2" presStyleCnt="5" custScaleX="118426" custScaleY="952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7D4297-9025-4D04-9011-72EA7804E58D}" type="pres">
      <dgm:prSet presAssocID="{DB208F3F-2D57-42D0-8C0A-BA99DCDC2D5D}" presName="aSpace" presStyleCnt="0"/>
      <dgm:spPr/>
    </dgm:pt>
    <dgm:pt modelId="{300222B0-F871-4691-AAB8-C007F1486FB4}" type="pres">
      <dgm:prSet presAssocID="{CEA7F8B2-D1D8-4F61-A37F-77C0B8DDA2EF}" presName="aNode" presStyleLbl="fgAcc1" presStyleIdx="3" presStyleCnt="5" custScaleX="117936" custScaleY="95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506D4-B93C-4A59-8D12-58907E0DBE5A}" type="pres">
      <dgm:prSet presAssocID="{CEA7F8B2-D1D8-4F61-A37F-77C0B8DDA2EF}" presName="aSpace" presStyleCnt="0"/>
      <dgm:spPr/>
    </dgm:pt>
    <dgm:pt modelId="{26B971DC-FF8D-476D-BA71-59C43BF47D35}" type="pres">
      <dgm:prSet presAssocID="{512BC299-4521-4B79-8BF8-1AAEA3AF3B69}" presName="aNode" presStyleLbl="fgAcc1" presStyleIdx="4" presStyleCnt="5" custScaleX="117300" custScaleY="112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B3678-2832-42C8-AC59-0377C679D2C4}" type="pres">
      <dgm:prSet presAssocID="{512BC299-4521-4B79-8BF8-1AAEA3AF3B69}" presName="aSpace" presStyleCnt="0"/>
      <dgm:spPr/>
    </dgm:pt>
  </dgm:ptLst>
  <dgm:cxnLst>
    <dgm:cxn modelId="{B072A5A4-AB19-4F33-9CCB-21D0DC00A9FB}" type="presOf" srcId="{F0D40241-7D68-42D5-83A8-8B511A5B33EC}" destId="{147F8C8F-A75D-403D-8916-8E3139B1D68C}" srcOrd="0" destOrd="0" presId="urn:microsoft.com/office/officeart/2005/8/layout/pyramid2"/>
    <dgm:cxn modelId="{1DEE5001-2769-4F79-8670-72AAD8278543}" type="presOf" srcId="{CEA7F8B2-D1D8-4F61-A37F-77C0B8DDA2EF}" destId="{300222B0-F871-4691-AAB8-C007F1486FB4}" srcOrd="0" destOrd="0" presId="urn:microsoft.com/office/officeart/2005/8/layout/pyramid2"/>
    <dgm:cxn modelId="{61C31F92-9328-4066-88FF-A73F57B67559}" srcId="{2D9E0FC0-763C-48EC-8927-620B3E9EDCB0}" destId="{512BC299-4521-4B79-8BF8-1AAEA3AF3B69}" srcOrd="4" destOrd="0" parTransId="{273BB8C3-D79F-4AE0-8DB4-44E1018439FF}" sibTransId="{9B54ED12-F344-4EA3-B604-B1FE037BB93A}"/>
    <dgm:cxn modelId="{CB1D2856-A105-4037-B5DE-DA7248E3AAFF}" type="presOf" srcId="{512BC299-4521-4B79-8BF8-1AAEA3AF3B69}" destId="{26B971DC-FF8D-476D-BA71-59C43BF47D35}" srcOrd="0" destOrd="0" presId="urn:microsoft.com/office/officeart/2005/8/layout/pyramid2"/>
    <dgm:cxn modelId="{94CFBAB0-1CBD-4C40-8AB4-9E65AAD3CA05}" type="presOf" srcId="{707D2B3A-F0CB-40D1-A56A-D7F6EF5B13D3}" destId="{55464F4B-9DBF-44EA-8904-CD4E076D7659}" srcOrd="0" destOrd="0" presId="urn:microsoft.com/office/officeart/2005/8/layout/pyramid2"/>
    <dgm:cxn modelId="{41C389C1-EAAF-4F77-A487-11FC6F178353}" type="presOf" srcId="{2D9E0FC0-763C-48EC-8927-620B3E9EDCB0}" destId="{9DD6FF0A-1344-4F43-B2E7-E11523B0B339}" srcOrd="0" destOrd="0" presId="urn:microsoft.com/office/officeart/2005/8/layout/pyramid2"/>
    <dgm:cxn modelId="{E1942787-387E-498C-B832-9EF4B3A6BD9C}" srcId="{2D9E0FC0-763C-48EC-8927-620B3E9EDCB0}" destId="{CEA7F8B2-D1D8-4F61-A37F-77C0B8DDA2EF}" srcOrd="3" destOrd="0" parTransId="{9431205A-75C2-413B-B6BC-157C3CC64575}" sibTransId="{3718AB81-1BC3-43DA-8AEF-A6FE27793403}"/>
    <dgm:cxn modelId="{BC39D7D7-1E4E-4669-9871-45262FDA9232}" srcId="{2D9E0FC0-763C-48EC-8927-620B3E9EDCB0}" destId="{F0D40241-7D68-42D5-83A8-8B511A5B33EC}" srcOrd="1" destOrd="0" parTransId="{511E9E1E-949C-4E9A-A22C-9640B4E30F54}" sibTransId="{2A351EB5-6121-4E7F-9118-D6C3FB64E218}"/>
    <dgm:cxn modelId="{DBC2F3E9-6907-41D3-96B7-6B4EE24FD010}" srcId="{2D9E0FC0-763C-48EC-8927-620B3E9EDCB0}" destId="{707D2B3A-F0CB-40D1-A56A-D7F6EF5B13D3}" srcOrd="0" destOrd="0" parTransId="{5A6673B7-2759-4CB6-B9D9-665AD5149E19}" sibTransId="{AB5F2490-6087-4A57-9E40-073736B0B10A}"/>
    <dgm:cxn modelId="{5F79BE5D-0B79-403C-816C-84B0E7840BA9}" srcId="{2D9E0FC0-763C-48EC-8927-620B3E9EDCB0}" destId="{DB208F3F-2D57-42D0-8C0A-BA99DCDC2D5D}" srcOrd="2" destOrd="0" parTransId="{C619FCC9-B8D3-4A68-A187-7CB070E237F4}" sibTransId="{6D12C3D1-EF36-4034-AAAF-F2AAE6B38508}"/>
    <dgm:cxn modelId="{5736A420-EE5B-4D2C-9629-34385FF11EEF}" type="presOf" srcId="{DB208F3F-2D57-42D0-8C0A-BA99DCDC2D5D}" destId="{87B4D8BF-FDF9-4C57-885C-FD47CE8A3D0B}" srcOrd="0" destOrd="0" presId="urn:microsoft.com/office/officeart/2005/8/layout/pyramid2"/>
    <dgm:cxn modelId="{AC327B62-33BB-4E92-A057-C7E6CD4C94C0}" type="presParOf" srcId="{9DD6FF0A-1344-4F43-B2E7-E11523B0B339}" destId="{FFC8BB0D-CA0D-4177-BF2E-15BB12D6FB7D}" srcOrd="0" destOrd="0" presId="urn:microsoft.com/office/officeart/2005/8/layout/pyramid2"/>
    <dgm:cxn modelId="{68CC94E1-63D6-44EF-BC2A-5E996FC24000}" type="presParOf" srcId="{9DD6FF0A-1344-4F43-B2E7-E11523B0B339}" destId="{7F764334-AE3B-4584-A533-1DB5F289E91E}" srcOrd="1" destOrd="0" presId="urn:microsoft.com/office/officeart/2005/8/layout/pyramid2"/>
    <dgm:cxn modelId="{7F6E78A5-7F33-467C-82C0-1115CCE1AA46}" type="presParOf" srcId="{7F764334-AE3B-4584-A533-1DB5F289E91E}" destId="{55464F4B-9DBF-44EA-8904-CD4E076D7659}" srcOrd="0" destOrd="0" presId="urn:microsoft.com/office/officeart/2005/8/layout/pyramid2"/>
    <dgm:cxn modelId="{0654A6E1-3281-4203-9EEC-913F2D2DD3DB}" type="presParOf" srcId="{7F764334-AE3B-4584-A533-1DB5F289E91E}" destId="{B4FC5981-A84F-44DF-8CA3-4C19567B5611}" srcOrd="1" destOrd="0" presId="urn:microsoft.com/office/officeart/2005/8/layout/pyramid2"/>
    <dgm:cxn modelId="{94B1E231-5A10-42F5-B541-237E7AED480B}" type="presParOf" srcId="{7F764334-AE3B-4584-A533-1DB5F289E91E}" destId="{147F8C8F-A75D-403D-8916-8E3139B1D68C}" srcOrd="2" destOrd="0" presId="urn:microsoft.com/office/officeart/2005/8/layout/pyramid2"/>
    <dgm:cxn modelId="{B7367889-A4ED-4505-8A82-DE3C13D5B29A}" type="presParOf" srcId="{7F764334-AE3B-4584-A533-1DB5F289E91E}" destId="{F28EB746-984F-47C3-A4C4-AFB45A8ABFD2}" srcOrd="3" destOrd="0" presId="urn:microsoft.com/office/officeart/2005/8/layout/pyramid2"/>
    <dgm:cxn modelId="{22C4B109-1890-4630-B715-010F6642D6DC}" type="presParOf" srcId="{7F764334-AE3B-4584-A533-1DB5F289E91E}" destId="{87B4D8BF-FDF9-4C57-885C-FD47CE8A3D0B}" srcOrd="4" destOrd="0" presId="urn:microsoft.com/office/officeart/2005/8/layout/pyramid2"/>
    <dgm:cxn modelId="{EFFBC738-6194-40B4-B0DC-0EC17FCF0CF9}" type="presParOf" srcId="{7F764334-AE3B-4584-A533-1DB5F289E91E}" destId="{D57D4297-9025-4D04-9011-72EA7804E58D}" srcOrd="5" destOrd="0" presId="urn:microsoft.com/office/officeart/2005/8/layout/pyramid2"/>
    <dgm:cxn modelId="{6BD2AC56-7D04-481E-8AA9-A64B111A3505}" type="presParOf" srcId="{7F764334-AE3B-4584-A533-1DB5F289E91E}" destId="{300222B0-F871-4691-AAB8-C007F1486FB4}" srcOrd="6" destOrd="0" presId="urn:microsoft.com/office/officeart/2005/8/layout/pyramid2"/>
    <dgm:cxn modelId="{79082C7A-2BD8-4C4A-996B-D546457F6D21}" type="presParOf" srcId="{7F764334-AE3B-4584-A533-1DB5F289E91E}" destId="{16F506D4-B93C-4A59-8D12-58907E0DBE5A}" srcOrd="7" destOrd="0" presId="urn:microsoft.com/office/officeart/2005/8/layout/pyramid2"/>
    <dgm:cxn modelId="{23D40178-8F27-44F0-84FE-4F716FFA6C86}" type="presParOf" srcId="{7F764334-AE3B-4584-A533-1DB5F289E91E}" destId="{26B971DC-FF8D-476D-BA71-59C43BF47D35}" srcOrd="8" destOrd="0" presId="urn:microsoft.com/office/officeart/2005/8/layout/pyramid2"/>
    <dgm:cxn modelId="{86B3B631-B083-464B-A622-7B7EC6E1798C}" type="presParOf" srcId="{7F764334-AE3B-4584-A533-1DB5F289E91E}" destId="{F93B3678-2832-42C8-AC59-0377C679D2C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8BB0D-CA0D-4177-BF2E-15BB12D6FB7D}">
      <dsp:nvSpPr>
        <dsp:cNvPr id="0" name=""/>
        <dsp:cNvSpPr/>
      </dsp:nvSpPr>
      <dsp:spPr>
        <a:xfrm>
          <a:off x="143536" y="0"/>
          <a:ext cx="3253295" cy="3253295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464F4B-9DBF-44EA-8904-CD4E076D7659}">
      <dsp:nvSpPr>
        <dsp:cNvPr id="0" name=""/>
        <dsp:cNvSpPr/>
      </dsp:nvSpPr>
      <dsp:spPr>
        <a:xfrm>
          <a:off x="1565708" y="325987"/>
          <a:ext cx="2523592" cy="3754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70C0"/>
              </a:solidFill>
            </a:rPr>
            <a:t>Базовые школы</a:t>
          </a:r>
        </a:p>
      </dsp:txBody>
      <dsp:txXfrm>
        <a:off x="1584038" y="344317"/>
        <a:ext cx="2486932" cy="338827"/>
      </dsp:txXfrm>
    </dsp:sp>
    <dsp:sp modelId="{147F8C8F-A75D-403D-8916-8E3139B1D68C}">
      <dsp:nvSpPr>
        <dsp:cNvPr id="0" name=""/>
        <dsp:cNvSpPr/>
      </dsp:nvSpPr>
      <dsp:spPr>
        <a:xfrm>
          <a:off x="1561796" y="761998"/>
          <a:ext cx="2531416" cy="45460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70C0"/>
              </a:solidFill>
            </a:rPr>
            <a:t>Классы психолого-педагогической направленности</a:t>
          </a:r>
        </a:p>
      </dsp:txBody>
      <dsp:txXfrm>
        <a:off x="1583988" y="784190"/>
        <a:ext cx="2487032" cy="410223"/>
      </dsp:txXfrm>
    </dsp:sp>
    <dsp:sp modelId="{87B4D8BF-FDF9-4C57-885C-FD47CE8A3D0B}">
      <dsp:nvSpPr>
        <dsp:cNvPr id="0" name=""/>
        <dsp:cNvSpPr/>
      </dsp:nvSpPr>
      <dsp:spPr>
        <a:xfrm>
          <a:off x="1575362" y="1277128"/>
          <a:ext cx="2504285" cy="4611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>
              <a:solidFill>
                <a:srgbClr val="0070C0"/>
              </a:solidFill>
            </a:rPr>
            <a:t>Герценовский</a:t>
          </a:r>
          <a:r>
            <a:rPr lang="ru-RU" sz="1200" b="1" kern="1200" dirty="0">
              <a:solidFill>
                <a:srgbClr val="0070C0"/>
              </a:solidFill>
            </a:rPr>
            <a:t> образовательный округ</a:t>
          </a:r>
        </a:p>
      </dsp:txBody>
      <dsp:txXfrm>
        <a:off x="1597876" y="1299642"/>
        <a:ext cx="2459257" cy="416169"/>
      </dsp:txXfrm>
    </dsp:sp>
    <dsp:sp modelId="{300222B0-F871-4691-AAB8-C007F1486FB4}">
      <dsp:nvSpPr>
        <dsp:cNvPr id="0" name=""/>
        <dsp:cNvSpPr/>
      </dsp:nvSpPr>
      <dsp:spPr>
        <a:xfrm>
          <a:off x="1580543" y="1798849"/>
          <a:ext cx="2493923" cy="46134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70C0"/>
              </a:solidFill>
            </a:rPr>
            <a:t>Продленка с </a:t>
          </a:r>
          <a:r>
            <a:rPr lang="ru-RU" sz="1200" b="1" kern="1200" dirty="0" err="1">
              <a:solidFill>
                <a:srgbClr val="0070C0"/>
              </a:solidFill>
            </a:rPr>
            <a:t>Герценовским</a:t>
          </a:r>
          <a:r>
            <a:rPr lang="ru-RU" sz="1200" b="1" kern="1200" dirty="0">
              <a:solidFill>
                <a:srgbClr val="0070C0"/>
              </a:solidFill>
            </a:rPr>
            <a:t> университетом</a:t>
          </a:r>
        </a:p>
      </dsp:txBody>
      <dsp:txXfrm>
        <a:off x="1603064" y="1821370"/>
        <a:ext cx="2448881" cy="416305"/>
      </dsp:txXfrm>
    </dsp:sp>
    <dsp:sp modelId="{26B971DC-FF8D-476D-BA71-59C43BF47D35}">
      <dsp:nvSpPr>
        <dsp:cNvPr id="0" name=""/>
        <dsp:cNvSpPr/>
      </dsp:nvSpPr>
      <dsp:spPr>
        <a:xfrm>
          <a:off x="1587267" y="2320719"/>
          <a:ext cx="2480474" cy="5460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70C0"/>
              </a:solidFill>
            </a:rPr>
            <a:t>Педагогические сезоны</a:t>
          </a:r>
        </a:p>
      </dsp:txBody>
      <dsp:txXfrm>
        <a:off x="1613924" y="2347376"/>
        <a:ext cx="2427160" cy="492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2401" cy="34125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898" y="1"/>
            <a:ext cx="4302400" cy="341251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66819AFE-9E5E-4983-B4B7-A8009E2A6866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424"/>
            <a:ext cx="4302401" cy="34125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898" y="6456424"/>
            <a:ext cx="4302400" cy="34125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6E29C46D-AB15-4CF9-82CB-1587C3C28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570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2" cy="33988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801" y="1"/>
            <a:ext cx="4301542" cy="339884"/>
          </a:xfrm>
          <a:prstGeom prst="rect">
            <a:avLst/>
          </a:prstGeom>
        </p:spPr>
        <p:txBody>
          <a:bodyPr vert="horz" lIns="91417" tIns="45708" rIns="91417" bIns="45708" rtlCol="0"/>
          <a:lstStyle>
            <a:lvl1pPr algn="r">
              <a:defRPr sz="1200"/>
            </a:lvl1pPr>
          </a:lstStyle>
          <a:p>
            <a:fld id="{C4ADCD37-CB54-427C-AB54-696BC716A5D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3228897"/>
            <a:ext cx="7941310" cy="3058953"/>
          </a:xfrm>
          <a:prstGeom prst="rect">
            <a:avLst/>
          </a:prstGeom>
        </p:spPr>
        <p:txBody>
          <a:bodyPr vert="horz" lIns="91417" tIns="45708" rIns="91417" bIns="457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2" cy="339884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801" y="6456612"/>
            <a:ext cx="4301542" cy="339884"/>
          </a:xfrm>
          <a:prstGeom prst="rect">
            <a:avLst/>
          </a:prstGeom>
        </p:spPr>
        <p:txBody>
          <a:bodyPr vert="horz" lIns="91417" tIns="45708" rIns="91417" bIns="45708" rtlCol="0" anchor="b"/>
          <a:lstStyle>
            <a:lvl1pPr algn="r">
              <a:defRPr sz="1200"/>
            </a:lvl1pPr>
          </a:lstStyle>
          <a:p>
            <a:fld id="{052B9CA5-0232-439F-B67A-B298765E3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66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086475" y="349250"/>
            <a:ext cx="2324100" cy="17446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3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086475" y="349250"/>
            <a:ext cx="2324100" cy="17446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52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98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35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048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0011" y="201613"/>
            <a:ext cx="2973743" cy="520282"/>
          </a:xfrm>
        </p:spPr>
        <p:txBody>
          <a:bodyPr wrap="square" lIns="108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noFill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1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585" y="1403167"/>
            <a:ext cx="8519561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372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0011" y="201613"/>
            <a:ext cx="2973743" cy="520282"/>
          </a:xfrm>
        </p:spPr>
        <p:txBody>
          <a:bodyPr wrap="square" lIns="108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noFill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1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585" y="1403167"/>
            <a:ext cx="8519561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2398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0011" y="201613"/>
            <a:ext cx="2973743" cy="520282"/>
          </a:xfrm>
        </p:spPr>
        <p:txBody>
          <a:bodyPr wrap="square" lIns="108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noFill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1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585" y="1403167"/>
            <a:ext cx="8519561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312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bg>
      <p:bgPr>
        <a:blipFill dpi="0" rotWithShape="1">
          <a:blip r:embed="rId2">
            <a:lum/>
          </a:blip>
          <a:srcRect/>
          <a:stretch>
            <a:fillRect b="8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:a16="http://schemas.microsoft.com/office/drawing/2014/main" id="{6E1D788D-3812-4212-9B22-D7389498F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0011" y="201613"/>
            <a:ext cx="2973743" cy="520282"/>
          </a:xfrm>
        </p:spPr>
        <p:txBody>
          <a:bodyPr wrap="square" lIns="10800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noFill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100" b="1" u="sng" dirty="0">
                <a:solidFill>
                  <a:srgbClr val="01649D"/>
                </a:solidFill>
              </a:rPr>
              <a:t>Название презентации</a:t>
            </a:r>
          </a:p>
          <a:p>
            <a:pPr lvl="0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6E2DDF90-5138-4CD8-8811-D96AB5DE5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2585" y="1403167"/>
            <a:ext cx="8519561" cy="525322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980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0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4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5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24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6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67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204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7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62B0-C60F-49C1-9ADF-B2A19CF25C8C}" type="datetimeFigureOut">
              <a:rPr lang="ru-RU" smtClean="0"/>
              <a:t>30.08.2022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564B-EA55-434E-A128-4914659D51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05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jpe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413353" y="1433421"/>
            <a:ext cx="6730647" cy="335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896A7-79FF-4542-81E2-82DF15E8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556792"/>
            <a:ext cx="7857465" cy="72667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Итоги 20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</a:rPr>
              <a:t>21</a:t>
            </a: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/2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 учебного года </a:t>
            </a:r>
            <a:b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и задачи на 202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/2</a:t>
            </a:r>
            <a:r>
              <a:rPr lang="en-US" sz="31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 учебный год </a:t>
            </a:r>
            <a:b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100" b="1" dirty="0">
                <a:solidFill>
                  <a:schemeClr val="accent5">
                    <a:lumMod val="50000"/>
                  </a:schemeClr>
                </a:solidFill>
              </a:rPr>
              <a:t>в контексте Программы развития университета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3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348DF87-CE07-4A02-96BB-5BFE0AEE48A1}"/>
              </a:ext>
            </a:extLst>
          </p:cNvPr>
          <p:cNvSpPr txBox="1">
            <a:spLocks/>
          </p:cNvSpPr>
          <p:nvPr/>
        </p:nvSpPr>
        <p:spPr>
          <a:xfrm>
            <a:off x="729739" y="3717032"/>
            <a:ext cx="8215313" cy="720080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2500" dirty="0">
                <a:solidFill>
                  <a:schemeClr val="accent5">
                    <a:lumMod val="50000"/>
                  </a:schemeClr>
                </a:solidFill>
              </a:rPr>
              <a:t>Виктория Игоревна </a:t>
            </a:r>
            <a:r>
              <a:rPr lang="ru-RU" sz="2500" dirty="0" err="1">
                <a:solidFill>
                  <a:schemeClr val="accent5">
                    <a:lumMod val="50000"/>
                  </a:schemeClr>
                </a:solidFill>
              </a:rPr>
              <a:t>Снегурова</a:t>
            </a:r>
            <a:r>
              <a:rPr lang="ru-RU" sz="25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2500" dirty="0">
                <a:solidFill>
                  <a:schemeClr val="accent5">
                    <a:lumMod val="50000"/>
                  </a:schemeClr>
                </a:solidFill>
              </a:rPr>
              <a:t>проректор по образовательной деятельности </a:t>
            </a:r>
          </a:p>
          <a:p>
            <a:pPr algn="r">
              <a:spcBef>
                <a:spcPts val="0"/>
              </a:spcBef>
            </a:pPr>
            <a:r>
              <a:rPr lang="ru-RU" sz="2500" dirty="0">
                <a:solidFill>
                  <a:schemeClr val="accent5">
                    <a:lumMod val="50000"/>
                  </a:schemeClr>
                </a:solidFill>
              </a:rPr>
              <a:t>и цифровой трансформации РГПУ им. А.И. Герцена,</a:t>
            </a:r>
          </a:p>
          <a:p>
            <a:pPr algn="r">
              <a:spcBef>
                <a:spcPts val="0"/>
              </a:spcBef>
            </a:pPr>
            <a:r>
              <a:rPr lang="en-US" sz="2500" dirty="0">
                <a:solidFill>
                  <a:schemeClr val="accent5">
                    <a:lumMod val="50000"/>
                  </a:schemeClr>
                </a:solidFill>
              </a:rPr>
              <a:t>snegurovavi@herzen.spb.ru</a:t>
            </a:r>
            <a:r>
              <a:rPr lang="ru-RU" sz="25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endParaRPr lang="ru-RU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906678" y="5719937"/>
            <a:ext cx="786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Заседание Ученого совета РГПУ им. А.И Герцена. 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Санкт-Петербург. </a:t>
            </a:r>
          </a:p>
          <a:p>
            <a:pPr algn="ctr"/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0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.08.202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077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13" y="1047640"/>
            <a:ext cx="7886700" cy="887930"/>
          </a:xfrm>
        </p:spPr>
        <p:txBody>
          <a:bodyPr>
            <a:no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Приказ Министерства науки и высшего образования Российской Федерации от 25.11.2021 № 1094 «Об утверждении аккредитационных показателей по образовательным программам высшего образования»</a:t>
            </a:r>
          </a:p>
        </p:txBody>
      </p:sp>
      <p:graphicFrame>
        <p:nvGraphicFramePr>
          <p:cNvPr id="20" name="Объект 19"/>
          <p:cNvGraphicFramePr>
            <a:graphicFrameLocks noGrp="1"/>
          </p:cNvGraphicFramePr>
          <p:nvPr>
            <p:ph sz="half" idx="2"/>
          </p:nvPr>
        </p:nvGraphicFramePr>
        <p:xfrm>
          <a:off x="629841" y="2736056"/>
          <a:ext cx="237768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560">
                  <a:extLst>
                    <a:ext uri="{9D8B030D-6E8A-4147-A177-3AD203B41FA5}">
                      <a16:colId xmlns:a16="http://schemas.microsoft.com/office/drawing/2014/main" val="1345918489"/>
                    </a:ext>
                  </a:extLst>
                </a:gridCol>
                <a:gridCol w="792560">
                  <a:extLst>
                    <a:ext uri="{9D8B030D-6E8A-4147-A177-3AD203B41FA5}">
                      <a16:colId xmlns:a16="http://schemas.microsoft.com/office/drawing/2014/main" val="1312123119"/>
                    </a:ext>
                  </a:extLst>
                </a:gridCol>
                <a:gridCol w="792560">
                  <a:extLst>
                    <a:ext uri="{9D8B030D-6E8A-4147-A177-3AD203B41FA5}">
                      <a16:colId xmlns:a16="http://schemas.microsoft.com/office/drawing/2014/main" val="240090081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235306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37241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75620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52343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36991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87743"/>
                  </a:ext>
                </a:extLst>
              </a:tr>
            </a:tbl>
          </a:graphicData>
        </a:graphic>
      </p:graphicFrame>
      <p:sp>
        <p:nvSpPr>
          <p:cNvPr id="18" name="Текст 17"/>
          <p:cNvSpPr>
            <a:spLocks noGrp="1"/>
          </p:cNvSpPr>
          <p:nvPr>
            <p:ph type="body" sz="quarter" idx="3"/>
          </p:nvPr>
        </p:nvSpPr>
        <p:spPr>
          <a:xfrm>
            <a:off x="3217964" y="2050763"/>
            <a:ext cx="5282453" cy="231169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Показатели для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аккредитационного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мониторинга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8" y="2510163"/>
            <a:ext cx="3234089" cy="3835065"/>
          </a:xfrm>
          <a:prstGeom prst="rect">
            <a:avLst/>
          </a:prstGeom>
        </p:spPr>
      </p:pic>
      <p:graphicFrame>
        <p:nvGraphicFramePr>
          <p:cNvPr id="27" name="Объект 2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558435348"/>
              </p:ext>
            </p:extLst>
          </p:nvPr>
        </p:nvGraphicFramePr>
        <p:xfrm>
          <a:off x="3298096" y="2377915"/>
          <a:ext cx="5594384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4845">
                  <a:extLst>
                    <a:ext uri="{9D8B030D-6E8A-4147-A177-3AD203B41FA5}">
                      <a16:colId xmlns:a16="http://schemas.microsoft.com/office/drawing/2014/main" val="3735967129"/>
                    </a:ext>
                  </a:extLst>
                </a:gridCol>
                <a:gridCol w="1259539">
                  <a:extLst>
                    <a:ext uri="{9D8B030D-6E8A-4147-A177-3AD203B41FA5}">
                      <a16:colId xmlns:a16="http://schemas.microsoft.com/office/drawing/2014/main" val="349174227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Аккредитационный</a:t>
                      </a:r>
                      <a:r>
                        <a:rPr lang="ru-RU" sz="1400" dirty="0"/>
                        <a:t> показатель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Значение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364124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Средний балл ЕГЭ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288885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400" dirty="0"/>
                        <a:t>Средний балл вступительных испытаний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94619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400" dirty="0"/>
                        <a:t>Наличие ЭИОС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946126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FF0000"/>
                          </a:solidFill>
                        </a:rPr>
                        <a:t>Доля обучающихся, успешно завершивших обучение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105726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Доля выпускников, выполнивших обязательство по договорам о целевом обучении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1218320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Доля педагогических работников, имеющих ученую степень и (или) ученое звание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0740695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Доля работников из числа руководителей и работников организаций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8433632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Наличие внутренней системы оценки качества образования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85615076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ru-RU" sz="1400" dirty="0"/>
                        <a:t>Доля выпускников, трудоустроившихся в течение календарного года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 баллов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792403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BA57E-77B2-8EBE-E3E2-F70145592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29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A1853-2276-956E-757E-B76FE240CCDC}"/>
              </a:ext>
            </a:extLst>
          </p:cNvPr>
          <p:cNvSpPr txBox="1"/>
          <p:nvPr/>
        </p:nvSpPr>
        <p:spPr>
          <a:xfrm>
            <a:off x="1217625" y="58691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sp>
        <p:nvSpPr>
          <p:cNvPr id="5" name="Текст 17">
            <a:extLst>
              <a:ext uri="{FF2B5EF4-FFF2-40B4-BE49-F238E27FC236}">
                <a16:creationId xmlns:a16="http://schemas.microsoft.com/office/drawing/2014/main" id="{276B7FAD-03A5-4D79-ED5D-B8FC31887156}"/>
              </a:ext>
            </a:extLst>
          </p:cNvPr>
          <p:cNvSpPr txBox="1">
            <a:spLocks/>
          </p:cNvSpPr>
          <p:nvPr/>
        </p:nvSpPr>
        <p:spPr>
          <a:xfrm>
            <a:off x="1818681" y="848258"/>
            <a:ext cx="5282453" cy="2311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Аккредитационный мониторинг</a:t>
            </a:r>
          </a:p>
        </p:txBody>
      </p:sp>
    </p:spTree>
    <p:extLst>
      <p:ext uri="{BB962C8B-B14F-4D97-AF65-F5344CB8AC3E}">
        <p14:creationId xmlns:p14="http://schemas.microsoft.com/office/powerpoint/2010/main" val="37244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1472A-E45A-799D-203A-CD3ECF9FA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86" y="833065"/>
            <a:ext cx="8229600" cy="72008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Договоры о практической подготовке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665703-F5A4-023A-AEC6-87AAC450E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80" y="2341587"/>
            <a:ext cx="8229600" cy="35356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952 договора </a:t>
            </a:r>
            <a:endParaRPr lang="ru-RU" sz="1900" b="0" i="0" dirty="0" smtClean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9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(внесены </a:t>
            </a:r>
            <a:r>
              <a:rPr lang="ru-RU" sz="1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900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информационную систему </a:t>
            </a:r>
            <a:r>
              <a:rPr lang="ru-RU" sz="1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«Образовательный партнер»)</a:t>
            </a:r>
          </a:p>
          <a:p>
            <a:pPr marL="0" indent="0" algn="l">
              <a:buNone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l">
              <a:buNone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том числе: 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образовательными организациями - 620</a:t>
            </a:r>
          </a:p>
          <a:p>
            <a:pPr marL="35775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со спортивными и оздоровительными организациями - 82</a:t>
            </a:r>
          </a:p>
          <a:p>
            <a:pPr marL="35775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 организациями культуры: 66</a:t>
            </a:r>
          </a:p>
          <a:p>
            <a:pPr marL="35775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 научными организациями: 11           </a:t>
            </a:r>
          </a:p>
          <a:p>
            <a:pPr marL="35775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 органами власти и правоохранительными органами: 38</a:t>
            </a:r>
          </a:p>
          <a:p>
            <a:pPr marL="357750" lvl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 коммерческими и прочими организациями: 135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CFA832-BE7A-F7E9-1471-CFDA6E3A7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B414C-D683-DF79-AF19-0C49F17E70A4}"/>
              </a:ext>
            </a:extLst>
          </p:cNvPr>
          <p:cNvSpPr txBox="1"/>
          <p:nvPr/>
        </p:nvSpPr>
        <p:spPr>
          <a:xfrm>
            <a:off x="1397112" y="47625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53022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627" y="908720"/>
            <a:ext cx="8597091" cy="1109705"/>
          </a:xfrm>
        </p:spPr>
        <p:txBody>
          <a:bodyPr>
            <a:noAutofit/>
          </a:bodyPr>
          <a:lstStyle/>
          <a:p>
            <a:r>
              <a:rPr lang="ru-RU" sz="2100" dirty="0"/>
              <a:t> Динамика контрольных цифр приема для обучения </a:t>
            </a:r>
            <a:r>
              <a:rPr lang="ru-RU" sz="2100" dirty="0" smtClean="0"/>
              <a:t/>
            </a:r>
            <a:br>
              <a:rPr lang="ru-RU" sz="2100" dirty="0" smtClean="0"/>
            </a:br>
            <a:r>
              <a:rPr lang="ru-RU" sz="2100" dirty="0" smtClean="0"/>
              <a:t>за </a:t>
            </a:r>
            <a:r>
              <a:rPr lang="ru-RU" sz="2100" dirty="0"/>
              <a:t>счет бюджетных ассигнований федерального бюджета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850046392"/>
              </p:ext>
            </p:extLst>
          </p:nvPr>
        </p:nvGraphicFramePr>
        <p:xfrm>
          <a:off x="292227" y="2292664"/>
          <a:ext cx="4426946" cy="3872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773628402"/>
              </p:ext>
            </p:extLst>
          </p:nvPr>
        </p:nvGraphicFramePr>
        <p:xfrm>
          <a:off x="4749190" y="2402104"/>
          <a:ext cx="4170145" cy="3472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FB5B8-605F-9FA5-FC3D-1A35E895B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24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7893-16C1-9BB2-44C3-6F3C3569AA36}"/>
              </a:ext>
            </a:extLst>
          </p:cNvPr>
          <p:cNvSpPr txBox="1"/>
          <p:nvPr/>
        </p:nvSpPr>
        <p:spPr>
          <a:xfrm>
            <a:off x="1397112" y="47625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621853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66" y="7647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3000" dirty="0"/>
              <a:t>Ежегодное увеличение выделяемых бюджетных мест по УГНС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891885-7C21-9125-9D42-48E591570C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6888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8773E-3F7D-C74E-B4C2-57F5E8489423}"/>
              </a:ext>
            </a:extLst>
          </p:cNvPr>
          <p:cNvSpPr txBox="1"/>
          <p:nvPr/>
        </p:nvSpPr>
        <p:spPr>
          <a:xfrm>
            <a:off x="1397112" y="47625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034622"/>
              </p:ext>
            </p:extLst>
          </p:nvPr>
        </p:nvGraphicFramePr>
        <p:xfrm>
          <a:off x="241176" y="2280737"/>
          <a:ext cx="4330824" cy="3827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896355"/>
              </p:ext>
            </p:extLst>
          </p:nvPr>
        </p:nvGraphicFramePr>
        <p:xfrm>
          <a:off x="4283968" y="2256888"/>
          <a:ext cx="4752528" cy="3835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98928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6714D50-4EE8-4BCE-A3C3-9B12B69940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3351" y="564861"/>
            <a:ext cx="4064432" cy="390212"/>
          </a:xfrm>
        </p:spPr>
        <p:txBody>
          <a:bodyPr/>
          <a:lstStyle/>
          <a:p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ПРИЕМНАЯ КАМПАНИЯ 2022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507590"/>
              </p:ext>
            </p:extLst>
          </p:nvPr>
        </p:nvGraphicFramePr>
        <p:xfrm>
          <a:off x="205514" y="1339506"/>
          <a:ext cx="4013873" cy="242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4968" y="3818419"/>
            <a:ext cx="33156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Количество принятых заявлений о приеме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02512"/>
              </p:ext>
            </p:extLst>
          </p:nvPr>
        </p:nvGraphicFramePr>
        <p:xfrm>
          <a:off x="213043" y="4095419"/>
          <a:ext cx="5517860" cy="1726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4968" y="5949280"/>
            <a:ext cx="51584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Средний балл ЕГЭ </a:t>
            </a:r>
            <a:r>
              <a:rPr lang="ru-RU" sz="900" dirty="0"/>
              <a:t>(</a:t>
            </a:r>
            <a:r>
              <a:rPr lang="ru-RU" sz="900" dirty="0" err="1"/>
              <a:t>бакалавриат</a:t>
            </a:r>
            <a:r>
              <a:rPr lang="ru-RU" sz="900" dirty="0"/>
              <a:t>, </a:t>
            </a:r>
            <a:r>
              <a:rPr lang="ru-RU" sz="900" dirty="0" err="1"/>
              <a:t>специалитет</a:t>
            </a:r>
            <a:r>
              <a:rPr lang="ru-RU" sz="900" dirty="0"/>
              <a:t>, очная форма)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2667" y="3795335"/>
            <a:ext cx="24211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/>
              <a:t>Контрольные цифры приема</a:t>
            </a:r>
          </a:p>
        </p:txBody>
      </p:sp>
      <p:sp>
        <p:nvSpPr>
          <p:cNvPr id="10" name="Freeform 8"/>
          <p:cNvSpPr/>
          <p:nvPr/>
        </p:nvSpPr>
        <p:spPr>
          <a:xfrm>
            <a:off x="6751392" y="4479849"/>
            <a:ext cx="1434758" cy="1314947"/>
          </a:xfrm>
          <a:custGeom>
            <a:avLst/>
            <a:gdLst/>
            <a:ahLst/>
            <a:cxnLst/>
            <a:rect l="l" t="t" r="r" b="b"/>
            <a:pathLst>
              <a:path w="6350000" h="6349974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>
            <a:blip r:embed="rId4"/>
            <a:stretch>
              <a:fillRect l="-4770" t="-5260" r="-41508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74084-23E9-A0EE-F021-D516C05338C9}"/>
              </a:ext>
            </a:extLst>
          </p:cNvPr>
          <p:cNvSpPr txBox="1"/>
          <p:nvPr/>
        </p:nvSpPr>
        <p:spPr>
          <a:xfrm>
            <a:off x="1397112" y="47625"/>
            <a:ext cx="62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Образовательная деятельность университета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946" y="1339505"/>
            <a:ext cx="4184893" cy="24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39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830179"/>
              </p:ext>
            </p:extLst>
          </p:nvPr>
        </p:nvGraphicFramePr>
        <p:xfrm>
          <a:off x="588281" y="2480903"/>
          <a:ext cx="7967438" cy="263652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619672">
                  <a:extLst>
                    <a:ext uri="{9D8B030D-6E8A-4147-A177-3AD203B41FA5}">
                      <a16:colId xmlns:a16="http://schemas.microsoft.com/office/drawing/2014/main" val="3534303969"/>
                    </a:ext>
                  </a:extLst>
                </a:gridCol>
                <a:gridCol w="1458416">
                  <a:extLst>
                    <a:ext uri="{9D8B030D-6E8A-4147-A177-3AD203B41FA5}">
                      <a16:colId xmlns:a16="http://schemas.microsoft.com/office/drawing/2014/main" val="1967645930"/>
                    </a:ext>
                  </a:extLst>
                </a:gridCol>
                <a:gridCol w="1026368">
                  <a:extLst>
                    <a:ext uri="{9D8B030D-6E8A-4147-A177-3AD203B41FA5}">
                      <a16:colId xmlns:a16="http://schemas.microsoft.com/office/drawing/2014/main" val="2337423141"/>
                    </a:ext>
                  </a:extLst>
                </a:gridCol>
                <a:gridCol w="982663">
                  <a:extLst>
                    <a:ext uri="{9D8B030D-6E8A-4147-A177-3AD203B41FA5}">
                      <a16:colId xmlns:a16="http://schemas.microsoft.com/office/drawing/2014/main" val="3895529295"/>
                    </a:ext>
                  </a:extLst>
                </a:gridCol>
                <a:gridCol w="1885656">
                  <a:extLst>
                    <a:ext uri="{9D8B030D-6E8A-4147-A177-3AD203B41FA5}">
                      <a16:colId xmlns:a16="http://schemas.microsoft.com/office/drawing/2014/main" val="2982967726"/>
                    </a:ext>
                  </a:extLst>
                </a:gridCol>
                <a:gridCol w="994663">
                  <a:extLst>
                    <a:ext uri="{9D8B030D-6E8A-4147-A177-3AD203B41FA5}">
                      <a16:colId xmlns:a16="http://schemas.microsoft.com/office/drawing/2014/main" val="2727025122"/>
                    </a:ext>
                  </a:extLst>
                </a:gridCol>
              </a:tblGrid>
              <a:tr h="5562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образования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Договор 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Иностранные граждане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929335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4389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14468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5720880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376144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Магистратура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1974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749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2841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8876777"/>
                  </a:ext>
                </a:extLst>
              </a:tr>
              <a:tr h="278150">
                <a:tc>
                  <a:txBody>
                    <a:bodyPr/>
                    <a:lstStyle/>
                    <a:p>
                      <a:pPr algn="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8443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7857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18574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323359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9672" y="1408283"/>
            <a:ext cx="6120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Контингент студентов на 25.08.2022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761180-865D-0F5A-A026-C745A390B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31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81CA56-AA43-A80B-8B42-0F92730A799B}"/>
              </a:ext>
            </a:extLst>
          </p:cNvPr>
          <p:cNvSpPr txBox="1"/>
          <p:nvPr/>
        </p:nvSpPr>
        <p:spPr>
          <a:xfrm>
            <a:off x="1547664" y="108198"/>
            <a:ext cx="62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63589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7292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Локальные нормативные акты, содержащие нормы, регулирующие образовательные отношения, принятые в 2022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840" y="1949810"/>
            <a:ext cx="8661648" cy="490434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языке, языках образования 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практической подготовке обучающихся 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порядке ускоренного обучения при реализации образовательных программ высшего образования - программ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программ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специалитета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программ магистратуры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Порядок предоставления академического отпуска, отпуска по беременности и родам, отпуска по уходу за ребенком 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Порядок осуществления профессионального обучения по индивидуальному учебному плану, в том числе ускоренное обучение, в пределах осваиваемой программы профессионального обучения 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защите детей от информации, причиняющей вред их здоровью и (или) развитию 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 процедуре присвоения и размещения знака информационной продукции и/ или текстового предупреждения об информационной продукции, запрещенной для детей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Положение об условиях присутствия детей (обучающихся) на публичном показе, при публичном показе, демонстрации посредством зрелищного мероприятия информационной продукции, запрещенной для детей, в случае их организации и (или) проведения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Порядок осуществления обучения по индивидуальному учебному плану в пределах осваиваемой дополнительной профессиональной программы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Порядок заполнения, учета и выдачи свидетельства о профессии рабочего, должности служащего.</a:t>
            </a:r>
          </a:p>
          <a:p>
            <a:pPr marL="0" indent="0">
              <a:buNone/>
            </a:pPr>
            <a:endParaRPr lang="ru-RU" sz="12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8CB550-87B1-2313-5DBF-F08DC997A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F507B-FCD9-0DCD-2DCD-80DAEAFC97C1}"/>
              </a:ext>
            </a:extLst>
          </p:cNvPr>
          <p:cNvSpPr txBox="1"/>
          <p:nvPr/>
        </p:nvSpPr>
        <p:spPr>
          <a:xfrm>
            <a:off x="1479464" y="160348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205418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25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808" y="1196752"/>
            <a:ext cx="8558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0164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дополнительных образовательных программ </a:t>
            </a:r>
          </a:p>
          <a:p>
            <a:pPr algn="ctr"/>
            <a:r>
              <a:rPr lang="ru-RU" sz="2000" dirty="0">
                <a:solidFill>
                  <a:srgbClr val="0164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сравнении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08519" y="792842"/>
            <a:ext cx="55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в университете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EB7E91-B30C-C634-A274-D2B89C7B7B08}"/>
              </a:ext>
            </a:extLst>
          </p:cNvPr>
          <p:cNvSpPr txBox="1"/>
          <p:nvPr/>
        </p:nvSpPr>
        <p:spPr>
          <a:xfrm>
            <a:off x="1691680" y="0"/>
            <a:ext cx="62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Образовательная деятельность университета</a:t>
            </a:r>
            <a:endParaRPr lang="ru-RU" sz="2400" b="1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FBCB0BC-4A7D-460F-AA94-7B6B07240C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436617"/>
              </p:ext>
            </p:extLst>
          </p:nvPr>
        </p:nvGraphicFramePr>
        <p:xfrm>
          <a:off x="755576" y="2348880"/>
          <a:ext cx="4152907" cy="325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004048" y="3093299"/>
            <a:ext cx="4032448" cy="239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3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разработанных в 2021/22 учебном году</a:t>
            </a:r>
          </a:p>
          <a:p>
            <a:pPr marL="257175" indent="-257175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дополнительные общеразвивающие программы – </a:t>
            </a:r>
            <a:r>
              <a:rPr lang="ru-RU" sz="13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дополнительные профессиональные программы повышения квалификации – </a:t>
            </a:r>
            <a:r>
              <a:rPr lang="ru-RU" sz="13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дополнительные профессиональные программы профессиональной переподготовки – </a:t>
            </a:r>
            <a:r>
              <a:rPr lang="ru-RU" sz="135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endParaRPr lang="ru-RU" sz="13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58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57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247" y="1241103"/>
            <a:ext cx="8558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>
                <a:solidFill>
                  <a:srgbClr val="0164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о реализации дополнительных образовательных программ </a:t>
            </a:r>
          </a:p>
          <a:p>
            <a:pPr algn="ctr"/>
            <a:r>
              <a:rPr lang="ru-RU" sz="2000" dirty="0">
                <a:solidFill>
                  <a:srgbClr val="0164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сравнении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553564"/>
              </p:ext>
            </p:extLst>
          </p:nvPr>
        </p:nvGraphicFramePr>
        <p:xfrm>
          <a:off x="4861893" y="2333950"/>
          <a:ext cx="4032447" cy="1428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9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1364"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defRPr lang="ru-RU" sz="2000" b="1" i="0" u="none" strike="noStrike" kern="120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 sz="1400" b="1" i="0" u="none" strike="noStrike" kern="1200" baseline="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defRPr lang="ru-RU" sz="2000" b="1" i="0" u="none" strike="noStrike" kern="120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КОНТИНГЕНТ</a:t>
                      </a: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ПК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4056</a:t>
                      </a:r>
                    </a:p>
                  </a:txBody>
                  <a:tcPr marL="7144" marR="7144" marT="714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4157</a:t>
                      </a:r>
                    </a:p>
                  </a:txBody>
                  <a:tcPr marL="7144" marR="7144" marT="714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marL="7144" marR="7144" marT="714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545468"/>
              </p:ext>
            </p:extLst>
          </p:nvPr>
        </p:nvGraphicFramePr>
        <p:xfrm>
          <a:off x="4861893" y="4437112"/>
          <a:ext cx="4030587" cy="13406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21364"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defRPr lang="ru-RU" sz="2000" b="1" i="0" u="none" strike="noStrike" kern="120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 sz="1200" b="1" i="0" u="none" strike="noStrike" kern="1200" baseline="0" dirty="0"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defRPr lang="ru-RU" sz="2000" b="1" i="0" u="none" strike="noStrike" kern="120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rPr lang="ru-RU" sz="1400" b="1" i="0" u="none" strike="noStrike" kern="12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КОНТИНГЕНТ</a:t>
                      </a: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Профессиональное обучение</a:t>
                      </a:r>
                    </a:p>
                  </a:txBody>
                  <a:tcPr marL="51435" marR="5143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919</a:t>
                      </a:r>
                    </a:p>
                  </a:txBody>
                  <a:tcPr marL="7144" marR="7144" marT="714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6713787"/>
              </p:ext>
            </p:extLst>
          </p:nvPr>
        </p:nvGraphicFramePr>
        <p:xfrm>
          <a:off x="451519" y="2451276"/>
          <a:ext cx="4094019" cy="348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D142BD9-1842-2373-C955-2A54EDE19E62}"/>
              </a:ext>
            </a:extLst>
          </p:cNvPr>
          <p:cNvSpPr txBox="1"/>
          <p:nvPr/>
        </p:nvSpPr>
        <p:spPr>
          <a:xfrm>
            <a:off x="1808519" y="761110"/>
            <a:ext cx="55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в университете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693A0-46CB-C780-C2B0-04966327DE9E}"/>
              </a:ext>
            </a:extLst>
          </p:cNvPr>
          <p:cNvSpPr txBox="1"/>
          <p:nvPr/>
        </p:nvSpPr>
        <p:spPr>
          <a:xfrm>
            <a:off x="1501022" y="92333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2705123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383" cy="73945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z="105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</a:t>
            </a:fld>
            <a:endParaRPr lang="ru-RU" sz="10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B2CC1-1461-CE52-039D-2AA1C431271C}"/>
              </a:ext>
            </a:extLst>
          </p:cNvPr>
          <p:cNvSpPr txBox="1"/>
          <p:nvPr/>
        </p:nvSpPr>
        <p:spPr>
          <a:xfrm>
            <a:off x="1878953" y="108119"/>
            <a:ext cx="57719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latin typeface="+mj-lt"/>
                <a:cs typeface="Times New Roman" panose="02020603050405020304" pitchFamily="18" charset="0"/>
              </a:rPr>
              <a:t>Интеграция образования и науки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3D8D9-0171-F679-D2FE-11AA04F9C1A0}"/>
              </a:ext>
            </a:extLst>
          </p:cNvPr>
          <p:cNvSpPr txBox="1"/>
          <p:nvPr/>
        </p:nvSpPr>
        <p:spPr>
          <a:xfrm>
            <a:off x="467544" y="878355"/>
            <a:ext cx="842493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 2022 г. выполняется 113 научных проектов, в том числе: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 — государственное задание Министерства просвещения РФ на проведения фундаментальных и прикладных научных исследований;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— Российский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научный фонд;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— Российский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фонд фундаментальных исследований.</a:t>
            </a:r>
          </a:p>
          <a:p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Общий объём финансирования научных проектов в 2022 г. — 203,9 млн руб.</a:t>
            </a:r>
          </a:p>
          <a:p>
            <a:endParaRPr lang="ru-RU" sz="17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Около 30% научных проектов направлены на изучение различных аспектов образовательного процесса вуза и школы с долей финансирования 56% .</a:t>
            </a:r>
          </a:p>
          <a:p>
            <a:endParaRPr lang="ru-RU" sz="17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Учёные университета </a:t>
            </a:r>
            <a:r>
              <a:rPr lang="ru-RU" sz="17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опубликовали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257 статей в изданиях, индексируемых в 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Web of Science,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из них 43 по направлениям: науки об образовании, психологические и когнитивные науки;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361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статью в изданиях, индексируемых в 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Scopus,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из них 87 по направлениям: науки об образовании, психологические и когнитивные науки;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2642 статьи в журналах, индексируемых в РИНЦ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из них 811 по направлениям: народное образование, педагогика и психология;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143 монографии (РИНЦ);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202 учебника и учебных пособия (РИНЦ);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93</a:t>
            </a:r>
            <a:r>
              <a:rPr lang="ru-RU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сборника научных трудов (РИНЦ).</a:t>
            </a:r>
            <a:r>
              <a:rPr lang="en-US" sz="17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7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153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93"/>
            <a:ext cx="9144000" cy="7307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05296"/>
            <a:ext cx="79060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/>
              <a:t>Наиболее яркие события прошедшего учебного года</a:t>
            </a:r>
            <a:endParaRPr lang="ru-RU" sz="2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0" y="3473647"/>
            <a:ext cx="2248297" cy="33282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097" y="3016449"/>
            <a:ext cx="3743790" cy="25020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962361"/>
            <a:ext cx="3728291" cy="2488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952164"/>
            <a:ext cx="3642108" cy="18210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41" y="4509120"/>
            <a:ext cx="3276012" cy="216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8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5"/>
            <a:ext cx="9144000" cy="73945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z="105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fld>
            <a:endParaRPr lang="ru-RU" sz="10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EB2CC1-1461-CE52-039D-2AA1C431271C}"/>
              </a:ext>
            </a:extLst>
          </p:cNvPr>
          <p:cNvSpPr txBox="1"/>
          <p:nvPr/>
        </p:nvSpPr>
        <p:spPr>
          <a:xfrm>
            <a:off x="700367" y="14755"/>
            <a:ext cx="8320035" cy="74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+mj-lt"/>
                <a:cs typeface="Times New Roman" panose="02020603050405020304" pitchFamily="18" charset="0"/>
              </a:rPr>
              <a:t>Поддержка научно</a:t>
            </a:r>
            <a:r>
              <a:rPr lang="en-US" sz="2600" b="1" dirty="0">
                <a:latin typeface="+mj-lt"/>
                <a:cs typeface="Times New Roman" panose="02020603050405020304" pitchFamily="18" charset="0"/>
              </a:rPr>
              <a:t>-</a:t>
            </a:r>
            <a:r>
              <a:rPr lang="ru-RU" sz="2600" b="1" dirty="0">
                <a:latin typeface="+mj-lt"/>
                <a:cs typeface="Times New Roman" panose="02020603050405020304" pitchFamily="18" charset="0"/>
              </a:rPr>
              <a:t>исследовательской 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+mj-lt"/>
                <a:cs typeface="Times New Roman" panose="02020603050405020304" pitchFamily="18" charset="0"/>
              </a:rPr>
              <a:t>деятельности обучающихся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03D8D9-0171-F679-D2FE-11AA04F9C1A0}"/>
              </a:ext>
            </a:extLst>
          </p:cNvPr>
          <p:cNvSpPr txBox="1"/>
          <p:nvPr/>
        </p:nvSpPr>
        <p:spPr>
          <a:xfrm>
            <a:off x="395536" y="754214"/>
            <a:ext cx="85173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 межвузовская студенческая научная конференция «Студент — Исследователь — Учитель»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4 - 15 апреля 2022 года) — около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900 участников из вузов Санкт-Петербурга и РФ. </a:t>
            </a:r>
            <a:b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По итогам конференции издается рецензируемый сборник статей, индексируемый в РИНЦ.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 2022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/2023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учебный год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запланировано проведение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23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научных мероприятий для обучающихся.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49BBEF-96BD-EB61-24FB-D699429E0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758" y="2780881"/>
            <a:ext cx="2929784" cy="17626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734703-778C-F947-1024-ADB00B7FD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57" y="2828844"/>
            <a:ext cx="2626886" cy="17707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0351E8-6E3D-40AC-BE65-725444A65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8" y="2836952"/>
            <a:ext cx="3009119" cy="17626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A74755-F536-26C9-8C65-E36215A65C4E}"/>
              </a:ext>
            </a:extLst>
          </p:cNvPr>
          <p:cNvSpPr txBox="1"/>
          <p:nvPr/>
        </p:nvSpPr>
        <p:spPr>
          <a:xfrm>
            <a:off x="395535" y="4657693"/>
            <a:ext cx="86102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44 заявки на конкурсы грантов для студентов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 аспирантов Санкт-Петербурга и </a:t>
            </a: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конкурс студенческих исследовательских работ по проблематике формирования толерантной среды в Санкт-Петербурге.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победителей конкурса грантов для студентов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 аспирантов Санкт-Петербурга.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 студента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участвуют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в реализации финансируемых НИР.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марта 2022 г. утверждено положение о Студенческом научном обществе РГПУ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им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А. И. Герцена.</a:t>
            </a:r>
          </a:p>
        </p:txBody>
      </p:sp>
    </p:spTree>
    <p:extLst>
      <p:ext uri="{BB962C8B-B14F-4D97-AF65-F5344CB8AC3E}">
        <p14:creationId xmlns:p14="http://schemas.microsoft.com/office/powerpoint/2010/main" val="113470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2"/>
            <a:ext cx="9144000" cy="73945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45931" y="1066771"/>
            <a:ext cx="5646026" cy="45922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7972" y="21408"/>
            <a:ext cx="7829551" cy="690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400" b="1" kern="0" dirty="0">
                <a:latin typeface="+mj-lt"/>
              </a:rPr>
              <a:t>Фундаментальная библиотека как информационно-сервисный центр </a:t>
            </a:r>
            <a:r>
              <a:rPr lang="ru-RU" sz="2400" b="1" kern="0" dirty="0" smtClean="0">
                <a:latin typeface="+mj-lt"/>
              </a:rPr>
              <a:t>университетского </a:t>
            </a:r>
            <a:r>
              <a:rPr lang="ru-RU" sz="2400" b="1" kern="0" dirty="0">
                <a:latin typeface="+mj-lt"/>
              </a:rPr>
              <a:t>образования и науки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2294" y="938366"/>
            <a:ext cx="4154286" cy="54625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37185" algn="just">
              <a:lnSpc>
                <a:spcPct val="107000"/>
              </a:lnSpc>
            </a:pP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Контент и сервисы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3+ миллиона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печатных книг, включая книжные памятники и уникальные издания с XVI века; 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10+ миллионов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книг и статей на английском, китайском и других языках мира, доступных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герценовцам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любой точке мира и в любое время;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350+ тысяч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учебных изданий и научных монографий в электронно-библиотечных системах на мобильных устройствах пользователей;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250+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электронных платформ и коллекций крупнейших российских и мировых издательств,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агрегаторов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баз данных научного цитирования;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1000+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 для работы с собственными устройствами, обеспеченных доступом к сети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вайфай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зарядными станциями, 115 оборудованных компьютерных пользовательских мест для самостоятельной работы;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24/7/365: 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 к миллионам электронных ресурсов, возможность получить быстрый ответ от библиотекаря на любой вопрос, станция самостоятельного </a:t>
            </a:r>
            <a:r>
              <a:rPr lang="ru-RU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книговозврата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(корпус 20); 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обеспеченность основных образовательных программ;</a:t>
            </a:r>
          </a:p>
          <a:p>
            <a:pPr indent="337185" algn="just">
              <a:lnSpc>
                <a:spcPct val="107000"/>
              </a:lnSpc>
            </a:pP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автоматизация всех процессов на основе RFID-технологии и комплекса современного программного обеспечения;</a:t>
            </a:r>
          </a:p>
          <a:p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Залы для самостоятельной работы, в том числе приспособленные 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работы инвалидов и лиц с ОВЗ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оборудованные компьютерами и периферийными устройствами</a:t>
            </a:r>
            <a:r>
              <a:rPr lang="ru-RU" sz="1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62288" y="938366"/>
            <a:ext cx="4688379" cy="32758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37661" algn="just">
              <a:lnSpc>
                <a:spcPct val="107000"/>
              </a:lnSpc>
              <a:spcAft>
                <a:spcPts val="600"/>
              </a:spcAft>
            </a:pPr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Доступность 24/7/365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удаленная запись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библиотеку;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авторизация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единому идентификатору;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личный кабинет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читателя;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модуль удаленного доступа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электронным ресурсам;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единая строка поиска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электронном каталоге;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списка литературы 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режиме реального времени;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виртуальные выставки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marL="257175" indent="-257175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новостная лента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257175" indent="-257175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полезный контент</a:t>
            </a:r>
            <a:r>
              <a:rPr lang="ru-RU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инструкции для пользователей, подсказки. </a:t>
            </a:r>
            <a:endParaRPr lang="ru-RU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34" y="4459922"/>
            <a:ext cx="1386148" cy="21255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631" y="4450567"/>
            <a:ext cx="1572651" cy="2144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31" y="4459922"/>
            <a:ext cx="1604206" cy="21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4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419" y="3948581"/>
            <a:ext cx="1645505" cy="247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Логотип Youtube редакционное стоковое фото. иллюстрации насчитывающей  цифрово - 1556319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8" y="4777321"/>
            <a:ext cx="1149935" cy="114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" y="0"/>
            <a:ext cx="9144000" cy="739459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945931" y="1066771"/>
            <a:ext cx="5646026" cy="45922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8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1398" y="0"/>
            <a:ext cx="7829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kern="0" dirty="0">
                <a:latin typeface="+mj-lt"/>
              </a:rPr>
              <a:t>Фундаментальная библиотека как информационно-сервисный </a:t>
            </a:r>
            <a:r>
              <a:rPr lang="ru-RU" sz="2400" b="1" kern="0" dirty="0" smtClean="0">
                <a:latin typeface="+mj-lt"/>
              </a:rPr>
              <a:t>центр университетского </a:t>
            </a:r>
            <a:r>
              <a:rPr lang="ru-RU" sz="2400" b="1" kern="0" dirty="0">
                <a:latin typeface="+mj-lt"/>
              </a:rPr>
              <a:t>образования и науки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283" y="1730497"/>
            <a:ext cx="5367944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661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Доступность 24/7/365 – </a:t>
            </a:r>
          </a:p>
          <a:p>
            <a:pPr indent="337661" algn="just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социальные медиа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2" descr="4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4111240" y="1630270"/>
            <a:ext cx="3491221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@libherzen</a:t>
            </a:r>
            <a:endParaRPr lang="ru-RU" sz="54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3" y="2800889"/>
            <a:ext cx="887026" cy="887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8339" y="2713650"/>
            <a:ext cx="63654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Официальное сообщество – с 2011 г.</a:t>
            </a:r>
          </a:p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топ-10 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официальных сообществ вузовских библиотек</a:t>
            </a:r>
          </a:p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Первое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 по цитированию в сообществах студенческих научных обществ</a:t>
            </a:r>
          </a:p>
          <a:p>
            <a:r>
              <a:rPr lang="ru-RU" sz="1350" b="1" i="1" dirty="0">
                <a:latin typeface="Arial" panose="020B0604020202020204" pitchFamily="34" charset="0"/>
                <a:cs typeface="Arial" panose="020B0604020202020204" pitchFamily="34" charset="0"/>
              </a:rPr>
              <a:t>(по результатам аналитического исследования РФФИ (июль 2022)</a:t>
            </a:r>
          </a:p>
        </p:txBody>
      </p:sp>
      <p:pic>
        <p:nvPicPr>
          <p:cNvPr id="1030" name="Picture 6" descr="Файл:Telegram 2019 Logo.svg —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3" y="3899709"/>
            <a:ext cx="865504" cy="86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08339" y="4032377"/>
            <a:ext cx="6365471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из немногих 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вузовских библиотек, </a:t>
            </a:r>
          </a:p>
          <a:p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ведущая верифицированный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telegram-</a:t>
            </a:r>
            <a:r>
              <a:rPr lang="ru-RU" sz="1350" dirty="0">
                <a:latin typeface="Arial" panose="020B0604020202020204" pitchFamily="34" charset="0"/>
                <a:cs typeface="Arial" panose="020B0604020202020204" pitchFamily="34" charset="0"/>
              </a:rPr>
              <a:t>канал</a:t>
            </a:r>
          </a:p>
        </p:txBody>
      </p:sp>
      <p:sp>
        <p:nvSpPr>
          <p:cNvPr id="12" name="AutoShape 8" descr="Логотип Youtube редакционное стоковое фото. иллюстрации насчитывающей  цифрово - 155631998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038" name="Picture 14" descr="Mail.ru Group запустит единую видеоплатформу «VK Видео» | Digital | Новости  | AdIndex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27612" r="10248" b="30849"/>
          <a:stretch/>
        </p:blipFill>
        <p:spPr bwMode="auto">
          <a:xfrm>
            <a:off x="5149489" y="4994498"/>
            <a:ext cx="1630220" cy="43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08339" y="4994498"/>
            <a:ext cx="5066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 видео,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трансляции,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вебинары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881" y="1631964"/>
            <a:ext cx="1386902" cy="290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835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57951"/>
            <a:ext cx="4248472" cy="5783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Март 2022 года: соглашение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 сотрудничестве по учреждению Международного института искусств им. 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 Герцена с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Шаньдуньским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педагогическим университетом (КНР).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течение года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ряд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соглашений:</a:t>
            </a: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Центром социальной и трудовой интеграции</a:t>
            </a: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 комитетом по молодежной политике и взаимодействию с общественными организациями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архивным комитетом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региональной организацией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Всероссийского общества слепых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Российской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национальной библиотекой</a:t>
            </a: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госпитальных школ России «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УчимЗнаем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C84CB-5E4C-89D2-F7C8-A09948619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D16DA1-4E48-DF2A-3007-19CF5F2A9150}"/>
              </a:ext>
            </a:extLst>
          </p:cNvPr>
          <p:cNvSpPr txBox="1"/>
          <p:nvPr/>
        </p:nvSpPr>
        <p:spPr>
          <a:xfrm>
            <a:off x="827584" y="3844"/>
            <a:ext cx="806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Межрегиональное </a:t>
            </a:r>
            <a:r>
              <a:rPr lang="ru-RU" sz="2400" b="1" dirty="0" smtClean="0"/>
              <a:t>и </a:t>
            </a:r>
            <a:r>
              <a:rPr lang="ru-RU" sz="2400" b="1" dirty="0" smtClean="0"/>
              <a:t>международное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взаимодействие</a:t>
            </a:r>
            <a:endParaRPr lang="ru-RU" sz="2400" b="1" dirty="0"/>
          </a:p>
        </p:txBody>
      </p:sp>
      <p:pic>
        <p:nvPicPr>
          <p:cNvPr id="10" name="Рисунок 9" descr="https://sun9-26.userapi.com/impg/E5C9Z1oVMR1aqv4kromAHAVXzM5vsYOanmodQw/-fOqW2qL-yQ.jpg?size=1564x1564&amp;quality=95&amp;sign=ced61f65e1dd15c9561b22c9552753d7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7112"/>
            <a:ext cx="2448272" cy="223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46.userapi.com/impg/soHlDVdnYxUpZ7uS8mQvhFQQRSjf1sDXDMKWwg/-HrA9q2V7xw.jpg?size=1564x1564&amp;quality=95&amp;sign=cbc417accf9048889ab218d2d3150ac9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1037720"/>
            <a:ext cx="2762250" cy="257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82.userapi.com/impg/a6jbuvQcwyJbtZUZU0z3Lv7r6z3a5TqIjxOqaA/jBt3OFodLh4.jpg?size=1599x1599&amp;quality=95&amp;sign=dac43d7002fabe12f01ef3aa480704b9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2276872"/>
            <a:ext cx="2654300" cy="2640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687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4363524"/>
              </p:ext>
            </p:extLst>
          </p:nvPr>
        </p:nvGraphicFramePr>
        <p:xfrm>
          <a:off x="797442" y="1749151"/>
          <a:ext cx="4236750" cy="3253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3C84CB-5E4C-89D2-F7C8-A099486195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340768" y="908720"/>
            <a:ext cx="83343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chemeClr val="accent1">
                    <a:lumMod val="75000"/>
                  </a:schemeClr>
                </a:solidFill>
              </a:rPr>
              <a:t>Ключевые проекты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16DA1-4E48-DF2A-3007-19CF5F2A9150}"/>
              </a:ext>
            </a:extLst>
          </p:cNvPr>
          <p:cNvSpPr txBox="1"/>
          <p:nvPr/>
        </p:nvSpPr>
        <p:spPr>
          <a:xfrm>
            <a:off x="1907704" y="26229"/>
            <a:ext cx="5810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Межрегиональное взаимодействие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0072" y="2148471"/>
            <a:ext cx="3655339" cy="22390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Подготовлено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115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трехсторонних соглашений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образовательными организациями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включении их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базовых школ РГПУ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endParaRPr lang="ru-RU" sz="1350" dirty="0">
              <a:solidFill>
                <a:srgbClr val="0070C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91235" y="5268606"/>
            <a:ext cx="2724582" cy="852886"/>
            <a:chOff x="3733664" y="416066"/>
            <a:chExt cx="3215771" cy="67406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3733664" y="416066"/>
              <a:ext cx="3215771" cy="651784"/>
            </a:xfrm>
            <a:prstGeom prst="roundRect">
              <a:avLst/>
            </a:prstGeom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Скругленный прямоугольник 4"/>
            <p:cNvSpPr txBox="1"/>
            <p:nvPr/>
          </p:nvSpPr>
          <p:spPr>
            <a:xfrm>
              <a:off x="3765481" y="447883"/>
              <a:ext cx="3152137" cy="642251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>
                  <a:solidFill>
                    <a:srgbClr val="0070C0"/>
                  </a:solidFill>
                </a:rPr>
                <a:t>Совместная работа с региональными системами в рамках создания программ повышения качества образования 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199891" y="5267794"/>
            <a:ext cx="3225741" cy="897510"/>
            <a:chOff x="3728679" y="1172908"/>
            <a:chExt cx="3225741" cy="7891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28679" y="1172908"/>
              <a:ext cx="3225741" cy="789124"/>
            </a:xfrm>
            <a:prstGeom prst="roundRect">
              <a:avLst/>
            </a:prstGeom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 txBox="1"/>
            <p:nvPr/>
          </p:nvSpPr>
          <p:spPr>
            <a:xfrm>
              <a:off x="3767201" y="1211430"/>
              <a:ext cx="3148697" cy="712080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>
                  <a:solidFill>
                    <a:srgbClr val="0070C0"/>
                  </a:solidFill>
                </a:rPr>
                <a:t>Научно-исследовательская работа в рамках сотрудничества с региональными системами образования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659523" y="5267792"/>
            <a:ext cx="2376973" cy="897511"/>
            <a:chOff x="3745965" y="2823932"/>
            <a:chExt cx="3191168" cy="80056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745965" y="2823932"/>
              <a:ext cx="3191168" cy="800562"/>
            </a:xfrm>
            <a:prstGeom prst="roundRect">
              <a:avLst/>
            </a:prstGeom>
            <a:sp3d z="152400" extrusionH="63500" prstMaterial="dkEdge">
              <a:bevelT w="135400" h="16350" prst="relaxedInset"/>
              <a:contourClr>
                <a:schemeClr val="bg1"/>
              </a:contourClr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 txBox="1"/>
            <p:nvPr/>
          </p:nvSpPr>
          <p:spPr>
            <a:xfrm>
              <a:off x="3785045" y="2863012"/>
              <a:ext cx="3113008" cy="722402"/>
            </a:xfrm>
            <a:prstGeom prst="rect">
              <a:avLst/>
            </a:prstGeom>
            <a:sp3d z="152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>
                  <a:solidFill>
                    <a:srgbClr val="0070C0"/>
                  </a:solidFill>
                </a:rPr>
                <a:t>Деятельность Центра научно-методического сопровождения педагогических работников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0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596135"/>
            <a:ext cx="5140671" cy="29695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С 21 по 29 марта в рамках Петербургского международного образовательного форума – 2022 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прошло </a:t>
            </a:r>
            <a:r>
              <a:rPr lang="ru-RU" sz="1600" b="1" dirty="0">
                <a:solidFill>
                  <a:srgbClr val="0070C0"/>
                </a:solidFill>
              </a:rPr>
              <a:t>12 крупных мероприятий;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70C0"/>
                </a:solidFill>
              </a:rPr>
              <a:t>7 предметных гостиных</a:t>
            </a:r>
            <a:r>
              <a:rPr lang="ru-RU" sz="1600" dirty="0">
                <a:solidFill>
                  <a:srgbClr val="0070C0"/>
                </a:solidFill>
              </a:rPr>
              <a:t>, включающих в себя несколько дискуссионных площадок;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rgbClr val="0070C0"/>
                </a:solidFill>
              </a:rPr>
              <a:t>2 спектакля</a:t>
            </a:r>
            <a:r>
              <a:rPr lang="ru-RU" sz="1600" dirty="0">
                <a:solidFill>
                  <a:srgbClr val="0070C0"/>
                </a:solidFill>
              </a:rPr>
              <a:t>, поставленных студентами и сотрудниками университета;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70C0"/>
                </a:solidFill>
              </a:rPr>
              <a:t>приняло участие порядка </a:t>
            </a:r>
            <a:r>
              <a:rPr lang="ru-RU" sz="1600" b="1" dirty="0">
                <a:solidFill>
                  <a:srgbClr val="0070C0"/>
                </a:solidFill>
              </a:rPr>
              <a:t>1500 участников и специалистов</a:t>
            </a:r>
            <a:r>
              <a:rPr lang="ru-RU" sz="1600" dirty="0">
                <a:solidFill>
                  <a:srgbClr val="0070C0"/>
                </a:solidFill>
              </a:rPr>
              <a:t> в области образования как в дистанционном, так в очном </a:t>
            </a:r>
            <a:r>
              <a:rPr lang="ru-RU" sz="1600" dirty="0" smtClean="0">
                <a:solidFill>
                  <a:srgbClr val="0070C0"/>
                </a:solidFill>
              </a:rPr>
              <a:t>формате</a:t>
            </a:r>
            <a:endParaRPr lang="ru-RU" sz="16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" t="836" r="9668" b="-836"/>
          <a:stretch/>
        </p:blipFill>
        <p:spPr>
          <a:xfrm>
            <a:off x="755576" y="5013176"/>
            <a:ext cx="2592288" cy="1055330"/>
          </a:xfrm>
          <a:prstGeom prst="rect">
            <a:avLst/>
          </a:prstGeom>
        </p:spPr>
      </p:pic>
      <p:pic>
        <p:nvPicPr>
          <p:cNvPr id="1028" name="Picture 4" descr="https://sun9-44.userapi.com/impf/m-CONl_YllJ_V48lqlqhVxxtEdxQOMpog-q7kQ/-A5ieEdPqDw.jpg?size=1280x960&amp;quality=96&amp;sign=88c12b0c55a2bcca7ab7e1a954411d3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82" y="2022483"/>
            <a:ext cx="2715912" cy="2036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6.userapi.com/impf/84CMikKKUXTiO3dC8YRH1B-dJqkJEFtrYWpLnQ/qdNr48tyGMc.jpg?size=1280x853&amp;quality=96&amp;sign=86b086c869ad1b1cba4fca4bbdf9bcf8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66810"/>
            <a:ext cx="2848595" cy="1898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86.userapi.com/impf/eesn4sYxruNzFFiP3_yaCOdCiAX_sPbN_4NUgQ/7IuoDT0pcGk.jpg?size=2560x1707&amp;quality=96&amp;sign=cd4b93195d0a7c276f032ef976d3ea6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18842"/>
            <a:ext cx="2764878" cy="1721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27A6B0D-24E2-2919-2EAA-5A2883404D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12925"/>
          </a:xfrm>
          <a:prstGeom prst="rect">
            <a:avLst/>
          </a:prstGeom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1321814" y="912953"/>
            <a:ext cx="6901570" cy="371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</a:rPr>
              <a:t>Петербургский международный образовательный форум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B4216-3C0D-35A5-2143-F545064ED085}"/>
              </a:ext>
            </a:extLst>
          </p:cNvPr>
          <p:cNvSpPr txBox="1"/>
          <p:nvPr/>
        </p:nvSpPr>
        <p:spPr>
          <a:xfrm>
            <a:off x="1979712" y="33817"/>
            <a:ext cx="5810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Межрегиональное 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21102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FFD243-5742-698E-6BE9-1C8A9351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DFFB3E-6EC3-BF43-868A-B51C8D946671}"/>
              </a:ext>
            </a:extLst>
          </p:cNvPr>
          <p:cNvSpPr txBox="1"/>
          <p:nvPr/>
        </p:nvSpPr>
        <p:spPr>
          <a:xfrm>
            <a:off x="2267744" y="796986"/>
            <a:ext cx="4463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Направления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работы с молодежью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0F4A75-160A-D84C-9266-71585788C688}"/>
              </a:ext>
            </a:extLst>
          </p:cNvPr>
          <p:cNvSpPr/>
          <p:nvPr/>
        </p:nvSpPr>
        <p:spPr>
          <a:xfrm>
            <a:off x="4761539" y="5111595"/>
            <a:ext cx="4355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арт-резиденций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Организация общевузовских культурных мероприятий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Поддержка профильных студенческих объединений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E4D7E1F-1919-B742-AD0A-628071BA0C76}"/>
              </a:ext>
            </a:extLst>
          </p:cNvPr>
          <p:cNvSpPr/>
          <p:nvPr/>
        </p:nvSpPr>
        <p:spPr>
          <a:xfrm>
            <a:off x="719810" y="5111594"/>
            <a:ext cx="3095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Спортивный клуб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массового спорта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спорта высоких достижений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57CAA3-F5C7-364A-B183-9783D368A44F}"/>
              </a:ext>
            </a:extLst>
          </p:cNvPr>
          <p:cNvSpPr/>
          <p:nvPr/>
        </p:nvSpPr>
        <p:spPr>
          <a:xfrm>
            <a:off x="723365" y="3212976"/>
            <a:ext cx="415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Молодежная политика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Грантовая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поддержка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молодежных медиа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Поддержка студенческих объединений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Повышение качества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взаимодействия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вузовской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средой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Взаимодействие с РСВ и РОЗ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проектной деятельности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Взаимодействие с Советом обучающихся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1C3F89-DFE1-B343-8CC9-2B327D824478}"/>
              </a:ext>
            </a:extLst>
          </p:cNvPr>
          <p:cNvSpPr/>
          <p:nvPr/>
        </p:nvSpPr>
        <p:spPr>
          <a:xfrm>
            <a:off x="4762048" y="3306011"/>
            <a:ext cx="4355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Воспитательная работа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Работа с Зам. деканами по ВР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Адаптация студентов + развитие наставничества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Профилактика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девиантного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поведения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Патриотическое воспитание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Добровольчество + поддержка студенческих отрядов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Реализация программы воспитания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8773E-3F7D-C74E-B4C2-57F5E8489423}"/>
              </a:ext>
            </a:extLst>
          </p:cNvPr>
          <p:cNvSpPr txBox="1"/>
          <p:nvPr/>
        </p:nvSpPr>
        <p:spPr>
          <a:xfrm>
            <a:off x="1397112" y="47625"/>
            <a:ext cx="7289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Воспитательная деятельность университета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5A0F3FD-B515-2548-AF70-343D5253B672}"/>
              </a:ext>
            </a:extLst>
          </p:cNvPr>
          <p:cNvSpPr/>
          <p:nvPr/>
        </p:nvSpPr>
        <p:spPr>
          <a:xfrm>
            <a:off x="539552" y="1315764"/>
            <a:ext cx="83162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Формирование единого воспитательного пространства университета, </a:t>
            </a:r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создающего равные условия для развития российской молодежи</a:t>
            </a: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Формирование у будущих специалистов ценностных ориентаций, </a:t>
            </a:r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моральных и нравственных качеств, необходимых для устойчивого развития государства</a:t>
            </a: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Организация всех видов деятельности, вовлекающих обучающихся</a:t>
            </a:r>
          </a:p>
          <a:p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 общественно-ценностные социализирующие отношения</a:t>
            </a:r>
          </a:p>
          <a:p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Усиление воспитательного потенциала университета</a:t>
            </a:r>
          </a:p>
          <a:p>
            <a:r>
              <a:rPr lang="ru-RU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благодаря выстраиванию системности и непрерывности процесса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921659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FFD243-5742-698E-6BE9-1C8A9351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722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DFFB3E-6EC3-BF43-868A-B51C8D946671}"/>
              </a:ext>
            </a:extLst>
          </p:cNvPr>
          <p:cNvSpPr txBox="1"/>
          <p:nvPr/>
        </p:nvSpPr>
        <p:spPr>
          <a:xfrm>
            <a:off x="1874828" y="9505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Воспитательная работа. Текущее состояние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30660-4A1E-9C4F-B510-F7341B0ACA07}"/>
              </a:ext>
            </a:extLst>
          </p:cNvPr>
          <p:cNvSpPr txBox="1"/>
          <p:nvPr/>
        </p:nvSpPr>
        <p:spPr>
          <a:xfrm>
            <a:off x="755576" y="1700808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tx2"/>
                </a:solidFill>
                <a:latin typeface="Muller Regular" pitchFamily="2" charset="0"/>
              </a:rPr>
              <a:t>112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E57D4-4E44-4B49-9495-3DA7C2976363}"/>
              </a:ext>
            </a:extLst>
          </p:cNvPr>
          <p:cNvSpPr txBox="1"/>
          <p:nvPr/>
        </p:nvSpPr>
        <p:spPr>
          <a:xfrm>
            <a:off x="2157429" y="1863478"/>
            <a:ext cx="3713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Общественных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студенческих объединений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9C83C-AF69-6241-B6D6-364304F01950}"/>
              </a:ext>
            </a:extLst>
          </p:cNvPr>
          <p:cNvSpPr txBox="1"/>
          <p:nvPr/>
        </p:nvSpPr>
        <p:spPr>
          <a:xfrm>
            <a:off x="1395518" y="2425611"/>
            <a:ext cx="7296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tx2"/>
                </a:solidFill>
                <a:latin typeface="Muller Regular" pitchFamily="2" charset="0"/>
              </a:rPr>
              <a:t>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65BB2-F658-9D48-8B4D-42CADC627975}"/>
              </a:ext>
            </a:extLst>
          </p:cNvPr>
          <p:cNvSpPr txBox="1"/>
          <p:nvPr/>
        </p:nvSpPr>
        <p:spPr>
          <a:xfrm>
            <a:off x="2180730" y="2558303"/>
            <a:ext cx="169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Студенческих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отрядов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9ABA0-FB6B-9F4F-BE7D-801D54C1840A}"/>
              </a:ext>
            </a:extLst>
          </p:cNvPr>
          <p:cNvSpPr txBox="1"/>
          <p:nvPr/>
        </p:nvSpPr>
        <p:spPr>
          <a:xfrm>
            <a:off x="702653" y="3153575"/>
            <a:ext cx="12907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tx2"/>
                </a:solidFill>
                <a:latin typeface="Muller Regular" pitchFamily="2" charset="0"/>
              </a:rPr>
              <a:t>205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22EE4C-A23F-EA4E-824C-721922CD0538}"/>
              </a:ext>
            </a:extLst>
          </p:cNvPr>
          <p:cNvSpPr txBox="1"/>
          <p:nvPr/>
        </p:nvSpPr>
        <p:spPr>
          <a:xfrm>
            <a:off x="2222644" y="3376633"/>
            <a:ext cx="381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Социально значимых проекта разработано и реализовано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3D104C-037A-474F-B685-B70EC8EB3690}"/>
              </a:ext>
            </a:extLst>
          </p:cNvPr>
          <p:cNvSpPr txBox="1"/>
          <p:nvPr/>
        </p:nvSpPr>
        <p:spPr>
          <a:xfrm>
            <a:off x="856141" y="3867791"/>
            <a:ext cx="10951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tx2"/>
                </a:solidFill>
                <a:latin typeface="Muller Regular" pitchFamily="2" charset="0"/>
              </a:rPr>
              <a:t>4,5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4AF60E-0DBE-C74A-B6A9-99E03A97C76C}"/>
              </a:ext>
            </a:extLst>
          </p:cNvPr>
          <p:cNvSpPr txBox="1"/>
          <p:nvPr/>
        </p:nvSpPr>
        <p:spPr>
          <a:xfrm>
            <a:off x="2199079" y="4101658"/>
            <a:ext cx="381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тысячи – общее количество волонтеров на мероприятиях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A4ABD-8DA7-AE49-B7C4-3582949BB439}"/>
              </a:ext>
            </a:extLst>
          </p:cNvPr>
          <p:cNvSpPr txBox="1"/>
          <p:nvPr/>
        </p:nvSpPr>
        <p:spPr>
          <a:xfrm>
            <a:off x="877180" y="4689733"/>
            <a:ext cx="10951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tx2"/>
                </a:solidFill>
                <a:latin typeface="Muller Regular" pitchFamily="2" charset="0"/>
              </a:rPr>
              <a:t>3,5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2A11E-F864-6248-8699-0608D53A1A48}"/>
              </a:ext>
            </a:extLst>
          </p:cNvPr>
          <p:cNvSpPr txBox="1"/>
          <p:nvPr/>
        </p:nvSpPr>
        <p:spPr>
          <a:xfrm>
            <a:off x="2180730" y="4889788"/>
            <a:ext cx="381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тысячи студентов – члены общественных объединений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DDF14-946D-8546-A34A-38DB58AF34FD}"/>
              </a:ext>
            </a:extLst>
          </p:cNvPr>
          <p:cNvSpPr txBox="1"/>
          <p:nvPr/>
        </p:nvSpPr>
        <p:spPr>
          <a:xfrm>
            <a:off x="5580112" y="1700808"/>
            <a:ext cx="3320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РГПУ им. Герцена – центр компетенций по вопросам организации воспитательной работы, молодежной политики, развития кураторства и наставничества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Студенческие сообщества охватывают все ключевые направления воспитательной работы и молодежной политики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8773E-3F7D-C74E-B4C2-57F5E8489423}"/>
              </a:ext>
            </a:extLst>
          </p:cNvPr>
          <p:cNvSpPr txBox="1"/>
          <p:nvPr/>
        </p:nvSpPr>
        <p:spPr>
          <a:xfrm>
            <a:off x="1397112" y="47625"/>
            <a:ext cx="7039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Воспитательная </a:t>
            </a:r>
            <a:r>
              <a:rPr lang="ru-RU" sz="2800" b="1" dirty="0"/>
              <a:t>деятельность университета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92" y="3444934"/>
            <a:ext cx="3219729" cy="214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76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FD243-5742-698E-6BE9-1C8A9351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5" y="1279301"/>
            <a:ext cx="6696744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тесном и плодотворном контакте с Академией Талантов Санкт-Петербурга и центром Интеллект Ленинградской области: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интеллектуальных и творческих соревнований для школьников и студентов</a:t>
            </a:r>
          </a:p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11 тысяч участников практически из всех регионов России и ряда зарубежных стран</a:t>
            </a:r>
          </a:p>
          <a:p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этапы </a:t>
            </a:r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Всероссийской олимпиады для школьников Ленинградской области и Санкт-Петербурга по ОБЖ, экологии, биологии, физике, географии и иностранным языкам </a:t>
            </a:r>
          </a:p>
          <a:p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Городской этап олимпиады школьников по химии и математике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7" name="Левая фигурная скобка 6">
            <a:extLst>
              <a:ext uri="{FF2B5EF4-FFF2-40B4-BE49-F238E27FC236}">
                <a16:creationId xmlns:a16="http://schemas.microsoft.com/office/drawing/2014/main" id="{02A4CE63-4CA5-C0D3-011A-F29035B8F3B8}"/>
              </a:ext>
            </a:extLst>
          </p:cNvPr>
          <p:cNvSpPr/>
          <p:nvPr/>
        </p:nvSpPr>
        <p:spPr>
          <a:xfrm rot="10800000">
            <a:off x="7308303" y="3551517"/>
            <a:ext cx="288032" cy="185881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93BF3-379C-F785-67DB-4173B8704AE4}"/>
              </a:ext>
            </a:extLst>
          </p:cNvPr>
          <p:cNvSpPr txBox="1"/>
          <p:nvPr/>
        </p:nvSpPr>
        <p:spPr>
          <a:xfrm>
            <a:off x="7668344" y="4019259"/>
            <a:ext cx="1281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Более</a:t>
            </a:r>
          </a:p>
          <a:p>
            <a:r>
              <a:rPr lang="ru-RU" dirty="0"/>
              <a:t>2000</a:t>
            </a:r>
          </a:p>
          <a:p>
            <a:r>
              <a:rPr lang="ru-RU" dirty="0"/>
              <a:t>участников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48BB5-209D-0ADB-AC98-A6DFA1572809}"/>
              </a:ext>
            </a:extLst>
          </p:cNvPr>
          <p:cNvSpPr txBox="1"/>
          <p:nvPr/>
        </p:nvSpPr>
        <p:spPr>
          <a:xfrm>
            <a:off x="2411760" y="138780"/>
            <a:ext cx="475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Работа с талантливой молодежью</a:t>
            </a:r>
          </a:p>
        </p:txBody>
      </p:sp>
    </p:spTree>
    <p:extLst>
      <p:ext uri="{BB962C8B-B14F-4D97-AF65-F5344CB8AC3E}">
        <p14:creationId xmlns:p14="http://schemas.microsoft.com/office/powerpoint/2010/main" val="1848448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FFD243-5742-698E-6BE9-1C8A935104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72394"/>
            <a:ext cx="8373616" cy="568560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Более 30 </a:t>
            </a:r>
            <a:r>
              <a:rPr lang="ru-RU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Герценовских</a:t>
            </a:r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внутривузовских</a:t>
            </a:r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олимпиад для поступающих в бакалавриат и магистратуру</a:t>
            </a:r>
          </a:p>
          <a:p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Организатор олимпиад, результаты дипломантов которых засчитываются за результаты вступительных испытаний для при поступлении в магистратуру: </a:t>
            </a:r>
          </a:p>
          <a:p>
            <a:pPr lvl="1"/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«Всероссийская олимпиада по общей химии для студентов 1 и 2 курсов» </a:t>
            </a:r>
          </a:p>
          <a:p>
            <a:pPr lvl="1"/>
            <a:r>
              <a:rPr lang="ru-RU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Герценовская</a:t>
            </a:r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педагогическая олимпиада «Педагогические ориентиры» </a:t>
            </a:r>
          </a:p>
          <a:p>
            <a:pPr lvl="1"/>
            <a:r>
              <a:rPr lang="ru-RU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олимпиада «Детство как феномен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br>
              <a:rPr lang="ru-RU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533CC0-8818-B202-F51F-A3FEEADF459B}"/>
              </a:ext>
            </a:extLst>
          </p:cNvPr>
          <p:cNvSpPr txBox="1"/>
          <p:nvPr/>
        </p:nvSpPr>
        <p:spPr>
          <a:xfrm>
            <a:off x="1809545" y="85299"/>
            <a:ext cx="5524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Работа с талантливой молодежью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ABA9C-A768-25BB-6232-25BF3E83672D}"/>
              </a:ext>
            </a:extLst>
          </p:cNvPr>
          <p:cNvSpPr txBox="1"/>
          <p:nvPr/>
        </p:nvSpPr>
        <p:spPr>
          <a:xfrm>
            <a:off x="731591" y="3971084"/>
            <a:ext cx="57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Июль 2022 года: РГПУ – арена </a:t>
            </a:r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сборной России </a:t>
            </a:r>
          </a:p>
          <a:p>
            <a:r>
              <a:rPr lang="ru-RU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Международной математической олимпиаде.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B09B25-B069-9CF2-A68A-ABA64FCAA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758427"/>
            <a:ext cx="2808312" cy="18722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028979-ACED-450F-87DA-1D9AEAFE00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35" y="4775674"/>
            <a:ext cx="2808312" cy="18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8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8C683-5922-7878-13DB-BF5FD3F13CB3}"/>
              </a:ext>
            </a:extLst>
          </p:cNvPr>
          <p:cNvSpPr txBox="1">
            <a:spLocks/>
          </p:cNvSpPr>
          <p:nvPr/>
        </p:nvSpPr>
        <p:spPr>
          <a:xfrm>
            <a:off x="457199" y="512676"/>
            <a:ext cx="8229600" cy="43204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" panose="020B0604020202020204" pitchFamily="34" charset="0"/>
                <a:cs typeface="Aharoni" panose="02010803020104030203" pitchFamily="2" charset="-79"/>
              </a:rPr>
              <a:t>Количество образовательных </a:t>
            </a:r>
            <a:r>
              <a:rPr lang="ru-RU" sz="1800" dirty="0" smtClean="0">
                <a:latin typeface="Arial" panose="020B0604020202020204" pitchFamily="34" charset="0"/>
                <a:cs typeface="Aharoni" panose="02010803020104030203" pitchFamily="2" charset="-79"/>
              </a:rPr>
              <a:t>программ</a:t>
            </a:r>
            <a:endParaRPr lang="ru-RU" sz="1800" dirty="0">
              <a:latin typeface="Arial" panose="020B0604020202020204" pitchFamily="34" charset="0"/>
              <a:cs typeface="Aharoni" panose="02010803020104030203" pitchFamily="2" charset="-79"/>
            </a:endParaRPr>
          </a:p>
        </p:txBody>
      </p:sp>
      <p:graphicFrame>
        <p:nvGraphicFramePr>
          <p:cNvPr id="7" name="Объект 3">
            <a:extLst>
              <a:ext uri="{FF2B5EF4-FFF2-40B4-BE49-F238E27FC236}">
                <a16:creationId xmlns:a16="http://schemas.microsoft.com/office/drawing/2014/main" id="{BB2DD9BE-AB67-F1F0-0E88-E292B4192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534167"/>
              </p:ext>
            </p:extLst>
          </p:nvPr>
        </p:nvGraphicFramePr>
        <p:xfrm>
          <a:off x="683568" y="1047404"/>
          <a:ext cx="8064896" cy="3173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20A49424-E51C-C614-6300-B440EDEC3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94868"/>
              </p:ext>
            </p:extLst>
          </p:nvPr>
        </p:nvGraphicFramePr>
        <p:xfrm>
          <a:off x="395536" y="4221088"/>
          <a:ext cx="835292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0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3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2913">
                <a:tc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01.09.2019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01.09.2020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01.09.2021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01.09.2022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828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УГСН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540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направлений (специальностей)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306">
                <a:tc>
                  <a:txBody>
                    <a:bodyPr/>
                    <a:lstStyle/>
                    <a:p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образовательных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</a:t>
                      </a:r>
                    </a:p>
                    <a:p>
                      <a:pPr algn="ctr"/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ru-RU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30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новых образовательных</a:t>
                      </a:r>
                      <a:r>
                        <a:rPr lang="ru-RU" sz="12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</a:t>
                      </a:r>
                      <a:endParaRPr lang="ru-RU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30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структурных подразделений – разработчиков новых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9061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FBA7BDA-C82C-9376-A280-9BA29191C80E}"/>
              </a:ext>
            </a:extLst>
          </p:cNvPr>
          <p:cNvSpPr txBox="1"/>
          <p:nvPr/>
        </p:nvSpPr>
        <p:spPr>
          <a:xfrm>
            <a:off x="1433544" y="51011"/>
            <a:ext cx="62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3953324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175" y="4700875"/>
            <a:ext cx="7896497" cy="1173698"/>
          </a:xfrm>
        </p:spPr>
        <p:txBody>
          <a:bodyPr>
            <a:noAutofit/>
          </a:bodyPr>
          <a:lstStyle/>
          <a:p>
            <a:pPr algn="l"/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Результат</a:t>
            </a: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Разработан и реализован совместно с ИИТТО и Комитетом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образованию СПб курс повышения квалификации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«Современные практики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IT-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образования»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Ученик 8 класса 86 школы с которым работали студенты-наставники </a:t>
            </a:r>
            <a:b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вышел с проектом в финал от Северо-запада конкурса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«Большие вызовы» (Сириус) </a:t>
            </a:r>
            <a:b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получил призовые места на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Балтийском научно-инженерном конкурсе</a:t>
            </a:r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8717" y="2373412"/>
            <a:ext cx="59109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3629404" y="1891651"/>
            <a:ext cx="34289" cy="14343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708351" y="2682189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октябрь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290742" y="3382707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297291" y="2942047"/>
            <a:ext cx="2369201" cy="232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750561" y="2019075"/>
            <a:ext cx="2084450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осенняя проектная школа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87104" y="1904775"/>
            <a:ext cx="297506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2" name="Прямоугольник 21"/>
          <p:cNvSpPr/>
          <p:nvPr/>
        </p:nvSpPr>
        <p:spPr>
          <a:xfrm>
            <a:off x="1477305" y="2369929"/>
            <a:ext cx="2122792" cy="232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3563888" y="1360380"/>
            <a:ext cx="5719849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курс повышения квалификации</a:t>
            </a:r>
          </a:p>
          <a:p>
            <a:pPr algn="l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«Современные практики </a:t>
            </a:r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</a:t>
            </a: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образования»</a:t>
            </a:r>
            <a:endParaRPr lang="ru-RU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87103" y="2938905"/>
            <a:ext cx="59109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6" name="Прямоугольник 25"/>
          <p:cNvSpPr/>
          <p:nvPr/>
        </p:nvSpPr>
        <p:spPr>
          <a:xfrm>
            <a:off x="6698139" y="2945437"/>
            <a:ext cx="59109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Подзаголовок 2"/>
          <p:cNvSpPr txBox="1">
            <a:spLocks/>
          </p:cNvSpPr>
          <p:nvPr/>
        </p:nvSpPr>
        <p:spPr>
          <a:xfrm>
            <a:off x="3668244" y="2652498"/>
            <a:ext cx="2824184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зимняя проектная школа</a:t>
            </a: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6719444" y="2640342"/>
            <a:ext cx="2824184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летняя проектная школа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r="19991"/>
          <a:stretch/>
        </p:blipFill>
        <p:spPr>
          <a:xfrm>
            <a:off x="7756888" y="5314256"/>
            <a:ext cx="636197" cy="6210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36889" r="10347" b="34979"/>
          <a:stretch/>
        </p:blipFill>
        <p:spPr>
          <a:xfrm>
            <a:off x="6187495" y="4738989"/>
            <a:ext cx="1680531" cy="46499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778413" y="3854917"/>
            <a:ext cx="7614672" cy="342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891" y="4040909"/>
            <a:ext cx="2171700" cy="600075"/>
          </a:xfrm>
          <a:prstGeom prst="rect">
            <a:avLst/>
          </a:prstGeom>
        </p:spPr>
      </p:pic>
      <p:sp>
        <p:nvSpPr>
          <p:cNvPr id="32" name="Подзаголовок 2"/>
          <p:cNvSpPr txBox="1">
            <a:spLocks/>
          </p:cNvSpPr>
          <p:nvPr/>
        </p:nvSpPr>
        <p:spPr>
          <a:xfrm>
            <a:off x="6542536" y="3227894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июнь</a:t>
            </a: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3791856" y="2190093"/>
            <a:ext cx="1730199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Февраль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446BC2-DC47-5E78-34D9-7F4C3DA22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85583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30218" y="0"/>
            <a:ext cx="8149346" cy="38783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Опыт реализации проектной деятельности студентов и школьников в 2021 - 2022 </a:t>
            </a:r>
            <a:r>
              <a:rPr lang="ru-RU" sz="2400" b="1" dirty="0" err="1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уч.году</a:t>
            </a:r>
            <a:endParaRPr lang="ru-RU" sz="2400" b="1" dirty="0">
              <a:solidFill>
                <a:schemeClr val="tx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4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4878" y="4894409"/>
            <a:ext cx="7896497" cy="863729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На </a:t>
            </a:r>
            <a:r>
              <a:rPr lang="ru-RU" sz="15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основании результатов, полученных к 2023 году в дальнейшем можно будет выстроить проектную деятельность в рамках педагогических и других практик в разных подразделениях университета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5436" y="3966942"/>
            <a:ext cx="2975068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" name="Прямоугольник 4"/>
          <p:cNvSpPr/>
          <p:nvPr/>
        </p:nvSpPr>
        <p:spPr>
          <a:xfrm>
            <a:off x="4028885" y="3337723"/>
            <a:ext cx="2975068" cy="228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/>
          <p:cNvSpPr/>
          <p:nvPr/>
        </p:nvSpPr>
        <p:spPr>
          <a:xfrm>
            <a:off x="6957344" y="3105466"/>
            <a:ext cx="1768524" cy="232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2980935" y="4198869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декабрь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70100" y="3332645"/>
            <a:ext cx="34289" cy="10457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992287" y="4198869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3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октябрь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680909" y="4518822"/>
            <a:ext cx="1002228" cy="2583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3983162" y="2822028"/>
            <a:ext cx="2824184" cy="4490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в рамках педагогической практики 4 курса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957344" y="2609569"/>
            <a:ext cx="2202079" cy="462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проектная деятельность в магистратуре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37047" y="4148668"/>
            <a:ext cx="1768524" cy="2322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4044941" y="3723976"/>
            <a:ext cx="3274532" cy="3917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проведение в рамках ознакомительной практики на 1 курсе</a:t>
            </a: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969877" y="1108184"/>
            <a:ext cx="2938286" cy="203992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Проведение </a:t>
            </a:r>
            <a:r>
              <a:rPr lang="ru-RU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проектной деятельности в рамках предметно-содержательной практики 3 </a:t>
            </a: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курса:</a:t>
            </a:r>
            <a:endParaRPr lang="ru-RU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 algn="l">
              <a:buFont typeface="Symbol" panose="05050102010706020507" pitchFamily="18" charset="2"/>
              <a:buChar char=""/>
            </a:pP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Института информационных технологий и технологического образования</a:t>
            </a:r>
            <a:endParaRPr lang="ru-RU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 algn="l">
              <a:buFont typeface="Symbol" panose="05050102010706020507" pitchFamily="18" charset="2"/>
              <a:buChar char=""/>
            </a:pP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Института художественного образования</a:t>
            </a:r>
            <a:endParaRPr lang="ru-RU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171450" indent="-171450" algn="l">
              <a:buFont typeface="Symbol" panose="05050102010706020507" pitchFamily="18" charset="2"/>
              <a:buChar char=""/>
            </a:pP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Института </a:t>
            </a:r>
            <a:r>
              <a:rPr lang="ru-RU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физики</a:t>
            </a:r>
          </a:p>
          <a:p>
            <a:pPr marL="171450" indent="-171450" algn="l">
              <a:buFont typeface="Symbol" panose="05050102010706020507" pitchFamily="18" charset="2"/>
              <a:buChar char=""/>
            </a:pP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Факультета </a:t>
            </a:r>
            <a:r>
              <a:rPr lang="ru-RU" sz="1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биологии</a:t>
            </a:r>
          </a:p>
          <a:p>
            <a:pPr marL="171450" indent="-171450" algn="l">
              <a:buFont typeface="Symbol" panose="05050102010706020507" pitchFamily="18" charset="2"/>
              <a:buChar char=""/>
            </a:pPr>
            <a:r>
              <a:rPr lang="ru-RU" sz="12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Факультета химии</a:t>
            </a:r>
            <a:endParaRPr lang="ru-RU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ru-RU" sz="1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A2C616-A399-A83E-9DFE-6A7550053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8308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453" y="-1056"/>
            <a:ext cx="8149346" cy="38783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Перспектива развития непрерывной проектной деятельности в РГПУ </a:t>
            </a:r>
          </a:p>
        </p:txBody>
      </p:sp>
    </p:spTree>
    <p:extLst>
      <p:ext uri="{BB962C8B-B14F-4D97-AF65-F5344CB8AC3E}">
        <p14:creationId xmlns:p14="http://schemas.microsoft.com/office/powerpoint/2010/main" val="1121164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93799" y="1492122"/>
            <a:ext cx="8440616" cy="12349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600" dirty="0"/>
              <a:t>В рамках выделения данных средств </a:t>
            </a:r>
            <a:r>
              <a:rPr lang="ru-RU" sz="1600" dirty="0" smtClean="0"/>
              <a:t>проводится комплекс </a:t>
            </a:r>
            <a:r>
              <a:rPr lang="ru-RU" sz="1600" dirty="0"/>
              <a:t>работ </a:t>
            </a:r>
            <a:r>
              <a:rPr lang="ru-RU" sz="1600" dirty="0" smtClean="0"/>
              <a:t>по адресам: 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ru-RU" sz="1600" dirty="0" smtClean="0"/>
              <a:t>ул</a:t>
            </a:r>
            <a:r>
              <a:rPr lang="ru-RU" sz="1600" dirty="0"/>
              <a:t>. Казанская, д. 6.</a:t>
            </a:r>
          </a:p>
          <a:p>
            <a:pPr>
              <a:spcBef>
                <a:spcPts val="0"/>
              </a:spcBef>
            </a:pPr>
            <a:r>
              <a:rPr lang="ru-RU" sz="1600" dirty="0" smtClean="0"/>
              <a:t>-    наб</a:t>
            </a:r>
            <a:r>
              <a:rPr lang="ru-RU" sz="1600" dirty="0"/>
              <a:t>. реки Мойки, д. 48, литера А, корп. 1(Столовая) 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- </a:t>
            </a:r>
            <a:r>
              <a:rPr lang="ru-RU" sz="1600" dirty="0" smtClean="0"/>
              <a:t>   наб</a:t>
            </a:r>
            <a:r>
              <a:rPr lang="ru-RU" sz="1600" dirty="0"/>
              <a:t>. реки Мойки, д. 48-50-52, корп. 20, лит АИ </a:t>
            </a:r>
            <a:r>
              <a:rPr lang="ru-RU" sz="1600" dirty="0" smtClean="0"/>
              <a:t>(текущий </a:t>
            </a:r>
            <a:r>
              <a:rPr lang="ru-RU" sz="1600" dirty="0"/>
              <a:t>ремонт </a:t>
            </a:r>
            <a:r>
              <a:rPr lang="ru-RU" sz="1600" dirty="0" smtClean="0"/>
              <a:t>типографии)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052736"/>
            <a:ext cx="8170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Средства, выделенные от приносящей доход деятельности - 8 025 091,70 руб.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1CFCB-8629-D6D7-5F92-D5167A44F87B}"/>
              </a:ext>
            </a:extLst>
          </p:cNvPr>
          <p:cNvSpPr txBox="1"/>
          <p:nvPr/>
        </p:nvSpPr>
        <p:spPr>
          <a:xfrm>
            <a:off x="1331640" y="28575"/>
            <a:ext cx="629601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cs typeface="Arial" panose="020B0604020202020204" pitchFamily="34" charset="0"/>
              </a:rPr>
              <a:t>Развитие материально-технической базы </a:t>
            </a:r>
          </a:p>
          <a:p>
            <a:pPr algn="ctr"/>
            <a:r>
              <a:rPr lang="ru-RU" sz="2600" b="1" dirty="0">
                <a:cs typeface="Arial" panose="020B0604020202020204" pitchFamily="34" charset="0"/>
              </a:rPr>
              <a:t>университета в 2021-2022 </a:t>
            </a:r>
            <a:r>
              <a:rPr lang="ru-RU" sz="2600" b="1" dirty="0" err="1">
                <a:cs typeface="Arial" panose="020B0604020202020204" pitchFamily="34" charset="0"/>
              </a:rPr>
              <a:t>уч.году</a:t>
            </a:r>
            <a:endParaRPr lang="ru-RU" sz="2600" b="1" dirty="0"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2778936"/>
            <a:ext cx="7249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180 </a:t>
            </a:r>
            <a:r>
              <a:rPr lang="ru-RU" b="1" dirty="0"/>
              <a:t>млн. рублей на реализацию </a:t>
            </a:r>
            <a:r>
              <a:rPr lang="ru-RU" b="1" dirty="0" smtClean="0"/>
              <a:t>комплексного перечня мероприятий </a:t>
            </a:r>
          </a:p>
          <a:p>
            <a:r>
              <a:rPr lang="ru-RU" b="1" dirty="0" smtClean="0"/>
              <a:t>по </a:t>
            </a:r>
            <a:r>
              <a:rPr lang="ru-RU" b="1" dirty="0"/>
              <a:t>модернизации материально-технической </a:t>
            </a:r>
            <a:r>
              <a:rPr lang="ru-RU" b="1" dirty="0" smtClean="0"/>
              <a:t>базы университета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3573016"/>
            <a:ext cx="81899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Подготовка аудиторий </a:t>
            </a:r>
            <a:r>
              <a:rPr lang="ru-RU" sz="1600" dirty="0"/>
              <a:t>для проведения демонстрационного экзамена, </a:t>
            </a:r>
            <a:endParaRPr lang="ru-RU" sz="1600" dirty="0" smtClean="0"/>
          </a:p>
          <a:p>
            <a:r>
              <a:rPr lang="ru-RU" sz="1600" dirty="0" smtClean="0"/>
              <a:t>предметных </a:t>
            </a:r>
            <a:r>
              <a:rPr lang="ru-RU" sz="1600" dirty="0"/>
              <a:t>аудиторий физики, биологии и химии, модернизации компьютерных классов, </a:t>
            </a:r>
            <a:endParaRPr lang="ru-RU" sz="1600" dirty="0" smtClean="0"/>
          </a:p>
          <a:p>
            <a:r>
              <a:rPr lang="ru-RU" sz="1600" dirty="0" smtClean="0"/>
              <a:t>оборудования</a:t>
            </a:r>
            <a:r>
              <a:rPr lang="ru-RU" sz="1600" dirty="0"/>
              <a:t>, в том числе инклюзивного оборудования для создания доступной </a:t>
            </a:r>
            <a:r>
              <a:rPr lang="ru-RU" sz="1600" dirty="0" smtClean="0"/>
              <a:t>среды, </a:t>
            </a:r>
          </a:p>
          <a:p>
            <a:r>
              <a:rPr lang="ru-RU" sz="1600" dirty="0" smtClean="0"/>
              <a:t>монтаж </a:t>
            </a:r>
            <a:r>
              <a:rPr lang="ru-RU" sz="1600" dirty="0"/>
              <a:t>локально-вычислительной сети по адресам: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Вознесенский пр., д. 39А (литера Б)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Московский пр., д. 80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н. р. Мойки, д. 48, к. 1, 2, 3, 4, 12, 20,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1-линия В.О., д. 52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пер. Каховского, д.2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ул. Малая Посадская, д. 26,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пр. Стачек, д. 30.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28419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1">
            <a:extLst>
              <a:ext uri="{FF2B5EF4-FFF2-40B4-BE49-F238E27FC236}">
                <a16:creationId xmlns:a16="http://schemas.microsoft.com/office/drawing/2014/main" id="{86714D50-4EE8-4BCE-A3C3-9B12B69940BF}"/>
              </a:ext>
            </a:extLst>
          </p:cNvPr>
          <p:cNvSpPr txBox="1">
            <a:spLocks/>
          </p:cNvSpPr>
          <p:nvPr/>
        </p:nvSpPr>
        <p:spPr>
          <a:xfrm>
            <a:off x="720189" y="50451"/>
            <a:ext cx="8306906" cy="390212"/>
          </a:xfrm>
          <a:prstGeom prst="rect">
            <a:avLst/>
          </a:prstGeom>
        </p:spPr>
        <p:txBody>
          <a:bodyPr vert="horz" wrap="square" lIns="81000" tIns="34290" rIns="68580" bIns="3429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 baseline="0">
                <a:noFill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600" b="1" dirty="0">
                <a:solidFill>
                  <a:schemeClr val="tx1"/>
                </a:solidFill>
              </a:rPr>
              <a:t>Деятельность </a:t>
            </a:r>
            <a:r>
              <a:rPr lang="ru-RU" sz="2600" b="1" dirty="0" err="1">
                <a:solidFill>
                  <a:schemeClr val="tx1"/>
                </a:solidFill>
              </a:rPr>
              <a:t>Герценовского</a:t>
            </a:r>
            <a:r>
              <a:rPr lang="ru-RU" sz="2600" b="1" dirty="0">
                <a:solidFill>
                  <a:schemeClr val="tx1"/>
                </a:solidFill>
              </a:rPr>
              <a:t> университета </a:t>
            </a:r>
            <a:endParaRPr lang="ru-RU" sz="2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в </a:t>
            </a:r>
            <a:r>
              <a:rPr lang="ru-RU" sz="2600" b="1" dirty="0" smtClean="0">
                <a:solidFill>
                  <a:schemeClr val="tx1"/>
                </a:solidFill>
              </a:rPr>
              <a:t>современных </a:t>
            </a:r>
            <a:r>
              <a:rPr lang="ru-RU" sz="2600" b="1" dirty="0">
                <a:solidFill>
                  <a:schemeClr val="tx1"/>
                </a:solidFill>
              </a:rPr>
              <a:t>условиях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8217" y="1278386"/>
            <a:ext cx="5328666" cy="672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/>
              <a:t>Ключевые направления деятельности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2093675"/>
            <a:ext cx="2340788" cy="953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/>
              <a:t>Просветительские лекции для студентов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61193" y="2090192"/>
            <a:ext cx="2340788" cy="953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/>
              <a:t>«Университетские смены» для школьников из ДНР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62355" y="2090192"/>
            <a:ext cx="2574867" cy="953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Методические материалы по использованию символики России для школ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9102" r="1693"/>
          <a:stretch/>
        </p:blipFill>
        <p:spPr>
          <a:xfrm>
            <a:off x="20574" y="3761791"/>
            <a:ext cx="2371700" cy="1770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1460" r="1749" b="17084"/>
          <a:stretch/>
        </p:blipFill>
        <p:spPr>
          <a:xfrm>
            <a:off x="2496313" y="3573700"/>
            <a:ext cx="3792474" cy="2146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06" y="3737972"/>
            <a:ext cx="2565689" cy="17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41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C9F7084-5A21-CD06-A828-6901EC195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6584"/>
          </a:xfrm>
        </p:spPr>
        <p:txBody>
          <a:bodyPr>
            <a:noAutofit/>
          </a:bodyPr>
          <a:lstStyle/>
          <a:p>
            <a:r>
              <a:rPr lang="ru-RU" sz="2000" b="1" u="sng" dirty="0">
                <a:ea typeface="Calibri" panose="020F0502020204030204" pitchFamily="34" charset="0"/>
              </a:rPr>
              <a:t>33-е место</a:t>
            </a:r>
            <a:r>
              <a:rPr lang="ru-RU" sz="2000" dirty="0">
                <a:ea typeface="Calibri" panose="020F0502020204030204" pitchFamily="34" charset="0"/>
              </a:rPr>
              <a:t> в рейтинге </a:t>
            </a:r>
            <a:r>
              <a:rPr lang="ru-RU" sz="2000" b="1" dirty="0">
                <a:ea typeface="Calibri" panose="020F0502020204030204" pitchFamily="34" charset="0"/>
              </a:rPr>
              <a:t>«Национальное признание»,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ea typeface="Calibri" panose="020F0502020204030204" pitchFamily="34" charset="0"/>
              </a:rPr>
              <a:t>разработанному компанией ООО «</a:t>
            </a:r>
            <a:r>
              <a:rPr lang="ru-RU" sz="2000" dirty="0" err="1">
                <a:ea typeface="Calibri" panose="020F0502020204030204" pitchFamily="34" charset="0"/>
              </a:rPr>
              <a:t>Универ</a:t>
            </a:r>
            <a:r>
              <a:rPr lang="ru-RU" sz="2000" dirty="0">
                <a:ea typeface="Calibri" panose="020F0502020204030204" pitchFamily="34" charset="0"/>
              </a:rPr>
              <a:t>. Эксперт–Академический критик», </a:t>
            </a:r>
            <a:endParaRPr lang="ru-RU" sz="2000" u="sng" dirty="0">
              <a:ea typeface="Calibri" panose="020F0502020204030204" pitchFamily="34" charset="0"/>
            </a:endParaRPr>
          </a:p>
          <a:p>
            <a:r>
              <a:rPr lang="ru-RU" sz="2000" b="1" u="sng" dirty="0" smtClean="0">
                <a:ea typeface="Calibri" panose="020F0502020204030204" pitchFamily="34" charset="0"/>
              </a:rPr>
              <a:t>36-е место </a:t>
            </a:r>
            <a:r>
              <a:rPr lang="ru-RU" sz="2000" dirty="0" smtClean="0">
                <a:ea typeface="Calibri" panose="020F0502020204030204" pitchFamily="34" charset="0"/>
              </a:rPr>
              <a:t>в рейтинге </a:t>
            </a:r>
            <a:r>
              <a:rPr lang="ru-RU" sz="2000" dirty="0">
                <a:ea typeface="Calibri" panose="020F0502020204030204" pitchFamily="34" charset="0"/>
              </a:rPr>
              <a:t>российских вузов рейтингового агентства RAEX «</a:t>
            </a:r>
            <a:r>
              <a:rPr lang="ru-RU" sz="2000" b="1" dirty="0">
                <a:ea typeface="Calibri" panose="020F0502020204030204" pitchFamily="34" charset="0"/>
              </a:rPr>
              <a:t>Эксперт РА</a:t>
            </a:r>
            <a:r>
              <a:rPr lang="ru-RU" sz="2000" dirty="0" smtClean="0">
                <a:ea typeface="Calibri" panose="020F0502020204030204" pitchFamily="34" charset="0"/>
              </a:rPr>
              <a:t>»,</a:t>
            </a:r>
          </a:p>
          <a:p>
            <a:r>
              <a:rPr lang="ru-RU" sz="2000" b="1" u="sng" dirty="0" smtClean="0">
                <a:ea typeface="Calibri" panose="020F0502020204030204" pitchFamily="34" charset="0"/>
              </a:rPr>
              <a:t>57-58 место </a:t>
            </a:r>
            <a:r>
              <a:rPr lang="ru-RU" sz="2000" dirty="0" smtClean="0">
                <a:ea typeface="Calibri" panose="020F0502020204030204" pitchFamily="34" charset="0"/>
              </a:rPr>
              <a:t>в суммарном рейтинге вузов</a:t>
            </a:r>
            <a:r>
              <a:rPr lang="ru-RU" sz="2000" dirty="0">
                <a:ea typeface="Calibri" panose="020F0502020204030204" pitchFamily="34" charset="0"/>
              </a:rPr>
              <a:t>, участвующих в </a:t>
            </a:r>
            <a:r>
              <a:rPr lang="ru-RU" sz="2000" b="1" dirty="0">
                <a:ea typeface="Calibri" panose="020F0502020204030204" pitchFamily="34" charset="0"/>
              </a:rPr>
              <a:t>Стипендиальной программе В. </a:t>
            </a:r>
            <a:r>
              <a:rPr lang="ru-RU" sz="2000" b="1" dirty="0" smtClean="0">
                <a:ea typeface="Calibri" panose="020F0502020204030204" pitchFamily="34" charset="0"/>
              </a:rPr>
              <a:t>Потанина,</a:t>
            </a:r>
          </a:p>
          <a:p>
            <a:r>
              <a:rPr lang="ru-RU" sz="2000" b="1" u="sng" dirty="0" smtClean="0">
                <a:ea typeface="Calibri" panose="020F0502020204030204" pitchFamily="34" charset="0"/>
              </a:rPr>
              <a:t>60-61 место</a:t>
            </a:r>
            <a:r>
              <a:rPr lang="ru-RU" sz="2000" dirty="0">
                <a:ea typeface="Calibri" panose="020F0502020204030204" pitchFamily="34" charset="0"/>
              </a:rPr>
              <a:t> </a:t>
            </a:r>
            <a:r>
              <a:rPr lang="ru-RU" sz="2000" dirty="0" smtClean="0">
                <a:ea typeface="Calibri" panose="020F0502020204030204" pitchFamily="34" charset="0"/>
              </a:rPr>
              <a:t>в </a:t>
            </a:r>
            <a:r>
              <a:rPr lang="ru-RU" sz="2000" dirty="0">
                <a:ea typeface="Calibri" panose="020F0502020204030204" pitchFamily="34" charset="0"/>
              </a:rPr>
              <a:t>национальном рейтинге университетов (НРУ), осуществляемым информационным агентством </a:t>
            </a:r>
            <a:r>
              <a:rPr lang="ru-RU" sz="2000" b="1" dirty="0">
                <a:ea typeface="Calibri" panose="020F0502020204030204" pitchFamily="34" charset="0"/>
              </a:rPr>
              <a:t>«Интерфакс</a:t>
            </a:r>
            <a:r>
              <a:rPr lang="ru-RU" sz="2000" b="1" dirty="0" smtClean="0">
                <a:ea typeface="Calibri" panose="020F0502020204030204" pitchFamily="34" charset="0"/>
              </a:rPr>
              <a:t>»,</a:t>
            </a:r>
            <a:endParaRPr lang="ru-RU" sz="2000" b="1" u="sng" dirty="0">
              <a:ea typeface="Calibri" panose="020F0502020204030204" pitchFamily="34" charset="0"/>
            </a:endParaRPr>
          </a:p>
          <a:p>
            <a:r>
              <a:rPr lang="ru-RU" sz="2000" b="1" u="sng" dirty="0">
                <a:ea typeface="Calibri" panose="020F0502020204030204" pitchFamily="34" charset="0"/>
              </a:rPr>
              <a:t>63-71 место </a:t>
            </a:r>
            <a:r>
              <a:rPr lang="ru-RU" sz="2000" dirty="0">
                <a:ea typeface="Calibri" panose="020F0502020204030204" pitchFamily="34" charset="0"/>
              </a:rPr>
              <a:t>в московском международном рейтинге университетов </a:t>
            </a:r>
            <a:r>
              <a:rPr lang="ru-RU" sz="2000" b="1" dirty="0">
                <a:ea typeface="Calibri" panose="020F0502020204030204" pitchFamily="34" charset="0"/>
              </a:rPr>
              <a:t>«Три миссии университета</a:t>
            </a:r>
            <a:r>
              <a:rPr lang="ru-RU" sz="2000" b="1" dirty="0" smtClean="0">
                <a:ea typeface="Calibri" panose="020F0502020204030204" pitchFamily="34" charset="0"/>
              </a:rPr>
              <a:t>»</a:t>
            </a:r>
            <a:r>
              <a:rPr lang="ru-RU" sz="2000" dirty="0">
                <a:ea typeface="Calibri" panose="020F0502020204030204" pitchFamily="34" charset="0"/>
              </a:rPr>
              <a:t>: </a:t>
            </a:r>
            <a:endParaRPr lang="ru-RU" sz="2000" dirty="0" smtClean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ea typeface="Calibri" panose="020F0502020204030204" pitchFamily="34" charset="0"/>
              </a:rPr>
              <a:t>                                   </a:t>
            </a:r>
            <a:r>
              <a:rPr lang="ru-RU" sz="2000" u="sng" dirty="0" smtClean="0">
                <a:ea typeface="Calibri" panose="020F0502020204030204" pitchFamily="34" charset="0"/>
              </a:rPr>
              <a:t>Предметные рейтинги</a:t>
            </a:r>
          </a:p>
          <a:p>
            <a:pPr marL="0" indent="0">
              <a:buNone/>
            </a:pPr>
            <a:r>
              <a:rPr lang="ru-RU" sz="2000" dirty="0" smtClean="0">
                <a:ea typeface="Calibri" panose="020F0502020204030204" pitchFamily="34" charset="0"/>
              </a:rPr>
              <a:t>                                   — </a:t>
            </a:r>
            <a:r>
              <a:rPr lang="ru-RU" sz="2000" b="1" dirty="0">
                <a:ea typeface="Calibri" panose="020F0502020204030204" pitchFamily="34" charset="0"/>
              </a:rPr>
              <a:t>2 </a:t>
            </a:r>
            <a:r>
              <a:rPr lang="ru-RU" sz="2000" b="1" dirty="0" smtClean="0">
                <a:ea typeface="Calibri" panose="020F0502020204030204" pitchFamily="34" charset="0"/>
              </a:rPr>
              <a:t>место </a:t>
            </a:r>
            <a:r>
              <a:rPr lang="ru-RU" sz="2000" dirty="0" smtClean="0">
                <a:ea typeface="Calibri" panose="020F0502020204030204" pitchFamily="34" charset="0"/>
              </a:rPr>
              <a:t>– «Педагогическое </a:t>
            </a:r>
            <a:r>
              <a:rPr lang="ru-RU" sz="2000" dirty="0">
                <a:ea typeface="Calibri" panose="020F0502020204030204" pitchFamily="34" charset="0"/>
              </a:rPr>
              <a:t>образование</a:t>
            </a:r>
            <a:r>
              <a:rPr lang="ru-RU" sz="2000" dirty="0" smtClean="0">
                <a:ea typeface="Calibri" panose="020F0502020204030204" pitchFamily="34" charset="0"/>
              </a:rPr>
              <a:t>», </a:t>
            </a:r>
          </a:p>
          <a:p>
            <a:pPr marL="0" indent="0">
              <a:buNone/>
            </a:pPr>
            <a:r>
              <a:rPr lang="ru-RU" sz="2000" dirty="0" smtClean="0">
                <a:ea typeface="Calibri" panose="020F0502020204030204" pitchFamily="34" charset="0"/>
              </a:rPr>
              <a:t>                                   — </a:t>
            </a:r>
            <a:r>
              <a:rPr lang="ru-RU" sz="2000" b="1" dirty="0">
                <a:ea typeface="Calibri" panose="020F0502020204030204" pitchFamily="34" charset="0"/>
              </a:rPr>
              <a:t>8 </a:t>
            </a:r>
            <a:r>
              <a:rPr lang="ru-RU" sz="2000" b="1" dirty="0" smtClean="0">
                <a:ea typeface="Calibri" panose="020F0502020204030204" pitchFamily="34" charset="0"/>
              </a:rPr>
              <a:t>место </a:t>
            </a:r>
            <a:r>
              <a:rPr lang="ru-RU" sz="2000" dirty="0" smtClean="0">
                <a:ea typeface="Calibri" panose="020F0502020204030204" pitchFamily="34" charset="0"/>
              </a:rPr>
              <a:t>– «География», </a:t>
            </a:r>
          </a:p>
          <a:p>
            <a:pPr marL="0" indent="0">
              <a:buNone/>
            </a:pPr>
            <a:r>
              <a:rPr lang="ru-RU" sz="2000" dirty="0" smtClean="0">
                <a:ea typeface="Calibri" panose="020F0502020204030204" pitchFamily="34" charset="0"/>
              </a:rPr>
              <a:t>                                   — </a:t>
            </a:r>
            <a:r>
              <a:rPr lang="ru-RU" sz="2000" b="1" dirty="0">
                <a:ea typeface="Calibri" panose="020F0502020204030204" pitchFamily="34" charset="0"/>
              </a:rPr>
              <a:t>11 </a:t>
            </a:r>
            <a:r>
              <a:rPr lang="ru-RU" sz="2000" b="1" dirty="0" smtClean="0">
                <a:ea typeface="Calibri" panose="020F0502020204030204" pitchFamily="34" charset="0"/>
              </a:rPr>
              <a:t>место </a:t>
            </a:r>
            <a:r>
              <a:rPr lang="ru-RU" sz="2000" dirty="0" smtClean="0">
                <a:ea typeface="Calibri" panose="020F0502020204030204" pitchFamily="34" charset="0"/>
              </a:rPr>
              <a:t>– «Психология», </a:t>
            </a:r>
          </a:p>
          <a:p>
            <a:pPr marL="0" indent="0">
              <a:buNone/>
            </a:pPr>
            <a:r>
              <a:rPr lang="ru-RU" sz="2000" dirty="0" smtClean="0">
                <a:ea typeface="Calibri" panose="020F0502020204030204" pitchFamily="34" charset="0"/>
              </a:rPr>
              <a:t>                                   — </a:t>
            </a:r>
            <a:r>
              <a:rPr lang="ru-RU" sz="2000" b="1" dirty="0">
                <a:ea typeface="Calibri" panose="020F0502020204030204" pitchFamily="34" charset="0"/>
              </a:rPr>
              <a:t>12 </a:t>
            </a:r>
            <a:r>
              <a:rPr lang="ru-RU" sz="2000" b="1" dirty="0" smtClean="0">
                <a:ea typeface="Calibri" panose="020F0502020204030204" pitchFamily="34" charset="0"/>
              </a:rPr>
              <a:t>место </a:t>
            </a:r>
            <a:r>
              <a:rPr lang="ru-RU" sz="2000" dirty="0" smtClean="0">
                <a:ea typeface="Calibri" panose="020F0502020204030204" pitchFamily="34" charset="0"/>
              </a:rPr>
              <a:t>– «Лингвистика </a:t>
            </a:r>
            <a:r>
              <a:rPr lang="ru-RU" sz="2000" dirty="0">
                <a:ea typeface="Calibri" panose="020F0502020204030204" pitchFamily="34" charset="0"/>
              </a:rPr>
              <a:t>и иностранные языки</a:t>
            </a:r>
            <a:r>
              <a:rPr lang="ru-RU" sz="2000" dirty="0" smtClean="0">
                <a:ea typeface="Calibri" panose="020F0502020204030204" pitchFamily="34" charset="0"/>
              </a:rPr>
              <a:t>»</a:t>
            </a:r>
          </a:p>
          <a:p>
            <a:pPr marL="0" indent="0">
              <a:buNone/>
            </a:pPr>
            <a:endParaRPr lang="ru-RU" sz="2000" dirty="0">
              <a:ea typeface="Calibri" panose="020F0502020204030204" pitchFamily="34" charset="0"/>
            </a:endParaRPr>
          </a:p>
          <a:p>
            <a:endParaRPr lang="ru-RU" sz="2000" dirty="0"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7F0689-F5D1-BA50-6B6C-EFDFC3DE06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CB4216-3C0D-35A5-2143-F545064ED085}"/>
              </a:ext>
            </a:extLst>
          </p:cNvPr>
          <p:cNvSpPr txBox="1"/>
          <p:nvPr/>
        </p:nvSpPr>
        <p:spPr>
          <a:xfrm>
            <a:off x="823633" y="136302"/>
            <a:ext cx="817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Позиции </a:t>
            </a:r>
            <a:r>
              <a:rPr lang="ru-RU" sz="2400" b="1" dirty="0"/>
              <a:t>РГПУ им. А. И. Герцена в </a:t>
            </a:r>
            <a:r>
              <a:rPr lang="ru-RU" sz="2400" b="1" dirty="0" smtClean="0"/>
              <a:t>национальных </a:t>
            </a:r>
            <a:r>
              <a:rPr lang="ru-RU" sz="2400" b="1" dirty="0"/>
              <a:t>рейтингах</a:t>
            </a:r>
          </a:p>
        </p:txBody>
      </p:sp>
    </p:spTree>
    <p:extLst>
      <p:ext uri="{BB962C8B-B14F-4D97-AF65-F5344CB8AC3E}">
        <p14:creationId xmlns:p14="http://schemas.microsoft.com/office/powerpoint/2010/main" val="3970230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971601" y="201613"/>
            <a:ext cx="7128791" cy="52028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Основные задачи на 2022-2023 </a:t>
            </a:r>
            <a:r>
              <a:rPr lang="ru-RU" sz="2800" b="1" dirty="0" err="1">
                <a:solidFill>
                  <a:schemeClr val="tx1"/>
                </a:solidFill>
              </a:rPr>
              <a:t>уч.год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611560" y="1403167"/>
            <a:ext cx="7776864" cy="525322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Проектирование Программы развития университета на 2023-2028 гг.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/>
              <a:t>Разработка концепции цифровой трансформации университета.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Развитие и совершенствование образовательных программ, реализуемых на разных уровнях образования.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Совершенствование деятельности университета с </a:t>
            </a:r>
            <a:r>
              <a:rPr lang="ru-RU" sz="2400" smtClean="0"/>
              <a:t>учетом показателей </a:t>
            </a:r>
            <a:r>
              <a:rPr lang="ru-RU" sz="2400" dirty="0" err="1" smtClean="0"/>
              <a:t>аккредитационного</a:t>
            </a:r>
            <a:r>
              <a:rPr lang="ru-RU" sz="2400" dirty="0" smtClean="0"/>
              <a:t> мониторинга.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Развитие </a:t>
            </a:r>
            <a:r>
              <a:rPr lang="ru-RU" sz="2400" dirty="0"/>
              <a:t>и </a:t>
            </a:r>
            <a:r>
              <a:rPr lang="ru-RU" sz="2400" dirty="0" smtClean="0"/>
              <a:t>совершенствование цифровой инфраструктуры и материально-технической базы 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val="288765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413353" y="1433421"/>
            <a:ext cx="6730647" cy="335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896A7-79FF-4542-81E2-82DF15E89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996" y="2750026"/>
            <a:ext cx="6921361" cy="72667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Благодарю за внимание!</a:t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2325" dirty="0"/>
              <a:t/>
            </a:r>
            <a:br>
              <a:rPr lang="ru-RU" sz="2325" dirty="0"/>
            </a:br>
            <a:r>
              <a:rPr lang="ru-RU" dirty="0"/>
              <a:t/>
            </a:r>
            <a:br>
              <a:rPr lang="ru-RU" dirty="0"/>
            </a:br>
            <a:endParaRPr lang="ru-RU" sz="3675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D348DF87-CE07-4A02-96BB-5BFE0AEE48A1}"/>
              </a:ext>
            </a:extLst>
          </p:cNvPr>
          <p:cNvSpPr txBox="1">
            <a:spLocks/>
          </p:cNvSpPr>
          <p:nvPr/>
        </p:nvSpPr>
        <p:spPr>
          <a:xfrm>
            <a:off x="755576" y="4049870"/>
            <a:ext cx="8215313" cy="59659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Виктория Игоревна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Снегурова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  <a:p>
            <a:pPr algn="r">
              <a:spcBef>
                <a:spcPts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проректор по образовательной деятельности </a:t>
            </a:r>
          </a:p>
          <a:p>
            <a:pPr algn="r">
              <a:spcBef>
                <a:spcPts val="0"/>
              </a:spcBef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и цифровой трансформации РГПУ им. А.И. Герцена,</a:t>
            </a:r>
          </a:p>
          <a:p>
            <a:pPr algn="r">
              <a:spcBef>
                <a:spcPts val="0"/>
              </a:spcBef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snegurovavi@herzen.spb.ru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2515" y="6021288"/>
            <a:ext cx="786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</a:rPr>
              <a:t>Заседание Ученого совета РГПУ им. А.И Герцена. </a:t>
            </a:r>
          </a:p>
          <a:p>
            <a:pPr algn="ctr" defTabSz="685800"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</a:rPr>
              <a:t>Санкт-Петербург. </a:t>
            </a:r>
          </a:p>
          <a:p>
            <a:pPr algn="ctr" defTabSz="685800">
              <a:defRPr/>
            </a:pPr>
            <a:r>
              <a:rPr lang="ru-RU" sz="1200" dirty="0">
                <a:solidFill>
                  <a:prstClr val="black"/>
                </a:solidFill>
                <a:latin typeface="Calibri"/>
              </a:rPr>
              <a:t>3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0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.08.202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2</a:t>
            </a:r>
            <a:endParaRPr lang="ru-RU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540473-0BB8-174B-B063-231450B83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50282"/>
            <a:ext cx="1366738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61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961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8E641-6407-3AF2-4F42-8A748C99FADD}"/>
              </a:ext>
            </a:extLst>
          </p:cNvPr>
          <p:cNvSpPr txBox="1"/>
          <p:nvPr/>
        </p:nvSpPr>
        <p:spPr>
          <a:xfrm>
            <a:off x="700386" y="446068"/>
            <a:ext cx="84249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Структурные подразделения – разработчики новых образовательных программ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20EB4-2985-E4B7-E574-AA9C02181738}"/>
              </a:ext>
            </a:extLst>
          </p:cNvPr>
          <p:cNvSpPr txBox="1"/>
          <p:nvPr/>
        </p:nvSpPr>
        <p:spPr>
          <a:xfrm>
            <a:off x="1297540" y="-9133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graphicFrame>
        <p:nvGraphicFramePr>
          <p:cNvPr id="11" name="Объект 3">
            <a:extLst>
              <a:ext uri="{FF2B5EF4-FFF2-40B4-BE49-F238E27FC236}">
                <a16:creationId xmlns:a16="http://schemas.microsoft.com/office/drawing/2014/main" id="{0289EEAA-11F9-6B04-04E6-6EEA82BF38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279551"/>
              </p:ext>
            </p:extLst>
          </p:nvPr>
        </p:nvGraphicFramePr>
        <p:xfrm>
          <a:off x="0" y="800010"/>
          <a:ext cx="9125321" cy="60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1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54570">
                  <a:extLst>
                    <a:ext uri="{9D8B030D-6E8A-4147-A177-3AD203B41FA5}">
                      <a16:colId xmlns:a16="http://schemas.microsoft.com/office/drawing/2014/main" val="2908603387"/>
                    </a:ext>
                  </a:extLst>
                </a:gridCol>
              </a:tblGrid>
              <a:tr h="268892">
                <a:tc>
                  <a:txBody>
                    <a:bodyPr/>
                    <a:lstStyle/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860"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 новых образовательных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882">
                <a:tc rowSpan="15"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Структурные подразделения – разработчики новых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детства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востоковедения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детства</a:t>
                      </a:r>
                    </a:p>
                    <a:p>
                      <a:pPr algn="l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иностранных языков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88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педагогики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РКИ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педагогики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ФЧ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ДОиР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ИТиТО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ИТиТО</a:t>
                      </a: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9453122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музыки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психологии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054494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ЭиУ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НС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ФЧ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психологии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ХО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509625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Факультет биологии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РКИ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ЭиУ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0439"/>
                  </a:ext>
                </a:extLst>
              </a:tr>
              <a:tr h="13110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Факультет </a:t>
                      </a: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БЖ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ФКиС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географии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88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Филологический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философии человека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математики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ХО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Филологический факультет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</a:t>
                      </a:r>
                      <a:r>
                        <a:rPr lang="ru-RU" sz="1100" b="1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ЭиУ</a:t>
                      </a:r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Факультет биологии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797190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географии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математики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892"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Филологический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892">
                <a:tc>
                  <a:txBody>
                    <a:bodyPr/>
                    <a:lstStyle/>
                    <a:p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1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Юридический факультет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683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95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6C7F0-31C9-1FFE-3E99-5D32F1185355}"/>
              </a:ext>
            </a:extLst>
          </p:cNvPr>
          <p:cNvSpPr txBox="1"/>
          <p:nvPr/>
        </p:nvSpPr>
        <p:spPr>
          <a:xfrm>
            <a:off x="1331640" y="97468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EC8C16F-D039-CB75-EC65-08C6758C4889}"/>
              </a:ext>
            </a:extLst>
          </p:cNvPr>
          <p:cNvSpPr txBox="1">
            <a:spLocks/>
          </p:cNvSpPr>
          <p:nvPr/>
        </p:nvSpPr>
        <p:spPr>
          <a:xfrm>
            <a:off x="683568" y="764704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Структура УГСН «Образование и педагогические науки»</a:t>
            </a:r>
          </a:p>
        </p:txBody>
      </p:sp>
      <p:graphicFrame>
        <p:nvGraphicFramePr>
          <p:cNvPr id="8" name="Объект 5">
            <a:extLst>
              <a:ext uri="{FF2B5EF4-FFF2-40B4-BE49-F238E27FC236}">
                <a16:creationId xmlns:a16="http://schemas.microsoft.com/office/drawing/2014/main" id="{6CE87DEC-6E5F-4BAF-DA67-CAD49436D0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8405830"/>
              </p:ext>
            </p:extLst>
          </p:nvPr>
        </p:nvGraphicFramePr>
        <p:xfrm>
          <a:off x="251520" y="1196752"/>
          <a:ext cx="3538736" cy="3528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157E045-2B86-2B10-7F38-E60F7D3DE8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224539"/>
              </p:ext>
            </p:extLst>
          </p:nvPr>
        </p:nvGraphicFramePr>
        <p:xfrm>
          <a:off x="3563888" y="1052736"/>
          <a:ext cx="558011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549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35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6C7F0-31C9-1FFE-3E99-5D32F1185355}"/>
              </a:ext>
            </a:extLst>
          </p:cNvPr>
          <p:cNvSpPr txBox="1"/>
          <p:nvPr/>
        </p:nvSpPr>
        <p:spPr>
          <a:xfrm>
            <a:off x="1294199" y="90193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F47D2FA-9F11-E99C-D022-6126D7680BBC}"/>
              </a:ext>
            </a:extLst>
          </p:cNvPr>
          <p:cNvSpPr txBox="1">
            <a:spLocks/>
          </p:cNvSpPr>
          <p:nvPr/>
        </p:nvSpPr>
        <p:spPr>
          <a:xfrm>
            <a:off x="708827" y="816370"/>
            <a:ext cx="84604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Новые лицензии на осуществление образовательной деятельности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2021/22 учебном году получено право на ведение образовательной деятельности по основным образовательным программам высшего образования – программам магистратуры в филиале университета в г. Ташкенте. </a:t>
            </a:r>
            <a:endParaRPr lang="ru-RU" sz="1600" dirty="0"/>
          </a:p>
        </p:txBody>
      </p:sp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id="{B1E451A0-1599-4733-6ACC-E78311CAA9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989534"/>
              </p:ext>
            </p:extLst>
          </p:nvPr>
        </p:nvGraphicFramePr>
        <p:xfrm>
          <a:off x="107503" y="2254784"/>
          <a:ext cx="8928992" cy="2553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138">
                  <a:extLst>
                    <a:ext uri="{9D8B030D-6E8A-4147-A177-3AD203B41FA5}">
                      <a16:colId xmlns:a16="http://schemas.microsoft.com/office/drawing/2014/main" val="15928082"/>
                    </a:ext>
                  </a:extLst>
                </a:gridCol>
                <a:gridCol w="3323099">
                  <a:extLst>
                    <a:ext uri="{9D8B030D-6E8A-4147-A177-3AD203B41FA5}">
                      <a16:colId xmlns:a16="http://schemas.microsoft.com/office/drawing/2014/main" val="2020976867"/>
                    </a:ext>
                  </a:extLst>
                </a:gridCol>
                <a:gridCol w="2560200">
                  <a:extLst>
                    <a:ext uri="{9D8B030D-6E8A-4147-A177-3AD203B41FA5}">
                      <a16:colId xmlns:a16="http://schemas.microsoft.com/office/drawing/2014/main" val="3701260607"/>
                    </a:ext>
                  </a:extLst>
                </a:gridCol>
                <a:gridCol w="1671555">
                  <a:extLst>
                    <a:ext uri="{9D8B030D-6E8A-4147-A177-3AD203B41FA5}">
                      <a16:colId xmlns:a16="http://schemas.microsoft.com/office/drawing/2014/main" val="3860356187"/>
                    </a:ext>
                  </a:extLst>
                </a:gridCol>
              </a:tblGrid>
              <a:tr h="7859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Код направления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направления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Направленность (профиль)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Квалификация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373541"/>
                  </a:ext>
                </a:extLst>
              </a:tr>
              <a:tr h="282953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высшее образование – программы магистратуры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25408"/>
                  </a:ext>
                </a:extLst>
              </a:tr>
              <a:tr h="438373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44.04.02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Психолого-педагогическое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Психологическое сопровождение становления личности</a:t>
                      </a:r>
                      <a:r>
                        <a:rPr lang="ru-RU" sz="1400" baseline="0" dirty="0"/>
                        <a:t> в образовании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Магистр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522830"/>
                  </a:ext>
                </a:extLst>
              </a:tr>
              <a:tr h="47158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44.04.02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Психолого-педагогическое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Социально-педагогическое сопровождение семьи и</a:t>
                      </a:r>
                      <a:r>
                        <a:rPr lang="ru-RU" sz="1400" baseline="0" dirty="0"/>
                        <a:t> ребенка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Магистр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8705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55ABE3-4223-C84C-A096-18AC4886E893}"/>
              </a:ext>
            </a:extLst>
          </p:cNvPr>
          <p:cNvSpPr txBox="1"/>
          <p:nvPr/>
        </p:nvSpPr>
        <p:spPr>
          <a:xfrm>
            <a:off x="385019" y="4869160"/>
            <a:ext cx="83739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Идет подготовка пакетов документов для получения лицензии на право ведения</a:t>
            </a:r>
          </a:p>
          <a:p>
            <a:r>
              <a:rPr lang="ru-RU" b="1" dirty="0">
                <a:solidFill>
                  <a:srgbClr val="C00000"/>
                </a:solidFill>
              </a:rPr>
              <a:t>образовательной деятельности по программам СПО.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Институт Детства 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Дагестанский филиал</a:t>
            </a:r>
          </a:p>
          <a:p>
            <a:r>
              <a:rPr lang="ru-RU" b="1" i="1" dirty="0" err="1">
                <a:solidFill>
                  <a:srgbClr val="C00000"/>
                </a:solidFill>
              </a:rPr>
              <a:t>Волховский</a:t>
            </a:r>
            <a:r>
              <a:rPr lang="ru-RU" b="1" i="1" dirty="0">
                <a:solidFill>
                  <a:srgbClr val="C00000"/>
                </a:solidFill>
              </a:rPr>
              <a:t> филиал</a:t>
            </a:r>
          </a:p>
          <a:p>
            <a:r>
              <a:rPr lang="ru-RU" b="1" i="1" dirty="0">
                <a:solidFill>
                  <a:srgbClr val="C00000"/>
                </a:solidFill>
              </a:rPr>
              <a:t>Выборгский филиал</a:t>
            </a:r>
          </a:p>
        </p:txBody>
      </p:sp>
    </p:spTree>
    <p:extLst>
      <p:ext uri="{BB962C8B-B14F-4D97-AF65-F5344CB8AC3E}">
        <p14:creationId xmlns:p14="http://schemas.microsoft.com/office/powerpoint/2010/main" val="68079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2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56C7F0-31C9-1FFE-3E99-5D32F1185355}"/>
              </a:ext>
            </a:extLst>
          </p:cNvPr>
          <p:cNvSpPr txBox="1"/>
          <p:nvPr/>
        </p:nvSpPr>
        <p:spPr>
          <a:xfrm>
            <a:off x="1179597" y="88771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84335CE-B122-4C3B-6D7F-44B9D3358D12}"/>
              </a:ext>
            </a:extLst>
          </p:cNvPr>
          <p:cNvSpPr txBox="1">
            <a:spLocks/>
          </p:cNvSpPr>
          <p:nvPr/>
        </p:nvSpPr>
        <p:spPr>
          <a:xfrm>
            <a:off x="556986" y="773062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Конкурс на разработку образовательных программ магистратуры</a:t>
            </a:r>
            <a:endParaRPr lang="ru-RU" sz="18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6276CFA-46DB-0C0C-B9E2-2C0CC54A4B57}"/>
              </a:ext>
            </a:extLst>
          </p:cNvPr>
          <p:cNvSpPr txBox="1">
            <a:spLocks/>
          </p:cNvSpPr>
          <p:nvPr/>
        </p:nvSpPr>
        <p:spPr>
          <a:xfrm>
            <a:off x="634166" y="1244797"/>
            <a:ext cx="8075240" cy="792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Подано 10 заявок. Решением конкурсной комиссии 9 образовательных программ рекомендованы к разработке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C5F4E18-77E4-12C6-743F-46F3F87E98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834834"/>
              </p:ext>
            </p:extLst>
          </p:nvPr>
        </p:nvGraphicFramePr>
        <p:xfrm>
          <a:off x="653771" y="1892845"/>
          <a:ext cx="568863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828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УГСН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направлений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306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образовательных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306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структурных подразделений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4C324EB-04E4-080A-8386-EBF595B8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738762"/>
              </p:ext>
            </p:extLst>
          </p:nvPr>
        </p:nvGraphicFramePr>
        <p:xfrm>
          <a:off x="633952" y="3364049"/>
          <a:ext cx="7927776" cy="2965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2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Структурные подразделения – участники конкурса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Количество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рекомендованных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Примечание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Институт дефектологического образования и  реабилитации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педагогики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 одна программа на английском языке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философии  человека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физической культуры и спорта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безопасности жизнедеятельности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Филологический факультет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92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Юридический факультет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055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5ED2DF-7210-9A6F-3BEE-C6F2CB21E3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7608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18324"/>
            <a:ext cx="806489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программы магистратуры, рекомендованные </a:t>
            </a:r>
            <a:b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разработке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039913"/>
              </p:ext>
            </p:extLst>
          </p:nvPr>
        </p:nvGraphicFramePr>
        <p:xfrm>
          <a:off x="35919" y="1844824"/>
          <a:ext cx="9108503" cy="4578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94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58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 и направление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Направленность (профиль)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Институт/факультет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72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39.04.03 Организация работы с молодежью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Социально-гуманитарные технологии работы с молодежью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педагогики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40.04.01 Юриспруденция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Конституционное право и избирательное право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Юридический факультет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36947"/>
                  </a:ext>
                </a:extLst>
              </a:tr>
              <a:tr h="316984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44.04.01 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Сравнительные исследования в образовании: кейс России (на английском языке)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Институт педагогики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0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44.04.01 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Фитнес-технологии в физической культуре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физической культуры и спорта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20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44.04.01 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Социальная онтология и философия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философии человека</a:t>
                      </a:r>
                    </a:p>
                    <a:p>
                      <a:pPr algn="l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</a:p>
                    <a:p>
                      <a:pPr marL="0" algn="l" defTabSz="914400" rtl="0" eaLnBrk="1" latinLnBrk="0" hangingPunct="1"/>
                      <a:endParaRPr lang="ru-RU" sz="13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44.04.01 Педагогическое 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Профилактика дорожно-транспортного травматизма в образовательной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Факультет безопасности</a:t>
                      </a:r>
                      <a:r>
                        <a:rPr lang="ru-RU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жизнедеятельности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838584"/>
                  </a:ext>
                </a:extLst>
              </a:tr>
              <a:tr h="26820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44.04.03 Специальное (дефектологическое</a:t>
                      </a:r>
                      <a:r>
                        <a:rPr lang="ru-RU" sz="13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образование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Психолого-педагогическое сопровождение образования детей с расстройствами аутистического спектра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дефектологического образования и реабилитации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45.04.01</a:t>
                      </a:r>
                      <a:r>
                        <a:rPr lang="ru-RU" sz="13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Филология</a:t>
                      </a:r>
                      <a:endParaRPr lang="ru-RU" sz="13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Русская литература и христианская 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Филологический факультет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0896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3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51.04.01 Культурология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Восточная культура: традиции и современность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Институт философии человека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FE20F58-B61B-6B59-EE1E-5E4197A2955D}"/>
              </a:ext>
            </a:extLst>
          </p:cNvPr>
          <p:cNvSpPr txBox="1"/>
          <p:nvPr/>
        </p:nvSpPr>
        <p:spPr>
          <a:xfrm>
            <a:off x="1259632" y="122664"/>
            <a:ext cx="67848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432870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ABF265-AFB1-3DFF-AFA3-749ED0F443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"/>
            <a:ext cx="9144000" cy="832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990" y="3830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Процедура аккредитации образовательных программ высшего образования – программ магистратуры в 2022/23 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7318" y="2501155"/>
            <a:ext cx="8496944" cy="47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Применяются пять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аккредитационных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показателей. Положительное решение по прохождению процедуры аккредитации принимается при минимальном значении – 90 баллов.</a:t>
            </a:r>
          </a:p>
          <a:p>
            <a:pPr marL="0" indent="0"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878856"/>
              </p:ext>
            </p:extLst>
          </p:nvPr>
        </p:nvGraphicFramePr>
        <p:xfrm>
          <a:off x="107504" y="1038115"/>
          <a:ext cx="892899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084">
                  <a:extLst>
                    <a:ext uri="{9D8B030D-6E8A-4147-A177-3AD203B41FA5}">
                      <a16:colId xmlns:a16="http://schemas.microsoft.com/office/drawing/2014/main" val="695403192"/>
                    </a:ext>
                  </a:extLst>
                </a:gridCol>
                <a:gridCol w="2882412">
                  <a:extLst>
                    <a:ext uri="{9D8B030D-6E8A-4147-A177-3AD203B41FA5}">
                      <a16:colId xmlns:a16="http://schemas.microsoft.com/office/drawing/2014/main" val="2924147201"/>
                    </a:ext>
                  </a:extLst>
                </a:gridCol>
                <a:gridCol w="2744232">
                  <a:extLst>
                    <a:ext uri="{9D8B030D-6E8A-4147-A177-3AD203B41FA5}">
                      <a16:colId xmlns:a16="http://schemas.microsoft.com/office/drawing/2014/main" val="4284453321"/>
                    </a:ext>
                  </a:extLst>
                </a:gridCol>
                <a:gridCol w="1720264">
                  <a:extLst>
                    <a:ext uri="{9D8B030D-6E8A-4147-A177-3AD203B41FA5}">
                      <a16:colId xmlns:a16="http://schemas.microsoft.com/office/drawing/2014/main" val="1861350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Код направления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направления подготовки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Направленность (профиль)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 выпуска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510770"/>
                  </a:ext>
                </a:extLst>
              </a:tr>
              <a:tr h="179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01.04.01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376306"/>
                  </a:ext>
                </a:extLst>
              </a:tr>
              <a:tr h="2240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45.04.01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Филология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Современная русистика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7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50.04.01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Искусства и гуманитарные науки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Пластические искусства и арт-стратегии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571665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072706"/>
              </p:ext>
            </p:extLst>
          </p:nvPr>
        </p:nvGraphicFramePr>
        <p:xfrm>
          <a:off x="4317" y="2996952"/>
          <a:ext cx="9144001" cy="3922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27">
                  <a:extLst>
                    <a:ext uri="{9D8B030D-6E8A-4147-A177-3AD203B41FA5}">
                      <a16:colId xmlns:a16="http://schemas.microsoft.com/office/drawing/2014/main" val="1864919599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1793027609"/>
                    </a:ext>
                  </a:extLst>
                </a:gridCol>
                <a:gridCol w="1983128">
                  <a:extLst>
                    <a:ext uri="{9D8B030D-6E8A-4147-A177-3AD203B41FA5}">
                      <a16:colId xmlns:a16="http://schemas.microsoft.com/office/drawing/2014/main" val="4287667008"/>
                    </a:ext>
                  </a:extLst>
                </a:gridCol>
                <a:gridCol w="1558156">
                  <a:extLst>
                    <a:ext uri="{9D8B030D-6E8A-4147-A177-3AD203B41FA5}">
                      <a16:colId xmlns:a16="http://schemas.microsoft.com/office/drawing/2014/main" val="1558549366"/>
                    </a:ext>
                  </a:extLst>
                </a:gridCol>
                <a:gridCol w="2187162">
                  <a:extLst>
                    <a:ext uri="{9D8B030D-6E8A-4147-A177-3AD203B41FA5}">
                      <a16:colId xmlns:a16="http://schemas.microsoft.com/office/drawing/2014/main" val="333076271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r>
                        <a:rPr lang="ru-RU" sz="11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пп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Значение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баллов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287742"/>
                  </a:ext>
                </a:extLst>
              </a:tr>
              <a:tr h="356697"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электронной информационно-образовательной среды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562843"/>
                  </a:ext>
                </a:extLst>
              </a:tr>
              <a:tr h="255175">
                <a:tc vMerge="1"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имеется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2579"/>
                  </a:ext>
                </a:extLst>
              </a:tr>
              <a:tr h="3566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педагогических работников,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имеющих ученую степень и (или) ученое звание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60% и более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50% до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59%</a:t>
                      </a:r>
                    </a:p>
                    <a:p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50%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ФГОС ВО для каждой образовательной программы должны быть выполнены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854759"/>
                  </a:ext>
                </a:extLst>
              </a:tr>
              <a:tr h="3566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работников из числа руководителей и работников организаций, деятельность которых связана с направленностью (профилем) реализуемой образовательной программы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соответствует ФГОС ВО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соответствует ФГОС 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</a:t>
                      </a:r>
                      <a:r>
                        <a:rPr lang="ru-RU" sz="11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ФГОС ВО для каждой образовательной программы должны быть выполнены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548177"/>
                  </a:ext>
                </a:extLst>
              </a:tr>
              <a:tr h="356697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обучающихся, выполнивших 70% и более заданий диагностической работы, сформированной</a:t>
                      </a:r>
                      <a:r>
                        <a:rPr lang="ru-RU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фонда оценочных средств организации</a:t>
                      </a:r>
                      <a:endParaRPr lang="ru-RU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и более</a:t>
                      </a:r>
                    </a:p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55% до 64%</a:t>
                      </a:r>
                    </a:p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тестировании участвуют от 70% обучающихся по образовательной программе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247526"/>
                  </a:ext>
                </a:extLst>
              </a:tr>
              <a:tr h="356697"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внутренней системы оценки качества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имеется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имеется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0560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DFFEAD-A348-20FD-F980-CF26835BD355}"/>
              </a:ext>
            </a:extLst>
          </p:cNvPr>
          <p:cNvSpPr txBox="1"/>
          <p:nvPr/>
        </p:nvSpPr>
        <p:spPr>
          <a:xfrm>
            <a:off x="1259632" y="-32558"/>
            <a:ext cx="62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Образовательная деятельность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954939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5482</TotalTime>
  <Words>2892</Words>
  <Application>Microsoft Office PowerPoint</Application>
  <PresentationFormat>Экран (4:3)</PresentationFormat>
  <Paragraphs>613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Aharoni</vt:lpstr>
      <vt:lpstr>Arial</vt:lpstr>
      <vt:lpstr>Calibri</vt:lpstr>
      <vt:lpstr>Cambria</vt:lpstr>
      <vt:lpstr>Lazursky</vt:lpstr>
      <vt:lpstr>Muller Regular</vt:lpstr>
      <vt:lpstr>Roboto</vt:lpstr>
      <vt:lpstr>Symbol</vt:lpstr>
      <vt:lpstr>Tahoma</vt:lpstr>
      <vt:lpstr>Times New Roman</vt:lpstr>
      <vt:lpstr>Wingdings</vt:lpstr>
      <vt:lpstr>Тема Office</vt:lpstr>
      <vt:lpstr>   Итоги 2021/22 учебного года  и задачи на 2022/23 учебный год  в контексте Программы развития университета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Образовательные программы магистратуры, рекомендованные  к разработке</vt:lpstr>
      <vt:lpstr>Процедура аккредитации образовательных программ высшего образования – программ магистратуры в 2022/23 учебном году</vt:lpstr>
      <vt:lpstr>Приказ Министерства науки и высшего образования Российской Федерации от 25.11.2021 № 1094 «Об утверждении аккредитационных показателей по образовательным программам высшего образования»</vt:lpstr>
      <vt:lpstr>Договоры о практической подготовке</vt:lpstr>
      <vt:lpstr> Динамика контрольных цифр приема для обучения  за счет бюджетных ассигнований федерального бюджета</vt:lpstr>
      <vt:lpstr> Ежегодное увеличение выделяемых бюджетных мест по УГНС </vt:lpstr>
      <vt:lpstr>Презентация PowerPoint</vt:lpstr>
      <vt:lpstr>Презентация PowerPoint</vt:lpstr>
      <vt:lpstr>Локальные нормативные акты, содержащие нормы, регулирующие образовательные отношения, принятые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Петербургский международный образовательный форум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Результат:  Разработан и реализован совместно с ИИТТО и Комитетом  по образованию СПб курс повышения квалификации  «Современные практики IT-образования»   Ученик 8 класса 86 школы с которым работали студенты-наставники  вышел с проектом в финал от Северо-запада конкурса «Большие вызовы» (Сириус)  и получил призовые места на Балтийском научно-инженерном конкурсе  </vt:lpstr>
      <vt:lpstr>На основании результатов, полученных к 2023 году в дальнейшем можно будет выстроить проектную деятельность в рамках педагогических и других практик в разных подразделениях университета</vt:lpstr>
      <vt:lpstr>Презентация PowerPoint</vt:lpstr>
      <vt:lpstr>Презентация PowerPoint</vt:lpstr>
      <vt:lpstr>Презентация PowerPoint</vt:lpstr>
      <vt:lpstr>Презентация PowerPoint</vt:lpstr>
      <vt:lpstr>   Благодарю за внимание!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разработанные программы на 2019 год</dc:title>
  <dc:creator>NATALIA</dc:creator>
  <cp:lastModifiedBy>1</cp:lastModifiedBy>
  <cp:revision>298</cp:revision>
  <cp:lastPrinted>2022-08-30T11:33:48Z</cp:lastPrinted>
  <dcterms:created xsi:type="dcterms:W3CDTF">2019-11-18T06:54:00Z</dcterms:created>
  <dcterms:modified xsi:type="dcterms:W3CDTF">2022-08-30T11:34:26Z</dcterms:modified>
</cp:coreProperties>
</file>